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2" r:id="rId4"/>
    <p:sldId id="258" r:id="rId5"/>
    <p:sldId id="259" r:id="rId6"/>
    <p:sldId id="261" r:id="rId7"/>
    <p:sldId id="263" r:id="rId8"/>
    <p:sldId id="264" r:id="rId9"/>
    <p:sldId id="265" r:id="rId10"/>
    <p:sldId id="260" r:id="rId11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84583" autoAdjust="0"/>
  </p:normalViewPr>
  <p:slideViewPr>
    <p:cSldViewPr>
      <p:cViewPr>
        <p:scale>
          <a:sx n="105" d="100"/>
          <a:sy n="105" d="100"/>
        </p:scale>
        <p:origin x="-552" y="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5168" y="4797152"/>
            <a:ext cx="7488832" cy="1224136"/>
          </a:xfrm>
        </p:spPr>
        <p:txBody>
          <a:bodyPr/>
          <a:lstStyle>
            <a:lvl1pPr>
              <a:defRPr b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773680" y="188640"/>
            <a:ext cx="6262816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1043608" y="1556792"/>
            <a:ext cx="7992888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3680" y="188640"/>
            <a:ext cx="6262816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56792"/>
            <a:ext cx="7992888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kcgb68.ru/patsientam/stati-gkb-kotovska-o-zdorove/razoblachaem-mify-i-legendy-o-spide" TargetMode="External"/><Relationship Id="rId2" Type="http://schemas.openxmlformats.org/officeDocument/2006/relationships/hyperlink" Target="https://gb3zelao.ru/press-tsentr/shkola-zdorovya/419-vich-i-spid-mify-i-realnost.html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mari-el.gov.ru/minzdrav/rkgvv/Pages/%D0%92%D0%98%D0%A7-%D0%B8%D0%BD%D1%84%D0%B5%D0%BA%D1%86%D0%B8%D1%8F-%D0%9C%D0%B8%D1%84%D1%8B-%D0%B8-%D1%80%D0%B5%D0%B0%D0%BB%D1%8C%D0%BD%D0%BE%D1%81%D1%82%D1%8C.asp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40352" cy="122413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Мифы и реальность о ВИЧ/СПИД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51921" y="5139877"/>
            <a:ext cx="519969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ГАПОУ КО « Медицинский техникум»</a:t>
            </a:r>
          </a:p>
          <a:p>
            <a:pPr algn="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26.11.2020год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1916832"/>
            <a:ext cx="77080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hlinkClick r:id="rId2"/>
              </a:rPr>
              <a:t>https://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hlinkClick r:id="rId2"/>
              </a:rPr>
              <a:t>gb3zelao.ru/press-tsentr/shkola-zdorovya/419-vich-i-spid-mify-i-realnost.html</a:t>
            </a:r>
            <a:endParaRPr lang="ru-RU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hlinkClick r:id="rId3"/>
              </a:rPr>
              <a:t>https://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hlinkClick r:id="rId3"/>
              </a:rPr>
              <a:t>kcgb68.ru/patsientam/stati-gkb-kotovska-o-zdorove/razoblachaem-mify-i-legendy-o-spide</a:t>
            </a:r>
            <a:r>
              <a:rPr lang="ru-RU" sz="2000" dirty="0" smtClean="0"/>
              <a:t> 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hlinkClick r:id="rId4"/>
              </a:rPr>
              <a:t>http://</a:t>
            </a:r>
            <a:r>
              <a:rPr lang="en-US" sz="2000" dirty="0">
                <a:hlinkClick r:id="rId4"/>
              </a:rPr>
              <a:t>mari-el.gov.ru/minzdrav/rkgvv/Pages/%D0%92%D0%98%D0%A7-%D0%B8%D0%BD%D1%84%D0%B5%D0%BA%D1%86%D0%B8%D1%8F-%D0%9C%D0%B8%D1%84%D1%8B-%D0%B8-%</a:t>
            </a:r>
            <a:r>
              <a:rPr lang="en-US" sz="2000" dirty="0" smtClean="0">
                <a:hlinkClick r:id="rId4"/>
              </a:rPr>
              <a:t>D1%80%D0%B5%D0%B0%D0%BB%D1%8C%D0%BD%D0%BE%D1%81%D1%82%D1%8C.aspx</a:t>
            </a:r>
            <a:r>
              <a:rPr lang="ru-RU" sz="2000" dirty="0" smtClean="0"/>
              <a:t>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80270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20000"/>
          <a:stretch>
            <a:fillRect/>
          </a:stretch>
        </p:blipFill>
        <p:spPr>
          <a:xfrm>
            <a:off x="4211960" y="2852936"/>
            <a:ext cx="4815384" cy="361153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35288" y="476672"/>
            <a:ext cx="6408712" cy="7920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ru-RU" sz="2000" b="1" dirty="0" smtClean="0">
                <a:solidFill>
                  <a:srgbClr val="F14124">
                    <a:lumMod val="75000"/>
                  </a:srgbClr>
                </a:solidFill>
              </a:rPr>
              <a:t>Зачастую </a:t>
            </a:r>
            <a:r>
              <a:rPr lang="ru-RU" sz="2000" b="1" dirty="0">
                <a:solidFill>
                  <a:srgbClr val="F14124">
                    <a:lumMod val="75000"/>
                  </a:srgbClr>
                </a:solidFill>
              </a:rPr>
              <a:t>население путает два понятия: ВИЧ-инфекция и СПИД (синдром приобретенного иммунодефицита</a:t>
            </a:r>
            <a:r>
              <a:rPr lang="ru-RU" sz="2000" b="1" dirty="0" smtClean="0">
                <a:solidFill>
                  <a:srgbClr val="F14124">
                    <a:lumMod val="75000"/>
                  </a:srgbClr>
                </a:solidFill>
              </a:rPr>
              <a:t>).</a:t>
            </a:r>
            <a:endParaRPr lang="ru-RU" sz="2000" b="1" dirty="0">
              <a:solidFill>
                <a:srgbClr val="F14124">
                  <a:lumMod val="75000"/>
                </a:srgb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2132856"/>
            <a:ext cx="734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000" b="1" dirty="0">
                <a:solidFill>
                  <a:srgbClr val="F14124">
                    <a:lumMod val="75000"/>
                  </a:srgbClr>
                </a:solidFill>
              </a:rPr>
              <a:t>ВИЧ-инфекция - это медленно прогрессирующее инфекционное заболевание, вызываемое вирусом иммунодефицита человека (ВИЧ)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3501008"/>
            <a:ext cx="38155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, serif"/>
              </a:rPr>
              <a:t>СПИД – это последняя стадия ВИЧ-инфекции, которая развивается в среднем через 10-12 лет после заражения и сопровождается нарушением иммунной системы.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6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39752" y="404664"/>
            <a:ext cx="6740152" cy="3391272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, serif"/>
              </a:rPr>
              <a:t>                 В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, serif"/>
              </a:rPr>
              <a:t>настоящее время очень часто можно увидеть и услышать,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, serif"/>
              </a:rPr>
              <a:t>как                                                           население неадекватно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, serif"/>
              </a:rPr>
              <a:t>реагирует на ВИЧ положительных людей, считает их изгоями, сторонится их, кто-то прекращает с ними общаться! Но тем не менее инфицированные – это такие же люди, которые в какой-то период жизни попали в беду. И когда от них отворачиваются близкие, родственники, друзья, таким людям очень трудно в одиночку бороться с этим недугом, им нужна помощь! Ведь при адекватном лечении возможно снизить вирусную нагрузку, многие ВИЧ - инфицированные создают семьи и даже рожают здоровых детей!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ahoma"/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659603"/>
            <a:ext cx="3079099" cy="39655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3067" y="2924944"/>
            <a:ext cx="5040560" cy="362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Times New Roman, serif"/>
              </a:rPr>
              <a:t>Сегодня мы знаем, что благодаря появившимся возможностям антиретровирусной терапии людям с ВИЧ-инфекций можно сохранить качество жизни при условии соблюдения рекомендаций врачей и правил безопасного поведения. Важно понимать, что, если человек и не является представителем общеизвестных групп высокого риска (потребители инъекционных наркотиков, люди, ведущие беспорядочный половой образ жизни и др.), он по тем или иным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, serif"/>
              </a:rPr>
              <a:t>причинам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Times New Roman, serif"/>
              </a:rPr>
              <a:t>может быть инфицирован ВИЧ и долгое время даже не догадываться об этом. Своевременное выявление вируса дает возможность бороться за качество жизни каждого отдельно взятого человека.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Tahoma"/>
            </a:endParaRPr>
          </a:p>
          <a:p>
            <a:pPr lvl="0" algn="ctr">
              <a:spcBef>
                <a:spcPct val="20000"/>
              </a:spcBef>
            </a:pPr>
            <a:endParaRPr lang="ru-RU" sz="1400" dirty="0">
              <a:solidFill>
                <a:srgbClr val="333333"/>
              </a:solidFill>
              <a:latin typeface="Tahoma"/>
            </a:endParaRPr>
          </a:p>
          <a:p>
            <a:pPr lvl="0" algn="just">
              <a:spcBef>
                <a:spcPct val="20000"/>
              </a:spcBef>
            </a:pPr>
            <a:endParaRPr lang="ru-RU" sz="1400" dirty="0">
              <a:solidFill>
                <a:srgbClr val="333333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90831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71800" y="260648"/>
            <a:ext cx="6156176" cy="8048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К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акие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же существуют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мифы и реальность 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о ВИЧ-инфекции/СПИД?</a:t>
            </a:r>
          </a:p>
          <a:p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660914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Times New Roman"/>
              </a:rPr>
              <a:t>Первый миф – заразиться ВИЧ-инфекцией можно через поцелуй, выпив из одной чашки, через рукопожатие, объятия.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273" y="3150272"/>
            <a:ext cx="33843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</a:rPr>
              <a:t>А </a:t>
            </a:r>
            <a:r>
              <a:rPr lang="ru-RU" b="1" i="1" dirty="0">
                <a:solidFill>
                  <a:schemeClr val="bg2">
                    <a:lumMod val="10000"/>
                  </a:schemeClr>
                </a:solidFill>
              </a:rPr>
              <a:t>если есть ссадины, царапины, порезы? Для хотя бы теоретического риска передачи ВИЧ в этом случае нужно, чтобы достаточное количество крови, содержащей ВИЧ, попало в свежую открытую и кровоточащую рану. Вряд ли вы будете здороваться с кем-то за кровоточащую руку или целовать человека, если у вас тоже хлещет кровь.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7273" y="2347072"/>
            <a:ext cx="8604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i="1" dirty="0">
                <a:solidFill>
                  <a:srgbClr val="B4DCFA">
                    <a:lumMod val="10000"/>
                  </a:srgbClr>
                </a:solidFill>
              </a:rPr>
              <a:t>Реальность:</a:t>
            </a:r>
          </a:p>
          <a:p>
            <a:pPr lvl="0"/>
            <a:r>
              <a:rPr lang="ru-RU" b="1" i="1" dirty="0">
                <a:solidFill>
                  <a:srgbClr val="B4DCFA">
                    <a:lumMod val="10000"/>
                  </a:srgbClr>
                </a:solidFill>
              </a:rPr>
              <a:t>Неповрежденная кожа является естественным барьером для вируса, поэтому невозможна передача ВИЧ при поцелуях, рукопожатиях, объятиях.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8" t="27720" r="39519" b="8842"/>
          <a:stretch/>
        </p:blipFill>
        <p:spPr>
          <a:xfrm>
            <a:off x="6948264" y="3535547"/>
            <a:ext cx="1655224" cy="24822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75" t="29621" b="8842"/>
          <a:stretch/>
        </p:blipFill>
        <p:spPr>
          <a:xfrm>
            <a:off x="4355976" y="3507473"/>
            <a:ext cx="1728192" cy="251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15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71800" y="260648"/>
            <a:ext cx="6236096" cy="804862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/>
              </a:rPr>
              <a:t>Второй миф – заразиться ВИЧ-инфекцией возможно при посещении бани, сауны, ванны.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980728"/>
            <a:ext cx="7398568" cy="1294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333333"/>
                </a:solidFill>
                <a:latin typeface="Times New Roman"/>
              </a:rPr>
              <a:t>Реальность: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333333"/>
                </a:solidFill>
                <a:latin typeface="Times New Roman"/>
              </a:rPr>
              <a:t>При </a:t>
            </a:r>
            <a:r>
              <a:rPr lang="ru-RU" b="1" dirty="0">
                <a:solidFill>
                  <a:srgbClr val="333333"/>
                </a:solidFill>
                <a:latin typeface="Times New Roman"/>
              </a:rPr>
              <a:t>попадании жидкости, содержащей ВИЧ, в воду вирус погибает, к тому же опять-таки кожа является надежным барьером от вируса.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2558807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/>
              </a:rPr>
              <a:t>Третий миф – заразиться ВИЧ-инфекцией можно при укусе комара или животных.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215" y="3519587"/>
            <a:ext cx="4660577" cy="2664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9503" y="3789040"/>
            <a:ext cx="3528392" cy="2125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333333"/>
                </a:solidFill>
                <a:latin typeface="Times New Roman"/>
              </a:rPr>
              <a:t>Реальность: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333333"/>
                </a:solidFill>
                <a:latin typeface="Times New Roman"/>
              </a:rPr>
              <a:t>ВИЧ </a:t>
            </a:r>
            <a:r>
              <a:rPr lang="ru-RU" b="1" dirty="0">
                <a:solidFill>
                  <a:srgbClr val="333333"/>
                </a:solidFill>
                <a:latin typeface="Times New Roman"/>
              </a:rPr>
              <a:t>- вирус иммунодефицита человека, он может жить и размножаться только в человеческом организме.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8748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83768" y="652748"/>
            <a:ext cx="6264696" cy="1524942"/>
          </a:xfrm>
        </p:spPr>
        <p:txBody>
          <a:bodyPr>
            <a:norm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800" b="1" i="1" dirty="0">
                <a:solidFill>
                  <a:schemeClr val="accent6">
                    <a:lumMod val="75000"/>
                  </a:schemeClr>
                </a:solidFill>
                <a:latin typeface="Times New Roman"/>
              </a:rPr>
              <a:t>Четвертый миф – заразиться ВИЧ-инфекции можно при посещении парикмахерской, стоматолога и маникюрного салона.</a:t>
            </a:r>
            <a:endParaRPr lang="ru-RU" sz="1800" b="1" dirty="0">
              <a:solidFill>
                <a:schemeClr val="accent6">
                  <a:lumMod val="75000"/>
                </a:schemeClr>
              </a:solidFill>
              <a:latin typeface="Tahom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200218"/>
            <a:ext cx="9289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/>
              </a:rPr>
              <a:t>Реальность:</a:t>
            </a:r>
          </a:p>
          <a:p>
            <a:r>
              <a:rPr lang="ru-RU" b="1" dirty="0" smtClean="0">
                <a:latin typeface="Times New Roman"/>
              </a:rPr>
              <a:t>Риск </a:t>
            </a:r>
            <a:r>
              <a:rPr lang="ru-RU" b="1" dirty="0">
                <a:latin typeface="Times New Roman"/>
              </a:rPr>
              <a:t>заражения возможен при использовании необработанных после предыдущего пациента инструментов. 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123548"/>
            <a:ext cx="5616624" cy="28083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3645024"/>
            <a:ext cx="3312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  <a:latin typeface="Times New Roman"/>
              </a:rPr>
              <a:t>Но обычной дезинфекции инструментов, которую проводят в салонах или у стоматолога достаточно для предотвращения инфекции.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95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39752" y="980728"/>
            <a:ext cx="6452120" cy="804862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/>
              </a:rPr>
              <a:t>Пятый миф – заразиться ВИЧ-инфекцией можно при сдаче крови на наличие ВИЧ-инфекции</a:t>
            </a:r>
            <a:r>
              <a:rPr lang="ru-RU" sz="1800" b="1" i="1" dirty="0">
                <a:solidFill>
                  <a:schemeClr val="accent6">
                    <a:lumMod val="75000"/>
                  </a:schemeClr>
                </a:solidFill>
                <a:latin typeface="Times New Roman"/>
              </a:rPr>
              <a:t>.</a:t>
            </a:r>
            <a:endParaRPr lang="ru-RU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101161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33333"/>
                </a:solidFill>
                <a:latin typeface="Times New Roman"/>
              </a:rPr>
              <a:t>Реальность:</a:t>
            </a:r>
          </a:p>
          <a:p>
            <a:r>
              <a:rPr lang="ru-RU" b="1" dirty="0" smtClean="0">
                <a:solidFill>
                  <a:srgbClr val="333333"/>
                </a:solidFill>
                <a:latin typeface="Times New Roman"/>
              </a:rPr>
              <a:t>У </a:t>
            </a:r>
            <a:r>
              <a:rPr lang="ru-RU" b="1" dirty="0">
                <a:solidFill>
                  <a:srgbClr val="333333"/>
                </a:solidFill>
                <a:latin typeface="Times New Roman"/>
              </a:rPr>
              <a:t>людей, сдавших анализ на ВИЧ, возникают страхи, что им мог передаться ВИЧ непосредственно при заборе крови в кабинете тестирования. 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690" y="3212976"/>
            <a:ext cx="5215906" cy="325994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5536" y="3301489"/>
            <a:ext cx="31318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333333"/>
                </a:solidFill>
                <a:latin typeface="Times New Roman"/>
              </a:rPr>
              <a:t>Забор крови производится с помощью одноразового инструмента, а рассуждения о том, что именно вам "подменили" шприц и так далее - не более чем мнительность.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56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19672" y="1357520"/>
            <a:ext cx="6552728" cy="72008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1600" b="1" dirty="0" smtClean="0">
                <a:solidFill>
                  <a:srgbClr val="333333"/>
                </a:solidFill>
                <a:latin typeface="Times New Roman, serif"/>
              </a:rPr>
              <a:t>ВИЧ-инфекция </a:t>
            </a:r>
            <a:r>
              <a:rPr lang="ru-RU" sz="1600" b="1" dirty="0">
                <a:solidFill>
                  <a:srgbClr val="333333"/>
                </a:solidFill>
                <a:latin typeface="Times New Roman, serif"/>
              </a:rPr>
              <a:t>может передаваться только тремя путями</a:t>
            </a:r>
            <a:r>
              <a:rPr lang="ru-RU" sz="1600" b="1" dirty="0" smtClean="0">
                <a:solidFill>
                  <a:srgbClr val="333333"/>
                </a:solidFill>
                <a:latin typeface="Times New Roman, serif"/>
              </a:rPr>
              <a:t>:</a:t>
            </a:r>
          </a:p>
          <a:p>
            <a:pPr algn="just">
              <a:lnSpc>
                <a:spcPct val="150000"/>
              </a:lnSpc>
            </a:pPr>
            <a:endParaRPr lang="ru-RU" sz="1600" b="1" dirty="0">
              <a:solidFill>
                <a:srgbClr val="333333"/>
              </a:solidFill>
              <a:latin typeface="Tahoma"/>
            </a:endParaRPr>
          </a:p>
          <a:p>
            <a:pPr>
              <a:lnSpc>
                <a:spcPct val="150000"/>
              </a:lnSpc>
            </a:pP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4476" y="2077600"/>
            <a:ext cx="2520280" cy="2126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</a:pPr>
            <a:r>
              <a:rPr lang="ru-RU" sz="1400" b="1" dirty="0">
                <a:solidFill>
                  <a:srgbClr val="333333"/>
                </a:solidFill>
                <a:latin typeface="Times New Roman, serif"/>
              </a:rPr>
              <a:t>1.Половым – при сексуальных контактах без презерватива – через сперму и влагалищные выделения.</a:t>
            </a:r>
          </a:p>
          <a:p>
            <a:pPr lvl="0" algn="just">
              <a:lnSpc>
                <a:spcPct val="150000"/>
              </a:lnSpc>
              <a:spcBef>
                <a:spcPct val="20000"/>
              </a:spcBef>
            </a:pPr>
            <a:endParaRPr lang="ru-RU" sz="1600" b="1" dirty="0">
              <a:solidFill>
                <a:srgbClr val="333333"/>
              </a:solidFill>
              <a:latin typeface="Tahoma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9" t="20842" r="3728" b="54852"/>
          <a:stretch/>
        </p:blipFill>
        <p:spPr>
          <a:xfrm>
            <a:off x="488857" y="4077072"/>
            <a:ext cx="1611518" cy="16669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87824" y="2077600"/>
            <a:ext cx="32403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2.Через кровь – при попадании в организм инфицированной крови при использовании нестерильных игл и шприцев при введении наркотиков, нестерильных инструментов для пирсинга и </a:t>
            </a:r>
            <a:r>
              <a:rPr lang="ru-RU" sz="1600" b="1" dirty="0" err="1"/>
              <a:t>татуажа</a:t>
            </a:r>
            <a:r>
              <a:rPr lang="ru-RU" sz="1600" b="1" dirty="0"/>
              <a:t>, при совместном с ВИЧ-инфицированным использовании бритв и бритвенных лезвий.</a:t>
            </a:r>
          </a:p>
          <a:p>
            <a:pPr algn="ctr"/>
            <a:endParaRPr 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4" t="45274" r="48703" b="30033"/>
          <a:stretch/>
        </p:blipFill>
        <p:spPr>
          <a:xfrm>
            <a:off x="3553274" y="4437112"/>
            <a:ext cx="2109459" cy="169343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513757" y="2077600"/>
            <a:ext cx="219624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prstClr val="black"/>
                </a:solidFill>
              </a:rPr>
              <a:t>3.От матери к ребенку – во время беременности, при прохождении через родовые пути, при кормлении грудью</a:t>
            </a:r>
            <a:r>
              <a:rPr lang="ru-RU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64" t="66878" r="4173" b="8510"/>
          <a:stretch/>
        </p:blipFill>
        <p:spPr>
          <a:xfrm>
            <a:off x="6851388" y="3903416"/>
            <a:ext cx="1520982" cy="14574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75637" y="364014"/>
            <a:ext cx="511710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/>
              </a:rPr>
              <a:t>Стоит запомнить основные факты!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9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764704"/>
            <a:ext cx="5486400" cy="566738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effectLst/>
                <a:latin typeface="Times New Roman"/>
              </a:rPr>
              <a:t>ВИЧ-инфекция не передается: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1914079"/>
            <a:ext cx="3813036" cy="350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ru-RU" sz="1400" b="1" i="1" dirty="0">
                <a:solidFill>
                  <a:srgbClr val="333333"/>
                </a:solidFill>
                <a:latin typeface="Times New Roman, serif"/>
              </a:rPr>
              <a:t>Через бытовые предметы, одежду, пищу;</a:t>
            </a:r>
            <a:endParaRPr lang="ru-RU" sz="1400" b="1" i="1" dirty="0">
              <a:solidFill>
                <a:srgbClr val="333333"/>
              </a:solidFill>
              <a:latin typeface="Tahoma"/>
            </a:endParaRPr>
          </a:p>
          <a:p>
            <a:pPr marL="285750" lvl="0" indent="-28575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ru-RU" sz="1400" b="1" i="1" dirty="0">
                <a:solidFill>
                  <a:srgbClr val="333333"/>
                </a:solidFill>
                <a:latin typeface="Times New Roman, serif"/>
              </a:rPr>
              <a:t>При пользовании общим туалетом, баней, душем, бассейном;</a:t>
            </a:r>
            <a:endParaRPr lang="ru-RU" sz="1400" b="1" i="1" dirty="0">
              <a:solidFill>
                <a:srgbClr val="333333"/>
              </a:solidFill>
              <a:latin typeface="Tahoma"/>
            </a:endParaRPr>
          </a:p>
          <a:p>
            <a:pPr marL="285750" lvl="0" indent="-28575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ru-RU" sz="1400" b="1" i="1" dirty="0">
                <a:solidFill>
                  <a:srgbClr val="333333"/>
                </a:solidFill>
                <a:latin typeface="Times New Roman, serif"/>
              </a:rPr>
              <a:t>В транспорте, при рукопожатии, во время разговора</a:t>
            </a:r>
            <a:r>
              <a:rPr lang="ru-RU" sz="1400" b="1" i="1" dirty="0" smtClean="0">
                <a:solidFill>
                  <a:srgbClr val="333333"/>
                </a:solidFill>
                <a:latin typeface="Times New Roman, serif"/>
              </a:rPr>
              <a:t>.</a:t>
            </a:r>
          </a:p>
          <a:p>
            <a:pPr marL="285750" lvl="0" indent="-28575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ru-RU" sz="1400" b="1" i="1" dirty="0" smtClean="0">
                <a:solidFill>
                  <a:srgbClr val="333333"/>
                </a:solidFill>
                <a:latin typeface="Times New Roman, serif"/>
              </a:rPr>
              <a:t>Через </a:t>
            </a:r>
            <a:r>
              <a:rPr lang="ru-RU" sz="1400" b="1" i="1" dirty="0">
                <a:solidFill>
                  <a:srgbClr val="333333"/>
                </a:solidFill>
                <a:latin typeface="Times New Roman, serif"/>
              </a:rPr>
              <a:t>укусы </a:t>
            </a:r>
            <a:r>
              <a:rPr lang="ru-RU" sz="1400" b="1" i="1" dirty="0" smtClean="0">
                <a:solidFill>
                  <a:srgbClr val="333333"/>
                </a:solidFill>
                <a:latin typeface="Times New Roman, serif"/>
              </a:rPr>
              <a:t>насекомых</a:t>
            </a:r>
          </a:p>
          <a:p>
            <a:pPr marL="285750" lvl="0" indent="-28575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ru-RU" sz="1400" b="1" i="1" dirty="0" smtClean="0">
                <a:solidFill>
                  <a:srgbClr val="333333"/>
                </a:solidFill>
                <a:latin typeface="Times New Roman, serif"/>
              </a:rPr>
              <a:t>Через </a:t>
            </a:r>
            <a:r>
              <a:rPr lang="ru-RU" sz="1400" b="1" i="1" dirty="0">
                <a:solidFill>
                  <a:srgbClr val="333333"/>
                </a:solidFill>
                <a:latin typeface="Times New Roman, serif"/>
              </a:rPr>
              <a:t>слезы, слюну, пот, мочу, при кашле;</a:t>
            </a:r>
            <a:endParaRPr lang="ru-RU" sz="1400" b="1" i="1" dirty="0">
              <a:solidFill>
                <a:srgbClr val="333333"/>
              </a:solidFill>
              <a:latin typeface="Tahoma"/>
            </a:endParaRPr>
          </a:p>
          <a:p>
            <a:pPr lvl="0">
              <a:spcBef>
                <a:spcPct val="20000"/>
              </a:spcBef>
            </a:pP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01" b="15839"/>
          <a:stretch/>
        </p:blipFill>
        <p:spPr>
          <a:xfrm>
            <a:off x="3995936" y="2636912"/>
            <a:ext cx="5040561" cy="20599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3528" y="5419654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rgbClr val="333333"/>
                </a:solidFill>
                <a:latin typeface="Times New Roman"/>
              </a:rPr>
              <a:t>Дружба, общение, бытовые контакты, совместное обучение с ВИЧ-инфицированными людьми совершенно безопасны! Но тем не менее необходимо не бояться говорить о ВИЧ с потенциальными партнерами, знать пути передачи вируса, сводить риск заражения к минимуму, регулярно сдавать анализы и относиться к ВИЧ-инфекции серьезно!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414348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6f3b672b52ea72b51a4dfdf712d6d3292ad48"/>
</p:tagLst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2184</TotalTime>
  <Words>695</Words>
  <Application>Microsoft Office PowerPoint</Application>
  <PresentationFormat>Экран (4:3)</PresentationFormat>
  <Paragraphs>46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Мифы и реальность о ВИЧ/СПИД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ВИЧ-инфекция не передается: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Медицинский стол</dc:title>
  <dc:creator>obstinate</dc:creator>
  <dc:description>Шаблон презентации с сайта https://presentation-creation.ru/</dc:description>
  <cp:lastModifiedBy>metodist</cp:lastModifiedBy>
  <cp:revision>849</cp:revision>
  <dcterms:created xsi:type="dcterms:W3CDTF">2018-02-25T09:09:03Z</dcterms:created>
  <dcterms:modified xsi:type="dcterms:W3CDTF">2020-11-30T10:48:57Z</dcterms:modified>
</cp:coreProperties>
</file>