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B4C71EC6-210F-42DE-9C53-41977AD35B3D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pPr algn="r"/>
            <a:r>
              <a:rPr lang="ru-RU" sz="1600" dirty="0" smtClean="0"/>
              <a:t>Подготовила студентка </a:t>
            </a:r>
            <a:r>
              <a:rPr lang="en-US" sz="1600" dirty="0" smtClean="0"/>
              <a:t>II</a:t>
            </a:r>
            <a:r>
              <a:rPr lang="ru-RU" sz="1600" dirty="0" smtClean="0"/>
              <a:t> курса 29 СД группы: </a:t>
            </a:r>
          </a:p>
          <a:p>
            <a:pPr algn="r"/>
            <a:r>
              <a:rPr lang="ru-RU" sz="1600" dirty="0" smtClean="0"/>
              <a:t>Юдаева Дарья</a:t>
            </a:r>
            <a:endParaRPr lang="ru-RU" sz="1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Негативное влияние сигарет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451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457200" y="1340768"/>
            <a:ext cx="8229600" cy="5112568"/>
          </a:xfrm>
        </p:spPr>
        <p:txBody>
          <a:bodyPr>
            <a:normAutofit fontScale="92500" lnSpcReduction="20000"/>
          </a:bodyPr>
          <a:lstStyle/>
          <a:p>
            <a:pPr marL="342900" indent="-342900" algn="l">
              <a:buBlip>
                <a:blip r:embed="rId2"/>
              </a:buBlip>
            </a:pPr>
            <a:r>
              <a:rPr lang="ru-RU" dirty="0"/>
              <a:t>Табачные химикаты, вкл. никотин, снижают способность клеток подавлять развитие опухолей. В результате повышается вероятность формирования рака</a:t>
            </a:r>
            <a:r>
              <a:rPr lang="ru-RU" dirty="0" smtClean="0"/>
              <a:t>.</a:t>
            </a:r>
          </a:p>
          <a:p>
            <a:pPr marL="342900" indent="-342900" algn="l">
              <a:buBlip>
                <a:blip r:embed="rId2"/>
              </a:buBlip>
            </a:pPr>
            <a:r>
              <a:rPr lang="ru-RU" dirty="0" smtClean="0"/>
              <a:t>Мутации</a:t>
            </a:r>
            <a:r>
              <a:rPr lang="ru-RU" dirty="0"/>
              <a:t>, при которых происходит бесконтрольное деление и размножение клеток, приводят к возникновению онкологических опухолей </a:t>
            </a:r>
            <a:endParaRPr lang="ru-RU" dirty="0" smtClean="0"/>
          </a:p>
          <a:p>
            <a:pPr marL="342900" indent="-342900" algn="l">
              <a:buBlip>
                <a:blip r:embed="rId2"/>
              </a:buBlip>
            </a:pPr>
            <a:r>
              <a:rPr lang="ru-RU" dirty="0"/>
              <a:t>Прежде чем возникнет раковая клетка, должно проявиться около шести различных мутаций. </a:t>
            </a:r>
            <a:endParaRPr lang="ru-RU" dirty="0" smtClean="0"/>
          </a:p>
          <a:p>
            <a:pPr marL="342900" indent="-342900" algn="l">
              <a:buBlip>
                <a:blip r:embed="rId2"/>
              </a:buBlip>
            </a:pPr>
            <a:r>
              <a:rPr lang="ru-RU" dirty="0"/>
              <a:t>Если мутация возникает в необходимом для жизни человека гене, а организм не может ликвидировать это повреждение, то образуется раковая клетка</a:t>
            </a:r>
            <a:r>
              <a:rPr lang="ru-RU" dirty="0" smtClean="0"/>
              <a:t>.</a:t>
            </a:r>
          </a:p>
          <a:p>
            <a:pPr marL="342900" indent="-342900" algn="l">
              <a:buBlip>
                <a:blip r:embed="rId2"/>
              </a:buBlip>
            </a:pPr>
            <a:r>
              <a:rPr lang="ru-RU" dirty="0"/>
              <a:t>Обычно раковые клетки возникают в течение длительного срока, но курение ускоряет этот процесс, увеличивая количество мутаций. Курение может быть причиной как минимум 14 различных форм рака</a:t>
            </a:r>
            <a:r>
              <a:rPr lang="ru-RU" dirty="0" smtClean="0"/>
              <a:t>.</a:t>
            </a:r>
          </a:p>
          <a:p>
            <a:pPr marL="342900" indent="-342900" algn="l">
              <a:buBlip>
                <a:blip r:embed="rId2"/>
              </a:buBlip>
            </a:pPr>
            <a:r>
              <a:rPr lang="ru-RU" dirty="0"/>
              <a:t>Хотя у пожилых и ежедневных курильщиков выше риск заболеть раком, важно помнить, что каждая выкуренная сигарета повышает риск заболевания. Всего 15 сигарет достаточно, чтобы вызвать мутацию гена, которая может привести к раку</a:t>
            </a:r>
            <a:r>
              <a:rPr lang="ru-RU" dirty="0" smtClean="0"/>
              <a:t>.</a:t>
            </a:r>
          </a:p>
          <a:p>
            <a:pPr algn="l"/>
            <a:endParaRPr lang="ru-RU" dirty="0" smtClean="0"/>
          </a:p>
          <a:p>
            <a:pPr marL="342900" indent="-342900" algn="l">
              <a:buBlip>
                <a:blip r:embed="rId2"/>
              </a:buBlip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404664"/>
            <a:ext cx="8496944" cy="701040"/>
          </a:xfrm>
        </p:spPr>
        <p:txBody>
          <a:bodyPr>
            <a:normAutofit/>
          </a:bodyPr>
          <a:lstStyle/>
          <a:p>
            <a:r>
              <a:rPr lang="ru-RU" dirty="0"/>
              <a:t>Обусловленные курением повреждения клеток и раковые опухоли</a:t>
            </a:r>
          </a:p>
        </p:txBody>
      </p:sp>
    </p:spTree>
    <p:extLst>
      <p:ext uri="{BB962C8B-B14F-4D97-AF65-F5344CB8AC3E}">
        <p14:creationId xmlns:p14="http://schemas.microsoft.com/office/powerpoint/2010/main" val="125601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457200" y="2348880"/>
            <a:ext cx="8229600" cy="3747120"/>
          </a:xfrm>
        </p:spPr>
        <p:txBody>
          <a:bodyPr>
            <a:normAutofit/>
          </a:bodyPr>
          <a:lstStyle/>
          <a:p>
            <a:pPr marL="342900" indent="-342900" algn="l">
              <a:buBlip>
                <a:blip r:embed="rId2"/>
              </a:buBlip>
            </a:pPr>
            <a:r>
              <a:rPr lang="ru-RU" dirty="0"/>
              <a:t>Поэтому единственный способ профилактики рака – бросить курить. Хотя уже существующие мутации никуда не денутся, заметно снизится риск возникновения новых мутаций, а следовательно и рака</a:t>
            </a:r>
            <a:r>
              <a:rPr lang="ru-RU" dirty="0" smtClean="0"/>
              <a:t>.</a:t>
            </a:r>
            <a:endParaRPr lang="ru-RU" dirty="0"/>
          </a:p>
          <a:p>
            <a:pPr marL="342900" indent="-342900" algn="l">
              <a:buBlip>
                <a:blip r:embed="rId2"/>
              </a:buBlip>
            </a:pPr>
            <a:r>
              <a:rPr lang="ru-RU" dirty="0"/>
              <a:t>Табачные химикаты могут вызвать рак печени, поскольку печень перерабатывает химикаты, попадающие в организм. Рак печени может сопровождаться сильными болями. Рак может распространиться на печень и из легких</a:t>
            </a:r>
            <a:r>
              <a:rPr lang="ru-RU" dirty="0" smtClean="0"/>
              <a:t>.</a:t>
            </a:r>
            <a:endParaRPr lang="ru-RU" dirty="0"/>
          </a:p>
          <a:p>
            <a:pPr marL="342900" indent="-342900" algn="l">
              <a:buBlip>
                <a:blip r:embed="rId2"/>
              </a:buBlip>
            </a:pPr>
            <a:r>
              <a:rPr lang="ru-RU" dirty="0"/>
              <a:t>При отказе от табака снижается риск образования многих и разных опухолей.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252536" y="116632"/>
            <a:ext cx="113184" cy="7737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61" y="404664"/>
            <a:ext cx="1886918" cy="18869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167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42900" indent="-342900" algn="l">
              <a:buBlip>
                <a:blip r:embed="rId2"/>
              </a:buBlip>
            </a:pPr>
            <a:r>
              <a:rPr lang="ru-RU" dirty="0"/>
              <a:t>При отказе от никотина заметно улучшается работа мозга, повышается бодрость и способность концентрировать внимание. </a:t>
            </a:r>
            <a:endParaRPr lang="ru-RU" dirty="0" smtClean="0"/>
          </a:p>
          <a:p>
            <a:pPr marL="342900" indent="-342900" algn="l">
              <a:buBlip>
                <a:blip r:embed="rId2"/>
              </a:buBlip>
            </a:pPr>
            <a:r>
              <a:rPr lang="ru-RU" dirty="0" smtClean="0"/>
              <a:t>Также </a:t>
            </a:r>
            <a:r>
              <a:rPr lang="ru-RU" dirty="0"/>
              <a:t>улучшается память, исчезает сонливость и головные боли</a:t>
            </a:r>
            <a:r>
              <a:rPr lang="ru-RU" dirty="0" smtClean="0"/>
              <a:t>.</a:t>
            </a:r>
          </a:p>
          <a:p>
            <a:pPr marL="342900" indent="-342900" algn="l">
              <a:buBlip>
                <a:blip r:embed="rId2"/>
              </a:buBlip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051720" y="975360"/>
            <a:ext cx="4968552" cy="701040"/>
          </a:xfrm>
        </p:spPr>
        <p:txBody>
          <a:bodyPr/>
          <a:lstStyle/>
          <a:p>
            <a:r>
              <a:rPr lang="ru-RU" dirty="0"/>
              <a:t>Влияние курения на психику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573016"/>
            <a:ext cx="5211768" cy="26820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179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l"/>
            <a:r>
              <a:rPr lang="ru-RU" dirty="0"/>
              <a:t>При потреблении табачных изделий много очевидных признаков, ухудшающих внешность</a:t>
            </a:r>
            <a:r>
              <a:rPr lang="ru-RU" dirty="0" smtClean="0"/>
              <a:t>:</a:t>
            </a:r>
            <a:endParaRPr lang="ru-RU" dirty="0"/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ru-RU" dirty="0"/>
              <a:t>Ваша кожа имеет серый оттенок, морщины появляются гораздо быстрее.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ru-RU" dirty="0"/>
              <a:t>Зубы, ногти и пальцы желтеют.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ru-RU" dirty="0"/>
              <a:t>Дыхание и волосы с одеждой неприятно </a:t>
            </a:r>
            <a:r>
              <a:rPr lang="ru-RU" dirty="0" smtClean="0"/>
              <a:t>пахнут.</a:t>
            </a:r>
          </a:p>
          <a:p>
            <a:pPr algn="l"/>
            <a:r>
              <a:rPr lang="ru-RU" dirty="0"/>
              <a:t>При отказе от курения существенно улучшаются цвет и эластичность кожи. У некурящих пожилых людей в 5 раз меньше морщин чем у тех, кто в течение 25 лет курил по пачке в день.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07704" y="975360"/>
            <a:ext cx="5328592" cy="701040"/>
          </a:xfrm>
        </p:spPr>
        <p:txBody>
          <a:bodyPr/>
          <a:lstStyle/>
          <a:p>
            <a:r>
              <a:rPr lang="ru-RU" dirty="0"/>
              <a:t>Влияние курения на внешность</a:t>
            </a:r>
          </a:p>
        </p:txBody>
      </p:sp>
    </p:spTree>
    <p:extLst>
      <p:ext uri="{BB962C8B-B14F-4D97-AF65-F5344CB8AC3E}">
        <p14:creationId xmlns:p14="http://schemas.microsoft.com/office/powerpoint/2010/main" val="400811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342900" indent="-342900" algn="l">
              <a:buBlip>
                <a:blip r:embed="rId2"/>
              </a:buBlip>
            </a:pPr>
            <a:r>
              <a:rPr lang="ru-RU" dirty="0"/>
              <a:t>Курение во время беременности серьезно угрожает здоровью и матери, и будущего ребенка.</a:t>
            </a:r>
          </a:p>
          <a:p>
            <a:pPr algn="l"/>
            <a:r>
              <a:rPr lang="ru-RU" dirty="0"/>
              <a:t>Курение матери (как активное, так и пассивное) во время беременности увеличивает опасность следующих осложнений</a:t>
            </a:r>
            <a:r>
              <a:rPr lang="ru-RU" dirty="0" smtClean="0"/>
              <a:t>: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ru-RU" dirty="0"/>
              <a:t>Замедление роста зародыша, риск преждевременных родов,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ru-RU" dirty="0"/>
              <a:t>Ребенок рождается с низким весом,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ru-RU" dirty="0"/>
              <a:t>Риск прерывания беременности или тяжелых родов,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ru-RU" dirty="0"/>
              <a:t>Риск синдрома внезапной смерти младенца,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ru-RU" dirty="0"/>
              <a:t>Врожденные нарушения развития у ребенка,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ru-RU" dirty="0"/>
              <a:t>Недостаток грудного молока у матери,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ru-RU" dirty="0"/>
              <a:t>Ребенку требуется врачебная помощь из-за сниженного иммунитета.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47664" y="975360"/>
            <a:ext cx="6120680" cy="701040"/>
          </a:xfrm>
        </p:spPr>
        <p:txBody>
          <a:bodyPr/>
          <a:lstStyle/>
          <a:p>
            <a:r>
              <a:rPr lang="ru-RU" dirty="0"/>
              <a:t>Влияние курения на беременность</a:t>
            </a:r>
          </a:p>
        </p:txBody>
      </p:sp>
    </p:spTree>
    <p:extLst>
      <p:ext uri="{BB962C8B-B14F-4D97-AF65-F5344CB8AC3E}">
        <p14:creationId xmlns:p14="http://schemas.microsoft.com/office/powerpoint/2010/main" val="146824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457200" y="1890713"/>
            <a:ext cx="8229600" cy="4205287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ru-RU" dirty="0"/>
              <a:t>Положительное влияние начинается сразу после отказа от курения</a:t>
            </a:r>
            <a:r>
              <a:rPr lang="ru-RU" dirty="0" smtClean="0"/>
              <a:t>:</a:t>
            </a:r>
            <a:endParaRPr lang="ru-RU" dirty="0"/>
          </a:p>
          <a:p>
            <a:pPr marL="342900" indent="-342900" algn="l">
              <a:buBlip>
                <a:blip r:embed="rId2"/>
              </a:buBlip>
            </a:pPr>
            <a:r>
              <a:rPr lang="ru-RU" dirty="0"/>
              <a:t>20 минут – нормализуются пульс и кровяное давление</a:t>
            </a:r>
          </a:p>
          <a:p>
            <a:pPr marL="342900" indent="-342900" algn="l">
              <a:buBlip>
                <a:blip r:embed="rId2"/>
              </a:buBlip>
            </a:pPr>
            <a:r>
              <a:rPr lang="ru-RU" dirty="0"/>
              <a:t>1 час – снижается опасность осложнений во время беременности</a:t>
            </a:r>
          </a:p>
          <a:p>
            <a:pPr marL="342900" indent="-342900" algn="l">
              <a:buBlip>
                <a:blip r:embed="rId2"/>
              </a:buBlip>
            </a:pPr>
            <a:r>
              <a:rPr lang="ru-RU" dirty="0"/>
              <a:t>8 часов – снижается уровень никотина в крови, улучшается кровоснабжение</a:t>
            </a:r>
          </a:p>
          <a:p>
            <a:pPr marL="342900" indent="-342900" algn="l">
              <a:buBlip>
                <a:blip r:embed="rId2"/>
              </a:buBlip>
            </a:pPr>
            <a:r>
              <a:rPr lang="ru-RU" dirty="0"/>
              <a:t>1 день – улучшается работа легких, угарный газ (СО) выводится из организма</a:t>
            </a:r>
          </a:p>
          <a:p>
            <a:pPr marL="342900" indent="-342900" algn="l">
              <a:buBlip>
                <a:blip r:embed="rId2"/>
              </a:buBlip>
            </a:pPr>
            <a:r>
              <a:rPr lang="ru-RU" dirty="0"/>
              <a:t>2 дня – никотин выводится из организма, снижается опасность для роста </a:t>
            </a:r>
            <a:r>
              <a:rPr lang="ru-RU" dirty="0" smtClean="0"/>
              <a:t>не рождённого </a:t>
            </a:r>
            <a:r>
              <a:rPr lang="ru-RU" dirty="0"/>
              <a:t>ребенка</a:t>
            </a:r>
          </a:p>
          <a:p>
            <a:pPr marL="342900" indent="-342900" algn="l">
              <a:buBlip>
                <a:blip r:embed="rId2"/>
              </a:buBlip>
            </a:pPr>
            <a:r>
              <a:rPr lang="ru-RU" dirty="0"/>
              <a:t>3 дня – растет уровень энергии, дыхание становится легче</a:t>
            </a:r>
          </a:p>
          <a:p>
            <a:pPr marL="342900" indent="-342900" algn="l">
              <a:buBlip>
                <a:blip r:embed="rId2"/>
              </a:buBlip>
            </a:pPr>
            <a:r>
              <a:rPr lang="ru-RU" dirty="0"/>
              <a:t>1 месяц – прошла никотиновая абстиненция после отказа от курения, дыхание и уровень энергии постоянно улучшаются</a:t>
            </a:r>
          </a:p>
          <a:p>
            <a:pPr marL="342900" indent="-342900" algn="l">
              <a:buBlip>
                <a:blip r:embed="rId2"/>
              </a:buBlip>
            </a:pPr>
            <a:r>
              <a:rPr lang="ru-RU" dirty="0"/>
              <a:t>6 месяцев – снижается риск нарушений дыхания, астмы, аллергии, отитов и пр. у малыша</a:t>
            </a:r>
          </a:p>
          <a:p>
            <a:pPr marL="342900" indent="-342900" algn="l">
              <a:buBlip>
                <a:blip r:embed="rId2"/>
              </a:buBlip>
            </a:pPr>
            <a:r>
              <a:rPr lang="ru-RU" dirty="0"/>
              <a:t>1 год – снижается риск того, что ребенок закурит в раннем возрасте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684584" y="332656"/>
            <a:ext cx="113184" cy="4571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0"/>
            <a:ext cx="1890713" cy="189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845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980728"/>
            <a:ext cx="6408712" cy="1243965"/>
          </a:xfrm>
        </p:spPr>
        <p:txBody>
          <a:bodyPr>
            <a:noAutofit/>
          </a:bodyPr>
          <a:lstStyle/>
          <a:p>
            <a:r>
              <a:rPr lang="ru-RU" sz="3600" dirty="0" smtClean="0"/>
              <a:t>Спасибо за внимание</a:t>
            </a:r>
            <a:endParaRPr lang="ru-RU" sz="36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708921"/>
            <a:ext cx="4392488" cy="34323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497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457200" y="1916832"/>
            <a:ext cx="8229600" cy="4179168"/>
          </a:xfrm>
        </p:spPr>
        <p:txBody>
          <a:bodyPr/>
          <a:lstStyle/>
          <a:p>
            <a:pPr marL="342900" indent="-342900" algn="l">
              <a:buBlip>
                <a:blip r:embed="rId2"/>
              </a:buBlip>
            </a:pPr>
            <a:r>
              <a:rPr lang="ru-RU" dirty="0"/>
              <a:t>Табачная химия вредит всем органам без исключения. По данным Всемирной Организации Здоровья (ВОЗ) потребление табака связано с возникновением не менее чем 25 заболеваний. Потребление табака считается наиглавнейшей причиной смертности в мире</a:t>
            </a:r>
            <a:r>
              <a:rPr lang="ru-RU" dirty="0" smtClean="0"/>
              <a:t>.</a:t>
            </a:r>
          </a:p>
          <a:p>
            <a:pPr marL="342900" indent="-342900" algn="l">
              <a:buBlip>
                <a:blip r:embed="rId2"/>
              </a:buBlip>
            </a:pPr>
            <a:r>
              <a:rPr lang="ru-RU" dirty="0"/>
              <a:t>Табак обладает </a:t>
            </a:r>
            <a:r>
              <a:rPr lang="ru-RU" dirty="0" err="1"/>
              <a:t>концерогенным</a:t>
            </a:r>
            <a:r>
              <a:rPr lang="ru-RU" dirty="0"/>
              <a:t> действием, вызывая рак не менее чем в 12 различных частях тела: в легких, полости рта, носовой полости, </a:t>
            </a:r>
            <a:r>
              <a:rPr lang="ru-RU" dirty="0" err="1"/>
              <a:t>параназальном</a:t>
            </a:r>
            <a:r>
              <a:rPr lang="ru-RU" dirty="0"/>
              <a:t> синусе, в гортани, в горле, в пищеводе, поджелудочной железе, желудке, печени, почечной лоханке, желчном пузыре. Также табак вызывает миелоидный лейкоз, то есть, рак крови.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548680"/>
            <a:ext cx="8064896" cy="792088"/>
          </a:xfrm>
        </p:spPr>
        <p:txBody>
          <a:bodyPr>
            <a:normAutofit/>
          </a:bodyPr>
          <a:lstStyle/>
          <a:p>
            <a:r>
              <a:rPr lang="ru-RU" dirty="0"/>
              <a:t>Табачный дым наносит вред организму разными способами, и человек этого сразу не видит и не замечает.</a:t>
            </a:r>
          </a:p>
        </p:txBody>
      </p:sp>
    </p:spTree>
    <p:extLst>
      <p:ext uri="{BB962C8B-B14F-4D97-AF65-F5344CB8AC3E}">
        <p14:creationId xmlns:p14="http://schemas.microsoft.com/office/powerpoint/2010/main" val="191849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24936" cy="1872208"/>
          </a:xfrm>
        </p:spPr>
        <p:txBody>
          <a:bodyPr>
            <a:normAutofit fontScale="90000"/>
          </a:bodyPr>
          <a:lstStyle/>
          <a:p>
            <a:r>
              <a:rPr lang="ru-RU" b="0" dirty="0"/>
              <a:t>Табак также является фактором риска развития сердечно-сосудистых заболеваний (40% случаев), хронической обструктивной болезни легких (80% случаев), злокачественных опухолей (30% случаев, в </a:t>
            </a:r>
            <a:r>
              <a:rPr lang="ru-RU" b="0" dirty="0" err="1"/>
              <a:t>т.ч</a:t>
            </a:r>
            <a:r>
              <a:rPr lang="ru-RU" b="0" dirty="0"/>
              <a:t>. 90% случаев рака легких).</a:t>
            </a:r>
            <a:br>
              <a:rPr lang="ru-RU" b="0" dirty="0"/>
            </a:br>
            <a:r>
              <a:rPr lang="ru-RU" i="1" u="sng" dirty="0"/>
              <a:t>При воздержании от табака 40% этих болезней можно предотвратить.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13731"/>
            <a:ext cx="3600400" cy="21602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276872"/>
            <a:ext cx="4689988" cy="20339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437112"/>
            <a:ext cx="3142481" cy="17691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310831"/>
            <a:ext cx="2160240" cy="23652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699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 marL="342900" indent="-342900" algn="l">
              <a:buBlip>
                <a:blip r:embed="rId2"/>
              </a:buBlip>
            </a:pPr>
            <a:r>
              <a:rPr lang="ru-RU" dirty="0"/>
              <a:t>Дыхательные пути – бронхит, хроническая </a:t>
            </a:r>
            <a:r>
              <a:rPr lang="ru-RU" dirty="0" err="1"/>
              <a:t>обструктивная</a:t>
            </a:r>
            <a:r>
              <a:rPr lang="ru-RU" dirty="0"/>
              <a:t> болезнь легких, рак легких.</a:t>
            </a:r>
          </a:p>
          <a:p>
            <a:pPr marL="342900" indent="-342900" algn="l">
              <a:buBlip>
                <a:blip r:embed="rId2"/>
              </a:buBlip>
            </a:pPr>
            <a:r>
              <a:rPr lang="ru-RU" dirty="0"/>
              <a:t>Органы кровообращения – повышение давления, ускорение пульса, сужение артерий (гангрена), повреждение внутренней оболочки артерий (инсульт, инфаркт).</a:t>
            </a:r>
          </a:p>
          <a:p>
            <a:pPr marL="342900" indent="-342900" algn="l">
              <a:buBlip>
                <a:blip r:embed="rId2"/>
              </a:buBlip>
            </a:pPr>
            <a:r>
              <a:rPr lang="ru-RU" dirty="0"/>
              <a:t>Пищеварительные органы – нарушения работы желудка, язвы желудка.</a:t>
            </a:r>
          </a:p>
          <a:p>
            <a:pPr marL="342900" indent="-342900" algn="l">
              <a:buBlip>
                <a:blip r:embed="rId2"/>
              </a:buBlip>
            </a:pPr>
            <a:r>
              <a:rPr lang="ru-RU" dirty="0"/>
              <a:t>Полость рта – воспаления десен, рак полости рта.</a:t>
            </a:r>
          </a:p>
          <a:p>
            <a:pPr marL="342900" indent="-342900" algn="l">
              <a:buBlip>
                <a:blip r:embed="rId2"/>
              </a:buBlip>
            </a:pPr>
            <a:r>
              <a:rPr lang="ru-RU" dirty="0"/>
              <a:t>Кожа – быстрое старение, серость и бледность кожи.</a:t>
            </a:r>
          </a:p>
          <a:p>
            <a:pPr marL="342900" indent="-342900" algn="l">
              <a:buBlip>
                <a:blip r:embed="rId2"/>
              </a:buBlip>
            </a:pPr>
            <a:r>
              <a:rPr lang="ru-RU" dirty="0"/>
              <a:t>Половые органы – бесплодие, импотенция.</a:t>
            </a:r>
          </a:p>
          <a:p>
            <a:pPr marL="342900" indent="-342900" algn="l">
              <a:buBlip>
                <a:blip r:embed="rId2"/>
              </a:buBlip>
            </a:pPr>
            <a:r>
              <a:rPr lang="ru-RU" dirty="0"/>
              <a:t>Зародыш человека – преждевременные роды, недовес, плохое здоровье.</a:t>
            </a:r>
          </a:p>
          <a:p>
            <a:pPr marL="342900" indent="-342900" algn="l">
              <a:buBlip>
                <a:blip r:embed="rId2"/>
              </a:buBlip>
            </a:pPr>
            <a:r>
              <a:rPr lang="ru-RU" dirty="0"/>
              <a:t>Психика – зависимость.</a:t>
            </a:r>
          </a:p>
          <a:p>
            <a:pPr marL="342900" indent="-342900" algn="l">
              <a:buBlip>
                <a:blip r:embed="rId2"/>
              </a:buBlip>
            </a:pPr>
            <a:r>
              <a:rPr lang="ru-RU" dirty="0"/>
              <a:t>Общее здоровье – укорачивает предполагаемый срок жизни.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9592" y="975360"/>
            <a:ext cx="6984776" cy="701040"/>
          </a:xfrm>
        </p:spPr>
        <p:txBody>
          <a:bodyPr/>
          <a:lstStyle/>
          <a:p>
            <a:r>
              <a:rPr lang="ru-RU" dirty="0"/>
              <a:t>Риски для здоровья при потреблении табака:</a:t>
            </a:r>
          </a:p>
        </p:txBody>
      </p:sp>
    </p:spTree>
    <p:extLst>
      <p:ext uri="{BB962C8B-B14F-4D97-AF65-F5344CB8AC3E}">
        <p14:creationId xmlns:p14="http://schemas.microsoft.com/office/powerpoint/2010/main" val="198087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9052" y="3367246"/>
            <a:ext cx="4085897" cy="925850"/>
          </a:xfrm>
        </p:spPr>
        <p:txBody>
          <a:bodyPr/>
          <a:lstStyle/>
          <a:p>
            <a:r>
              <a:rPr lang="ru-RU" dirty="0" smtClean="0"/>
              <a:t>Изменения в организме человека, с того момента как вы начали курить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8542" y="4365104"/>
            <a:ext cx="4106917" cy="116567"/>
          </a:xfrm>
        </p:spPr>
        <p:txBody>
          <a:bodyPr>
            <a:normAutofit fontScale="32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70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467544" y="1916832"/>
            <a:ext cx="8229600" cy="4536504"/>
          </a:xfrm>
        </p:spPr>
        <p:txBody>
          <a:bodyPr>
            <a:normAutofit fontScale="92500" lnSpcReduction="20000"/>
          </a:bodyPr>
          <a:lstStyle/>
          <a:p>
            <a:pPr marL="342900" indent="-342900" algn="l">
              <a:buBlip>
                <a:blip r:embed="rId2"/>
              </a:buBlip>
            </a:pPr>
            <a:r>
              <a:rPr lang="ru-RU" dirty="0"/>
              <a:t>Десны курильщика раздражены и болят</a:t>
            </a:r>
            <a:r>
              <a:rPr lang="ru-RU" dirty="0" smtClean="0"/>
              <a:t>.</a:t>
            </a:r>
            <a:endParaRPr lang="ru-RU" dirty="0"/>
          </a:p>
          <a:p>
            <a:pPr marL="342900" indent="-342900" algn="l">
              <a:buBlip>
                <a:blip r:embed="rId2"/>
              </a:buBlip>
            </a:pPr>
            <a:r>
              <a:rPr lang="ru-RU" dirty="0"/>
              <a:t>Заболевания десен, вызванные потреблением табака – воспаление десен, воспаление тканей вокруг зубного корня и бактериальный налет, могут привести к</a:t>
            </a:r>
            <a:r>
              <a:rPr lang="ru-RU" dirty="0" smtClean="0"/>
              <a:t>:</a:t>
            </a:r>
            <a:endParaRPr lang="ru-RU" dirty="0"/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ru-RU" dirty="0"/>
              <a:t>опуханию и болезненности десен,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ru-RU" dirty="0"/>
              <a:t>кровоточивости,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ru-RU" dirty="0"/>
              <a:t>отхождению десен от основания зуба,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ru-RU" dirty="0"/>
              <a:t>разрушению и выпадению зубов, вкусовой чувствительности.</a:t>
            </a:r>
          </a:p>
          <a:p>
            <a:pPr marL="342900" indent="-342900" algn="l">
              <a:buBlip>
                <a:blip r:embed="rId2"/>
              </a:buBlip>
            </a:pPr>
            <a:r>
              <a:rPr lang="ru-RU" dirty="0"/>
              <a:t>Потребление табака повышает риск рака полости рта</a:t>
            </a:r>
            <a:r>
              <a:rPr lang="ru-RU" dirty="0" smtClean="0"/>
              <a:t>.</a:t>
            </a:r>
            <a:endParaRPr lang="ru-RU" dirty="0"/>
          </a:p>
          <a:p>
            <a:pPr marL="342900" indent="-342900" algn="l">
              <a:buBlip>
                <a:blip r:embed="rId2"/>
              </a:buBlip>
            </a:pPr>
            <a:r>
              <a:rPr lang="ru-RU" dirty="0"/>
              <a:t>Рак полости рта возникает на губах, языке или внутренней стороне щек (предраковое состояние). Рак губ и рак языка – агрессивные и быстро развивающиеся формы рака. Также рак может возникнуть в горле, глотке, на миндалинах. 90% этих случаев рака напрямую связаны с потреблением табака</a:t>
            </a:r>
            <a:r>
              <a:rPr lang="ru-RU" dirty="0" smtClean="0"/>
              <a:t>.</a:t>
            </a:r>
            <a:endParaRPr lang="ru-RU" dirty="0"/>
          </a:p>
          <a:p>
            <a:pPr marL="342900" indent="-342900" algn="l">
              <a:buBlip>
                <a:blip r:embed="rId2"/>
              </a:buBlip>
            </a:pPr>
            <a:r>
              <a:rPr lang="ru-RU" dirty="0"/>
              <a:t>При отказе от курения уменьшается зубной налет. Также снижается риск заболеть раком полости рта.</a:t>
            </a:r>
            <a:endParaRPr lang="ru-RU" dirty="0" smtClean="0"/>
          </a:p>
          <a:p>
            <a:pPr marL="342900" indent="-342900" algn="l">
              <a:buBlip>
                <a:blip r:embed="rId2"/>
              </a:buBlip>
            </a:pPr>
            <a:endParaRPr lang="ru-RU" dirty="0"/>
          </a:p>
          <a:p>
            <a:pPr marL="342900" indent="-342900" algn="l">
              <a:buBlip>
                <a:blip r:embed="rId2"/>
              </a:buBlip>
            </a:pPr>
            <a:endParaRPr lang="ru-RU" dirty="0" smtClean="0"/>
          </a:p>
          <a:p>
            <a:pPr marL="342900" indent="-342900" algn="l">
              <a:buBlip>
                <a:blip r:embed="rId2"/>
              </a:buBlip>
            </a:pPr>
            <a:endParaRPr lang="ru-RU" dirty="0"/>
          </a:p>
          <a:p>
            <a:pPr marL="342900" indent="-342900" algn="l">
              <a:buBlip>
                <a:blip r:embed="rId2"/>
              </a:buBlip>
            </a:pPr>
            <a:endParaRPr lang="ru-RU" dirty="0" smtClean="0"/>
          </a:p>
          <a:p>
            <a:pPr marL="342900" indent="-342900" algn="l">
              <a:buBlip>
                <a:blip r:embed="rId2"/>
              </a:buBlip>
            </a:pPr>
            <a:endParaRPr lang="ru-RU" dirty="0"/>
          </a:p>
          <a:p>
            <a:pPr marL="342900" indent="-342900" algn="l">
              <a:buBlip>
                <a:blip r:embed="rId2"/>
              </a:buBlip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31640" y="975360"/>
            <a:ext cx="6192688" cy="701040"/>
          </a:xfrm>
        </p:spPr>
        <p:txBody>
          <a:bodyPr/>
          <a:lstStyle/>
          <a:p>
            <a:r>
              <a:rPr lang="ru-RU" dirty="0"/>
              <a:t>Влияние курения на ротовую полость</a:t>
            </a:r>
          </a:p>
        </p:txBody>
      </p:sp>
    </p:spTree>
    <p:extLst>
      <p:ext uri="{BB962C8B-B14F-4D97-AF65-F5344CB8AC3E}">
        <p14:creationId xmlns:p14="http://schemas.microsoft.com/office/powerpoint/2010/main" val="406567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457200" y="1772816"/>
            <a:ext cx="8229600" cy="4323184"/>
          </a:xfrm>
        </p:spPr>
        <p:txBody>
          <a:bodyPr/>
          <a:lstStyle/>
          <a:p>
            <a:pPr marL="342900" indent="-342900" algn="l">
              <a:buBlip>
                <a:blip r:embed="rId2"/>
              </a:buBlip>
            </a:pPr>
            <a:r>
              <a:rPr lang="ru-RU" dirty="0"/>
              <a:t>Для курильщика риск заболеть сердечно-сосудистой болезнью в 2–4 раза выше, чем для некурящего человека. Заболевания </a:t>
            </a:r>
            <a:r>
              <a:rPr lang="ru-RU" dirty="0" smtClean="0"/>
              <a:t>сердечно-сосудистой </a:t>
            </a:r>
            <a:r>
              <a:rPr lang="ru-RU" dirty="0"/>
              <a:t>системы являются главной причиной смерти во всем мире</a:t>
            </a:r>
            <a:r>
              <a:rPr lang="ru-RU" dirty="0" smtClean="0"/>
              <a:t>.</a:t>
            </a:r>
            <a:endParaRPr lang="ru-RU" dirty="0"/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ru-RU" dirty="0"/>
              <a:t>Потребление табака может привести к инфаркту и инсульту.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ru-RU" dirty="0"/>
              <a:t>Курение вызывает нарушения периферийного кровоснабжения в конечностях. Появляются болезненные спазмы, онемение, мурашки и чувство усталости в ногах. Недостаток кровоснабжения увеличивает риск инфекций, вызывает гангрену и необходимость ампутации конечности.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836712"/>
            <a:ext cx="7920880" cy="648072"/>
          </a:xfrm>
        </p:spPr>
        <p:txBody>
          <a:bodyPr/>
          <a:lstStyle/>
          <a:p>
            <a:r>
              <a:rPr lang="ru-RU" dirty="0"/>
              <a:t>Влияние курения на сердце и кровообращение</a:t>
            </a:r>
          </a:p>
        </p:txBody>
      </p:sp>
    </p:spTree>
    <p:extLst>
      <p:ext uri="{BB962C8B-B14F-4D97-AF65-F5344CB8AC3E}">
        <p14:creationId xmlns:p14="http://schemas.microsoft.com/office/powerpoint/2010/main" val="75228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457200" y="1844824"/>
            <a:ext cx="8229600" cy="4251176"/>
          </a:xfrm>
        </p:spPr>
        <p:txBody>
          <a:bodyPr>
            <a:normAutofit lnSpcReduction="10000"/>
          </a:bodyPr>
          <a:lstStyle/>
          <a:p>
            <a:pPr marL="342900" indent="-342900" algn="l">
              <a:buBlip>
                <a:blip r:embed="rId2"/>
              </a:buBlip>
            </a:pPr>
            <a:r>
              <a:rPr lang="ru-RU" dirty="0"/>
              <a:t>Химические вещества, содержащиеся в табачном дыме, вызывают хронические легочные заболевания.</a:t>
            </a:r>
          </a:p>
          <a:p>
            <a:pPr marL="342900" indent="-342900" algn="l">
              <a:buBlip>
                <a:blip r:embed="rId2"/>
              </a:buBlip>
            </a:pPr>
            <a:r>
              <a:rPr lang="ru-RU" dirty="0"/>
              <a:t>Содержащиеся в табачном дыме вещества раздражают дыхательные пути, снижают эластичность легочной ткани, разрушают стенки легочных альвеол.</a:t>
            </a:r>
          </a:p>
          <a:p>
            <a:pPr marL="342900" indent="-342900" algn="l">
              <a:buBlip>
                <a:blip r:embed="rId2"/>
              </a:buBlip>
            </a:pPr>
            <a:r>
              <a:rPr lang="ru-RU" dirty="0"/>
              <a:t>Возникает хроническая одышка, кашель.</a:t>
            </a:r>
          </a:p>
          <a:p>
            <a:pPr marL="342900" indent="-342900" algn="l">
              <a:buBlip>
                <a:blip r:embed="rId2"/>
              </a:buBlip>
            </a:pPr>
            <a:r>
              <a:rPr lang="ru-RU" dirty="0"/>
              <a:t>90% случаев рака легких связано с потреблением табака, содержащиеся в табаке канцерогены и смола приводят к образованию рака и способствуют его развитию. В начале болезни рак легких протекает скрыто. Когда проявляются такие симптомы, как кашель с кровью, затрудненное дыхание, то возможно, что рак уже распространился и на другие органы, особенно в кости, печень и мозг.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59632" y="908720"/>
            <a:ext cx="6480720" cy="701040"/>
          </a:xfrm>
        </p:spPr>
        <p:txBody>
          <a:bodyPr/>
          <a:lstStyle/>
          <a:p>
            <a:r>
              <a:rPr lang="ru-RU" dirty="0"/>
              <a:t>Влияние курения на дыхательные пути</a:t>
            </a:r>
          </a:p>
        </p:txBody>
      </p:sp>
    </p:spTree>
    <p:extLst>
      <p:ext uri="{BB962C8B-B14F-4D97-AF65-F5344CB8AC3E}">
        <p14:creationId xmlns:p14="http://schemas.microsoft.com/office/powerpoint/2010/main" val="324320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7632848" cy="2021592"/>
          </a:xfrm>
        </p:spPr>
        <p:txBody>
          <a:bodyPr>
            <a:normAutofit fontScale="90000"/>
          </a:bodyPr>
          <a:lstStyle/>
          <a:p>
            <a:r>
              <a:rPr lang="ru-RU" dirty="0"/>
              <a:t>Уже через несколько дней после бросания курить улучшается дыхание, а обоняние и вкус обостряются. Через несколько месяцев пропадает и кашель курильщика. Заметно снижается риск различных легочных заболеваний. Тут не стоит забывать, что работа легких улучшается не только при отказе от обычных сигарет, но и при отказе от всех остальных курительных табачных изделий, включая кальян или </a:t>
            </a:r>
            <a:r>
              <a:rPr lang="ru-RU" dirty="0" smtClean="0"/>
              <a:t>сигары.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724919"/>
            <a:ext cx="7310656" cy="37621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453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85</TotalTime>
  <Words>1203</Words>
  <Application>Microsoft Office PowerPoint</Application>
  <PresentationFormat>Экран (4:3)</PresentationFormat>
  <Paragraphs>85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BlackTie</vt:lpstr>
      <vt:lpstr>Негативное влияние сигарет</vt:lpstr>
      <vt:lpstr>Табачный дым наносит вред организму разными способами, и человек этого сразу не видит и не замечает.</vt:lpstr>
      <vt:lpstr>Табак также является фактором риска развития сердечно-сосудистых заболеваний (40% случаев), хронической обструктивной болезни легких (80% случаев), злокачественных опухолей (30% случаев, в т.ч. 90% случаев рака легких). При воздержании от табака 40% этих болезней можно предотвратить.</vt:lpstr>
      <vt:lpstr>Риски для здоровья при потреблении табака:</vt:lpstr>
      <vt:lpstr>Изменения в организме человека, с того момента как вы начали курить</vt:lpstr>
      <vt:lpstr>Влияние курения на ротовую полость</vt:lpstr>
      <vt:lpstr>Влияние курения на сердце и кровообращение</vt:lpstr>
      <vt:lpstr>Влияние курения на дыхательные пути</vt:lpstr>
      <vt:lpstr>Уже через несколько дней после бросания курить улучшается дыхание, а обоняние и вкус обостряются. Через несколько месяцев пропадает и кашель курильщика. Заметно снижается риск различных легочных заболеваний. Тут не стоит забывать, что работа легких улучшается не только при отказе от обычных сигарет, но и при отказе от всех остальных курительных табачных изделий, включая кальян или сигары.</vt:lpstr>
      <vt:lpstr>Обусловленные курением повреждения клеток и раковые опухоли</vt:lpstr>
      <vt:lpstr>.</vt:lpstr>
      <vt:lpstr>Влияние курения на психику</vt:lpstr>
      <vt:lpstr>Влияние курения на внешность</vt:lpstr>
      <vt:lpstr>Влияние курения на беременность</vt:lpstr>
      <vt:lpstr>.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Негативное влияние сигарет</dc:title>
  <dc:creator>Konstantin</dc:creator>
  <cp:lastModifiedBy>Konstantin</cp:lastModifiedBy>
  <cp:revision>5</cp:revision>
  <dcterms:created xsi:type="dcterms:W3CDTF">2020-02-09T16:18:15Z</dcterms:created>
  <dcterms:modified xsi:type="dcterms:W3CDTF">2020-02-11T15:58:52Z</dcterms:modified>
</cp:coreProperties>
</file>