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81" r:id="rId4"/>
    <p:sldId id="284" r:id="rId5"/>
    <p:sldId id="258" r:id="rId6"/>
    <p:sldId id="259" r:id="rId7"/>
    <p:sldId id="261" r:id="rId8"/>
    <p:sldId id="278" r:id="rId9"/>
    <p:sldId id="280" r:id="rId10"/>
    <p:sldId id="279" r:id="rId11"/>
    <p:sldId id="282" r:id="rId12"/>
    <p:sldId id="283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04.10.2021</a:t>
            </a:fld>
            <a:endParaRPr lang="ru-RU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04.10.2021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04.10.2021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04.10.2021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04.10.2021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04.10.2021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04.10.2021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04.10.2021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04.10.2021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04.10.2021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04.10.2021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04.10.2021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428605"/>
            <a:ext cx="7772400" cy="1071569"/>
          </a:xfrm>
        </p:spPr>
        <p:txBody>
          <a:bodyPr>
            <a:normAutofit/>
          </a:bodyPr>
          <a:lstStyle/>
          <a:p>
            <a:pPr algn="ctr"/>
            <a:r>
              <a:rPr lang="ru-RU" sz="2600" dirty="0" smtClean="0">
                <a:effectLst/>
                <a:latin typeface="Arial" pitchFamily="34" charset="0"/>
                <a:cs typeface="Arial" pitchFamily="34" charset="0"/>
              </a:rPr>
              <a:t>ГАПОУ КО «Медицинский техникум»</a:t>
            </a:r>
            <a:endParaRPr lang="ru-RU" sz="2600" dirty="0"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143116"/>
            <a:ext cx="6400800" cy="3495684"/>
          </a:xfrm>
        </p:spPr>
        <p:txBody>
          <a:bodyPr>
            <a:normAutofit/>
          </a:bodyPr>
          <a:lstStyle/>
          <a:p>
            <a:pPr algn="ctr"/>
            <a:r>
              <a:rPr lang="ru-RU" sz="4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Этапы подготовки и правила оформления курсовой работы</a:t>
            </a:r>
            <a:endParaRPr lang="ru-RU" sz="40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Практическая часть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ru-RU" dirty="0" smtClean="0"/>
              <a:t>Форма практической части определяется руководителем</a:t>
            </a:r>
          </a:p>
          <a:p>
            <a:pPr algn="ctr">
              <a:buNone/>
            </a:pPr>
            <a:r>
              <a:rPr lang="ru-RU" dirty="0" smtClean="0"/>
              <a:t> – это может быть: </a:t>
            </a:r>
          </a:p>
          <a:p>
            <a:pPr algn="ctr">
              <a:buNone/>
            </a:pPr>
            <a:r>
              <a:rPr lang="ru-RU" dirty="0" smtClean="0"/>
              <a:t>памятка, </a:t>
            </a:r>
            <a:r>
              <a:rPr lang="ru-RU" dirty="0" err="1" smtClean="0"/>
              <a:t>санбюллютень</a:t>
            </a:r>
            <a:r>
              <a:rPr lang="ru-RU" dirty="0" smtClean="0"/>
              <a:t>, брошюры, буклеты, листовки, подготовка беседы по теме и </a:t>
            </a:r>
            <a:r>
              <a:rPr lang="ru-RU" dirty="0" err="1" smtClean="0"/>
              <a:t>др</a:t>
            </a:r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Заключение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ru-RU" dirty="0" smtClean="0"/>
              <a:t>Краткая характеристика работы</a:t>
            </a:r>
          </a:p>
          <a:p>
            <a:pPr algn="just"/>
            <a:endParaRPr lang="ru-RU" dirty="0" smtClean="0"/>
          </a:p>
          <a:p>
            <a:pPr algn="just"/>
            <a:r>
              <a:rPr lang="ru-RU" dirty="0" smtClean="0"/>
              <a:t>Обязательно указать, что цели и задачи выполнены (если они действительно выполнены)</a:t>
            </a:r>
          </a:p>
          <a:p>
            <a:pPr algn="just">
              <a:buNone/>
            </a:pPr>
            <a:endParaRPr lang="ru-RU" dirty="0" smtClean="0"/>
          </a:p>
          <a:p>
            <a:pPr algn="just"/>
            <a:r>
              <a:rPr lang="ru-RU" dirty="0" smtClean="0"/>
              <a:t>Представить выводы, рекомендации, подчеркивая практическую значимость и возможность продолжения в ВКР</a:t>
            </a:r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Список литературы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ru-RU" sz="4000" dirty="0" smtClean="0">
                <a:solidFill>
                  <a:srgbClr val="C00000"/>
                </a:solidFill>
              </a:rPr>
              <a:t>Смотри методические рекомендации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225404"/>
          </a:xfrm>
        </p:spPr>
        <p:txBody>
          <a:bodyPr>
            <a:normAutofit fontScale="90000"/>
          </a:bodyPr>
          <a:lstStyle/>
          <a:p>
            <a:pPr algn="ctr"/>
            <a:r>
              <a:rPr lang="ru-RU" sz="4400" dirty="0" smtClean="0"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Этапы подготовки</a:t>
            </a:r>
            <a:endParaRPr lang="ru-RU" dirty="0"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35608" y="785794"/>
            <a:ext cx="7498080" cy="5462606"/>
          </a:xfrm>
        </p:spPr>
        <p:txBody>
          <a:bodyPr>
            <a:normAutofit/>
          </a:bodyPr>
          <a:lstStyle/>
          <a:p>
            <a:pPr marL="596646" indent="-514350">
              <a:buFont typeface="+mj-lt"/>
              <a:buAutoNum type="arabicPeriod"/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Встреча с руководителем</a:t>
            </a:r>
          </a:p>
          <a:p>
            <a:pPr marL="596646" indent="-514350">
              <a:buFont typeface="+mj-lt"/>
              <a:buAutoNum type="arabicPeriod"/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Выбрать тему (сформулировать) - тема должна быть Вам интересна</a:t>
            </a:r>
          </a:p>
          <a:p>
            <a:pPr marL="596646" indent="-514350">
              <a:buFont typeface="+mj-lt"/>
              <a:buAutoNum type="arabicPeriod"/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Начать работать…</a:t>
            </a:r>
          </a:p>
          <a:p>
            <a:pPr marL="596646" indent="-514350">
              <a:buNone/>
            </a:pPr>
            <a:endParaRPr lang="ru-RU" dirty="0" smtClean="0">
              <a:latin typeface="Arial" pitchFamily="34" charset="0"/>
              <a:cs typeface="Arial" pitchFamily="34" charset="0"/>
            </a:endParaRPr>
          </a:p>
          <a:p>
            <a:pPr algn="ctr">
              <a:buNone/>
            </a:pPr>
            <a:r>
              <a:rPr lang="ru-RU" u="sng" dirty="0" smtClean="0">
                <a:latin typeface="Arial" pitchFamily="34" charset="0"/>
                <a:cs typeface="Arial" pitchFamily="34" charset="0"/>
              </a:rPr>
              <a:t>Срок защиты определяется календарным графиком учебного процесса и расписанием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Источники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u="dbl" dirty="0" smtClean="0">
                <a:solidFill>
                  <a:srgbClr val="C00000"/>
                </a:solidFill>
              </a:rPr>
              <a:t>Медицинская</a:t>
            </a:r>
            <a:r>
              <a:rPr lang="ru-RU" dirty="0" smtClean="0"/>
              <a:t> </a:t>
            </a:r>
            <a:r>
              <a:rPr lang="ru-RU" dirty="0" smtClean="0">
                <a:solidFill>
                  <a:srgbClr val="C00000"/>
                </a:solidFill>
              </a:rPr>
              <a:t>литература</a:t>
            </a:r>
            <a:r>
              <a:rPr lang="ru-RU" dirty="0" smtClean="0"/>
              <a:t> - выпуск  </a:t>
            </a:r>
          </a:p>
          <a:p>
            <a:pPr>
              <a:buNone/>
            </a:pPr>
            <a:r>
              <a:rPr lang="ru-RU" dirty="0" smtClean="0"/>
              <a:t>позднее 2016 - 2017 года</a:t>
            </a:r>
          </a:p>
          <a:p>
            <a:pPr>
              <a:buNone/>
            </a:pPr>
            <a:endParaRPr lang="ru-RU" dirty="0" smtClean="0"/>
          </a:p>
          <a:p>
            <a:r>
              <a:rPr lang="ru-RU" u="dbl" dirty="0" smtClean="0">
                <a:solidFill>
                  <a:srgbClr val="C00000"/>
                </a:solidFill>
              </a:rPr>
              <a:t>Профессиональные</a:t>
            </a:r>
            <a:r>
              <a:rPr lang="ru-RU" dirty="0" smtClean="0"/>
              <a:t> сайты, сайты профессиональных сообществ</a:t>
            </a:r>
          </a:p>
          <a:p>
            <a:pPr>
              <a:buNone/>
            </a:pPr>
            <a:endParaRPr lang="ru-RU" dirty="0" smtClean="0"/>
          </a:p>
          <a:p>
            <a:r>
              <a:rPr lang="ru-RU" dirty="0" smtClean="0">
                <a:solidFill>
                  <a:srgbClr val="C00000"/>
                </a:solidFill>
              </a:rPr>
              <a:t>Профессиональные периодические издания</a:t>
            </a:r>
            <a:endParaRPr lang="ru-RU" dirty="0">
              <a:solidFill>
                <a:srgbClr val="C00000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53966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pic>
        <p:nvPicPr>
          <p:cNvPr id="5" name="Содержимое 4"/>
          <p:cNvPicPr>
            <a:picLocks noGrp="1"/>
          </p:cNvPicPr>
          <p:nvPr>
            <p:ph idx="1"/>
          </p:nvPr>
        </p:nvPicPr>
        <p:blipFill>
          <a:blip r:embed="rId2"/>
          <a:srcRect l="14271" t="21099" r="51897" b="29861"/>
          <a:stretch>
            <a:fillRect/>
          </a:stretch>
        </p:blipFill>
        <p:spPr bwMode="auto">
          <a:xfrm>
            <a:off x="1714480" y="285728"/>
            <a:ext cx="6602141" cy="59293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582594"/>
          </a:xfrm>
        </p:spPr>
        <p:txBody>
          <a:bodyPr>
            <a:normAutofit/>
          </a:bodyPr>
          <a:lstStyle/>
          <a:p>
            <a:pPr algn="ctr"/>
            <a:r>
              <a:rPr lang="ru-RU" sz="2800" dirty="0" smtClean="0">
                <a:effectLst/>
                <a:latin typeface="Arial" pitchFamily="34" charset="0"/>
                <a:cs typeface="Arial" pitchFamily="34" charset="0"/>
              </a:rPr>
              <a:t>ОБЩАЯ СТРУКТУРА НАПИСАНИЯ</a:t>
            </a:r>
            <a:endParaRPr lang="ru-RU" sz="2800" dirty="0"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35608" y="857232"/>
            <a:ext cx="7498080" cy="5391168"/>
          </a:xfrm>
        </p:spPr>
        <p:txBody>
          <a:bodyPr>
            <a:normAutofit/>
          </a:bodyPr>
          <a:lstStyle/>
          <a:p>
            <a:r>
              <a:rPr lang="ru-RU" dirty="0" smtClean="0">
                <a:latin typeface="Arial" pitchFamily="34" charset="0"/>
                <a:cs typeface="Arial" pitchFamily="34" charset="0"/>
              </a:rPr>
              <a:t>Общий объем </a:t>
            </a:r>
            <a:r>
              <a:rPr lang="ru-RU" u="sng" dirty="0" smtClean="0">
                <a:latin typeface="Arial" pitchFamily="34" charset="0"/>
                <a:cs typeface="Arial" pitchFamily="34" charset="0"/>
              </a:rPr>
              <a:t>без приложений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: </a:t>
            </a:r>
          </a:p>
          <a:p>
            <a:pPr algn="ctr">
              <a:buNone/>
            </a:pPr>
            <a:r>
              <a:rPr lang="ru-RU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20-30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страниц</a:t>
            </a:r>
          </a:p>
          <a:p>
            <a:r>
              <a:rPr lang="ru-RU" dirty="0" smtClean="0">
                <a:latin typeface="Arial" pitchFamily="34" charset="0"/>
                <a:cs typeface="Arial" pitchFamily="34" charset="0"/>
              </a:rPr>
              <a:t>титульный лист –1страница</a:t>
            </a:r>
          </a:p>
          <a:p>
            <a:r>
              <a:rPr lang="ru-RU" dirty="0" smtClean="0">
                <a:latin typeface="Arial" pitchFamily="34" charset="0"/>
                <a:cs typeface="Arial" pitchFamily="34" charset="0"/>
              </a:rPr>
              <a:t>оглавление – 1страница </a:t>
            </a:r>
          </a:p>
          <a:p>
            <a:r>
              <a:rPr lang="ru-RU" dirty="0" smtClean="0">
                <a:latin typeface="Arial" pitchFamily="34" charset="0"/>
                <a:cs typeface="Arial" pitchFamily="34" charset="0"/>
              </a:rPr>
              <a:t>введение – 1-2 страницы </a:t>
            </a:r>
          </a:p>
          <a:p>
            <a:r>
              <a:rPr lang="ru-RU" dirty="0" smtClean="0">
                <a:latin typeface="Arial" pitchFamily="34" charset="0"/>
                <a:cs typeface="Arial" pitchFamily="34" charset="0"/>
              </a:rPr>
              <a:t>основная часть  – </a:t>
            </a:r>
            <a:r>
              <a:rPr lang="ru-RU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15-20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страниц </a:t>
            </a:r>
          </a:p>
          <a:p>
            <a:r>
              <a:rPr lang="ru-RU" dirty="0" smtClean="0">
                <a:latin typeface="Arial" pitchFamily="34" charset="0"/>
                <a:cs typeface="Arial" pitchFamily="34" charset="0"/>
              </a:rPr>
              <a:t>заключение, выводы–</a:t>
            </a:r>
            <a:r>
              <a:rPr lang="ru-RU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1-2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страницы </a:t>
            </a:r>
          </a:p>
          <a:p>
            <a:r>
              <a:rPr lang="ru-RU" dirty="0" smtClean="0">
                <a:latin typeface="Arial" pitchFamily="34" charset="0"/>
                <a:cs typeface="Arial" pitchFamily="34" charset="0"/>
              </a:rPr>
              <a:t>список литературы–</a:t>
            </a:r>
            <a:r>
              <a:rPr lang="ru-RU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2-3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страницы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>
                <a:effectLst/>
                <a:latin typeface="Arial" pitchFamily="34" charset="0"/>
                <a:cs typeface="Arial" pitchFamily="34" charset="0"/>
              </a:rPr>
              <a:t>Параметры печатного текста</a:t>
            </a:r>
            <a:endParaRPr lang="ru-RU" dirty="0"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 smtClean="0">
                <a:latin typeface="Arial" pitchFamily="34" charset="0"/>
                <a:cs typeface="Arial" pitchFamily="34" charset="0"/>
              </a:rPr>
              <a:t>верх - 20 мм; </a:t>
            </a:r>
          </a:p>
          <a:p>
            <a:r>
              <a:rPr lang="ru-RU" dirty="0" smtClean="0">
                <a:latin typeface="Arial" pitchFamily="34" charset="0"/>
                <a:cs typeface="Arial" pitchFamily="34" charset="0"/>
              </a:rPr>
              <a:t>низ- 20 мм;  </a:t>
            </a:r>
          </a:p>
          <a:p>
            <a:r>
              <a:rPr lang="ru-RU" dirty="0" smtClean="0">
                <a:latin typeface="Arial" pitchFamily="34" charset="0"/>
                <a:cs typeface="Arial" pitchFamily="34" charset="0"/>
              </a:rPr>
              <a:t>левое поле - 30 мм; </a:t>
            </a:r>
          </a:p>
          <a:p>
            <a:r>
              <a:rPr lang="ru-RU" dirty="0" smtClean="0">
                <a:latin typeface="Arial" pitchFamily="34" charset="0"/>
                <a:cs typeface="Arial" pitchFamily="34" charset="0"/>
              </a:rPr>
              <a:t>правое поле- 10 мм</a:t>
            </a:r>
          </a:p>
          <a:p>
            <a:r>
              <a:rPr lang="ru-RU" dirty="0" smtClean="0">
                <a:latin typeface="Arial" pitchFamily="34" charset="0"/>
                <a:cs typeface="Arial" pitchFamily="34" charset="0"/>
              </a:rPr>
              <a:t>абзацный отступ - 1,25 см. </a:t>
            </a:r>
          </a:p>
          <a:p>
            <a:r>
              <a:rPr lang="ru-RU" dirty="0" smtClean="0">
                <a:latin typeface="Arial" pitchFamily="34" charset="0"/>
                <a:cs typeface="Arial" pitchFamily="34" charset="0"/>
              </a:rPr>
              <a:t>текстовый редактор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Microsoft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Word</a:t>
            </a:r>
            <a:endParaRPr lang="ru-RU" dirty="0" smtClean="0">
              <a:latin typeface="Arial" pitchFamily="34" charset="0"/>
              <a:cs typeface="Arial" pitchFamily="34" charset="0"/>
            </a:endParaRPr>
          </a:p>
          <a:p>
            <a:r>
              <a:rPr lang="ru-RU" dirty="0" smtClean="0">
                <a:latin typeface="Arial" pitchFamily="34" charset="0"/>
                <a:cs typeface="Arial" pitchFamily="34" charset="0"/>
              </a:rPr>
              <a:t>шрифт -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Times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New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Roman</a:t>
            </a:r>
            <a:endParaRPr lang="ru-RU" dirty="0" smtClean="0">
              <a:latin typeface="Arial" pitchFamily="34" charset="0"/>
              <a:cs typeface="Arial" pitchFamily="34" charset="0"/>
            </a:endParaRPr>
          </a:p>
          <a:p>
            <a:r>
              <a:rPr lang="ru-RU" dirty="0" smtClean="0">
                <a:latin typeface="Arial" pitchFamily="34" charset="0"/>
                <a:cs typeface="Arial" pitchFamily="34" charset="0"/>
              </a:rPr>
              <a:t>размер шрифта 12-14</a:t>
            </a:r>
          </a:p>
          <a:p>
            <a:r>
              <a:rPr lang="ru-RU" dirty="0" smtClean="0">
                <a:latin typeface="Arial" pitchFamily="34" charset="0"/>
                <a:cs typeface="Arial" pitchFamily="34" charset="0"/>
              </a:rPr>
              <a:t>интервал - полуторный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225404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35608" y="714356"/>
            <a:ext cx="7498080" cy="5534044"/>
          </a:xfrm>
        </p:spPr>
        <p:txBody>
          <a:bodyPr/>
          <a:lstStyle/>
          <a:p>
            <a:pPr algn="ctr">
              <a:lnSpc>
                <a:spcPct val="150000"/>
              </a:lnSpc>
              <a:buNone/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Каждая новая глава работы начинается </a:t>
            </a:r>
            <a:r>
              <a:rPr lang="ru-RU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с новой страницы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. </a:t>
            </a:r>
          </a:p>
          <a:p>
            <a:pPr algn="just">
              <a:lnSpc>
                <a:spcPct val="150000"/>
              </a:lnSpc>
              <a:buNone/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Это же правило относится к оглавлению, введению, заключению, списку литературы, списку сокращений, приложениям.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72547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Введение отражает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35608" y="1000108"/>
            <a:ext cx="7498080" cy="5248292"/>
          </a:xfrm>
        </p:spPr>
        <p:txBody>
          <a:bodyPr/>
          <a:lstStyle/>
          <a:p>
            <a:r>
              <a:rPr lang="ru-RU" dirty="0" smtClean="0">
                <a:solidFill>
                  <a:srgbClr val="C00000"/>
                </a:solidFill>
              </a:rPr>
              <a:t>Актуальность</a:t>
            </a:r>
            <a:r>
              <a:rPr lang="ru-RU" dirty="0" smtClean="0"/>
              <a:t> - значимость</a:t>
            </a:r>
          </a:p>
          <a:p>
            <a:r>
              <a:rPr lang="ru-RU" dirty="0" smtClean="0">
                <a:solidFill>
                  <a:srgbClr val="C00000"/>
                </a:solidFill>
              </a:rPr>
              <a:t>Объект</a:t>
            </a:r>
            <a:r>
              <a:rPr lang="ru-RU" dirty="0" smtClean="0"/>
              <a:t> – отражен в названии</a:t>
            </a:r>
          </a:p>
          <a:p>
            <a:r>
              <a:rPr lang="ru-RU" dirty="0" smtClean="0">
                <a:solidFill>
                  <a:srgbClr val="C00000"/>
                </a:solidFill>
              </a:rPr>
              <a:t>Предмет</a:t>
            </a:r>
            <a:r>
              <a:rPr lang="ru-RU" dirty="0" smtClean="0"/>
              <a:t> – более конкретно, чем объект</a:t>
            </a:r>
          </a:p>
          <a:p>
            <a:r>
              <a:rPr lang="ru-RU" dirty="0" smtClean="0">
                <a:solidFill>
                  <a:srgbClr val="C00000"/>
                </a:solidFill>
              </a:rPr>
              <a:t>Цель</a:t>
            </a:r>
            <a:r>
              <a:rPr lang="ru-RU" dirty="0" smtClean="0"/>
              <a:t> – поэтапное отражение решения проблемы</a:t>
            </a:r>
          </a:p>
          <a:p>
            <a:r>
              <a:rPr lang="ru-RU" dirty="0" smtClean="0">
                <a:solidFill>
                  <a:srgbClr val="C00000"/>
                </a:solidFill>
              </a:rPr>
              <a:t>Задачи</a:t>
            </a:r>
            <a:r>
              <a:rPr lang="ru-RU" dirty="0" smtClean="0"/>
              <a:t> – более детальные цели по каждому параграфу</a:t>
            </a:r>
          </a:p>
          <a:p>
            <a:pPr algn="ctr">
              <a:buNone/>
            </a:pPr>
            <a:r>
              <a:rPr lang="ru-RU" b="1" dirty="0" smtClean="0">
                <a:solidFill>
                  <a:srgbClr val="C00000"/>
                </a:solidFill>
              </a:rPr>
              <a:t>ФОРМУЛИРУЕМ С РУКОВОДИТЕЛЕМ!</a:t>
            </a:r>
            <a:endParaRPr lang="ru-RU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Основная часть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/>
              <a:t>Работа пишется не от «я», а от «мы»:</a:t>
            </a:r>
          </a:p>
          <a:p>
            <a:pPr>
              <a:buNone/>
            </a:pPr>
            <a:r>
              <a:rPr lang="ru-RU" dirty="0" smtClean="0"/>
              <a:t>«…нами проведено ..»</a:t>
            </a:r>
          </a:p>
          <a:p>
            <a:pPr>
              <a:buNone/>
            </a:pPr>
            <a:r>
              <a:rPr lang="ru-RU" dirty="0" smtClean="0"/>
              <a:t>«…следует отметить…»</a:t>
            </a:r>
          </a:p>
          <a:p>
            <a:pPr>
              <a:buNone/>
            </a:pPr>
            <a:r>
              <a:rPr lang="ru-RU" dirty="0" smtClean="0"/>
              <a:t>«…автор полагает…»</a:t>
            </a:r>
          </a:p>
          <a:p>
            <a:pPr algn="just">
              <a:buNone/>
            </a:pPr>
            <a:endParaRPr lang="ru-RU" dirty="0" smtClean="0"/>
          </a:p>
          <a:p>
            <a:pPr algn="just">
              <a:buNone/>
            </a:pPr>
            <a:r>
              <a:rPr lang="ru-RU" dirty="0" smtClean="0"/>
              <a:t>Материал должен быть структурирован и иметь смысловую связь с предыдущим и последующим материалом</a:t>
            </a:r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Литейная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303</TotalTime>
  <Words>303</Words>
  <PresentationFormat>Экран (4:3)</PresentationFormat>
  <Paragraphs>63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Солнцестояние</vt:lpstr>
      <vt:lpstr>ГАПОУ КО «Медицинский техникум»</vt:lpstr>
      <vt:lpstr>Этапы подготовки</vt:lpstr>
      <vt:lpstr>Источники</vt:lpstr>
      <vt:lpstr> </vt:lpstr>
      <vt:lpstr>ОБЩАЯ СТРУКТУРА НАПИСАНИЯ</vt:lpstr>
      <vt:lpstr>Параметры печатного текста</vt:lpstr>
      <vt:lpstr>Слайд 7</vt:lpstr>
      <vt:lpstr>Введение отражает</vt:lpstr>
      <vt:lpstr>Основная часть</vt:lpstr>
      <vt:lpstr>Практическая часть</vt:lpstr>
      <vt:lpstr>Заключение</vt:lpstr>
      <vt:lpstr>Список литературы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ГАПОУ КО «Медицинский техникум»</dc:title>
  <dc:creator>pc</dc:creator>
  <cp:lastModifiedBy>user</cp:lastModifiedBy>
  <cp:revision>60</cp:revision>
  <dcterms:created xsi:type="dcterms:W3CDTF">2017-09-29T20:35:31Z</dcterms:created>
  <dcterms:modified xsi:type="dcterms:W3CDTF">2021-10-04T13:30:30Z</dcterms:modified>
</cp:coreProperties>
</file>