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8" r:id="rId5"/>
    <p:sldId id="259" r:id="rId6"/>
    <p:sldId id="264" r:id="rId7"/>
    <p:sldId id="265" r:id="rId8"/>
    <p:sldId id="266" r:id="rId9"/>
    <p:sldId id="268" r:id="rId10"/>
    <p:sldId id="269" r:id="rId11"/>
    <p:sldId id="271" r:id="rId12"/>
    <p:sldId id="270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13" autoAdjust="0"/>
    <p:restoredTop sz="94660"/>
  </p:normalViewPr>
  <p:slideViewPr>
    <p:cSldViewPr snapToGrid="0">
      <p:cViewPr>
        <p:scale>
          <a:sx n="88" d="100"/>
          <a:sy n="88" d="100"/>
        </p:scale>
        <p:origin x="-102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15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409B0-8AC5-4972-B928-B810ED7C4C64}" type="datetimeFigureOut">
              <a:rPr lang="ru-RU" smtClean="0"/>
              <a:t>21.10.2022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C4A6D-6AC2-47E9-AEA1-B2364D54DA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149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9F228-FD28-4486-B12E-CC8CCDA7B98E}" type="datetimeFigureOut">
              <a:rPr lang="ru-RU" noProof="0" smtClean="0"/>
              <a:t>21.10.2022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B0A17-C634-4E0C-9850-802A7E30DA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452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0" y="1904999"/>
            <a:ext cx="5486400" cy="2888381"/>
          </a:xfrm>
        </p:spPr>
        <p:txBody>
          <a:bodyPr anchor="b">
            <a:normAutofit/>
          </a:bodyPr>
          <a:lstStyle>
            <a:lvl1pPr algn="l">
              <a:defRPr sz="5000" b="1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0" y="5029200"/>
            <a:ext cx="5486400" cy="825583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/>
              <a:t>Образец подзаголовка</a:t>
            </a:r>
            <a:endParaRPr lang="ru-RU" noProof="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187440" y="4860758"/>
            <a:ext cx="5303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0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BB9F-04DD-4BEC-B746-E3998C50229B}" type="datetime1">
              <a:rPr lang="ru-RU" noProof="0" smtClean="0"/>
              <a:t>21.10.2022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576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906000" y="0"/>
            <a:ext cx="2286000" cy="68580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10800" y="495300"/>
            <a:ext cx="1371600" cy="5829300"/>
          </a:xfrm>
        </p:spPr>
        <p:txBody>
          <a:bodyPr vert="eaVert"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6017" y="495300"/>
            <a:ext cx="8527983" cy="5829300"/>
          </a:xfrm>
        </p:spPr>
        <p:txBody>
          <a:bodyPr vert="eaVert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4123-CFCC-4353-8B30-DE0CCE4E62CF}" type="datetime1">
              <a:rPr lang="ru-RU" noProof="0" smtClean="0"/>
              <a:t>21.10.2022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023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574-5682-4D4A-B7D7-D09D32527D76}" type="datetime1">
              <a:rPr lang="ru-RU" noProof="0" smtClean="0"/>
              <a:t>21.10.2022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889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588168"/>
            <a:ext cx="12192000" cy="4584032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олилиния 21"/>
          <p:cNvSpPr>
            <a:spLocks noEditPoints="1"/>
          </p:cNvSpPr>
          <p:nvPr/>
        </p:nvSpPr>
        <p:spPr bwMode="auto">
          <a:xfrm>
            <a:off x="9644514" y="197815"/>
            <a:ext cx="2333552" cy="6276549"/>
          </a:xfrm>
          <a:custGeom>
            <a:avLst/>
            <a:gdLst>
              <a:gd name="T0" fmla="*/ 520 w 728"/>
              <a:gd name="T1" fmla="*/ 954 h 1962"/>
              <a:gd name="T2" fmla="*/ 367 w 728"/>
              <a:gd name="T3" fmla="*/ 755 h 1962"/>
              <a:gd name="T4" fmla="*/ 440 w 728"/>
              <a:gd name="T5" fmla="*/ 671 h 1962"/>
              <a:gd name="T6" fmla="*/ 519 w 728"/>
              <a:gd name="T7" fmla="*/ 526 h 1962"/>
              <a:gd name="T8" fmla="*/ 536 w 728"/>
              <a:gd name="T9" fmla="*/ 215 h 1962"/>
              <a:gd name="T10" fmla="*/ 452 w 728"/>
              <a:gd name="T11" fmla="*/ 15 h 1962"/>
              <a:gd name="T12" fmla="*/ 294 w 728"/>
              <a:gd name="T13" fmla="*/ 205 h 1962"/>
              <a:gd name="T14" fmla="*/ 286 w 728"/>
              <a:gd name="T15" fmla="*/ 539 h 1962"/>
              <a:gd name="T16" fmla="*/ 128 w 728"/>
              <a:gd name="T17" fmla="*/ 793 h 1962"/>
              <a:gd name="T18" fmla="*/ 4 w 728"/>
              <a:gd name="T19" fmla="*/ 1131 h 1962"/>
              <a:gd name="T20" fmla="*/ 285 w 728"/>
              <a:gd name="T21" fmla="*/ 1491 h 1962"/>
              <a:gd name="T22" fmla="*/ 488 w 728"/>
              <a:gd name="T23" fmla="*/ 1551 h 1962"/>
              <a:gd name="T24" fmla="*/ 278 w 728"/>
              <a:gd name="T25" fmla="*/ 1894 h 1962"/>
              <a:gd name="T26" fmla="*/ 266 w 728"/>
              <a:gd name="T27" fmla="*/ 1869 h 1962"/>
              <a:gd name="T28" fmla="*/ 292 w 728"/>
              <a:gd name="T29" fmla="*/ 1866 h 1962"/>
              <a:gd name="T30" fmla="*/ 374 w 728"/>
              <a:gd name="T31" fmla="*/ 1777 h 1962"/>
              <a:gd name="T32" fmla="*/ 339 w 728"/>
              <a:gd name="T33" fmla="*/ 1681 h 1962"/>
              <a:gd name="T34" fmla="*/ 267 w 728"/>
              <a:gd name="T35" fmla="*/ 1653 h 1962"/>
              <a:gd name="T36" fmla="*/ 153 w 728"/>
              <a:gd name="T37" fmla="*/ 1776 h 1962"/>
              <a:gd name="T38" fmla="*/ 218 w 728"/>
              <a:gd name="T39" fmla="*/ 1908 h 1962"/>
              <a:gd name="T40" fmla="*/ 504 w 728"/>
              <a:gd name="T41" fmla="*/ 1889 h 1962"/>
              <a:gd name="T42" fmla="*/ 508 w 728"/>
              <a:gd name="T43" fmla="*/ 1473 h 1962"/>
              <a:gd name="T44" fmla="*/ 643 w 728"/>
              <a:gd name="T45" fmla="*/ 1050 h 1962"/>
              <a:gd name="T46" fmla="*/ 340 w 728"/>
              <a:gd name="T47" fmla="*/ 298 h 1962"/>
              <a:gd name="T48" fmla="*/ 445 w 728"/>
              <a:gd name="T49" fmla="*/ 174 h 1962"/>
              <a:gd name="T50" fmla="*/ 501 w 728"/>
              <a:gd name="T51" fmla="*/ 316 h 1962"/>
              <a:gd name="T52" fmla="*/ 333 w 728"/>
              <a:gd name="T53" fmla="*/ 576 h 1962"/>
              <a:gd name="T54" fmla="*/ 326 w 728"/>
              <a:gd name="T55" fmla="*/ 347 h 1962"/>
              <a:gd name="T56" fmla="*/ 360 w 728"/>
              <a:gd name="T57" fmla="*/ 1465 h 1962"/>
              <a:gd name="T58" fmla="*/ 188 w 728"/>
              <a:gd name="T59" fmla="*/ 1402 h 1962"/>
              <a:gd name="T60" fmla="*/ 110 w 728"/>
              <a:gd name="T61" fmla="*/ 1060 h 1962"/>
              <a:gd name="T62" fmla="*/ 298 w 728"/>
              <a:gd name="T63" fmla="*/ 818 h 1962"/>
              <a:gd name="T64" fmla="*/ 335 w 728"/>
              <a:gd name="T65" fmla="*/ 783 h 1962"/>
              <a:gd name="T66" fmla="*/ 262 w 728"/>
              <a:gd name="T67" fmla="*/ 1036 h 1962"/>
              <a:gd name="T68" fmla="*/ 273 w 728"/>
              <a:gd name="T69" fmla="*/ 1320 h 1962"/>
              <a:gd name="T70" fmla="*/ 340 w 728"/>
              <a:gd name="T71" fmla="*/ 1368 h 1962"/>
              <a:gd name="T72" fmla="*/ 374 w 728"/>
              <a:gd name="T73" fmla="*/ 1364 h 1962"/>
              <a:gd name="T74" fmla="*/ 303 w 728"/>
              <a:gd name="T75" fmla="*/ 1305 h 1962"/>
              <a:gd name="T76" fmla="*/ 394 w 728"/>
              <a:gd name="T77" fmla="*/ 1079 h 1962"/>
              <a:gd name="T78" fmla="*/ 429 w 728"/>
              <a:gd name="T79" fmla="*/ 1461 h 1962"/>
              <a:gd name="T80" fmla="*/ 580 w 728"/>
              <a:gd name="T81" fmla="*/ 1366 h 1962"/>
              <a:gd name="T82" fmla="*/ 428 w 728"/>
              <a:gd name="T83" fmla="*/ 1073 h 1962"/>
              <a:gd name="T84" fmla="*/ 607 w 728"/>
              <a:gd name="T85" fmla="*/ 1302 h 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8" h="1962">
                <a:moveTo>
                  <a:pt x="643" y="1050"/>
                </a:moveTo>
                <a:cubicBezTo>
                  <a:pt x="611" y="1003"/>
                  <a:pt x="572" y="969"/>
                  <a:pt x="520" y="954"/>
                </a:cubicBezTo>
                <a:cubicBezTo>
                  <a:pt x="456" y="933"/>
                  <a:pt x="404" y="946"/>
                  <a:pt x="404" y="946"/>
                </a:cubicBezTo>
                <a:cubicBezTo>
                  <a:pt x="367" y="755"/>
                  <a:pt x="367" y="755"/>
                  <a:pt x="367" y="755"/>
                </a:cubicBezTo>
                <a:cubicBezTo>
                  <a:pt x="380" y="743"/>
                  <a:pt x="392" y="729"/>
                  <a:pt x="405" y="714"/>
                </a:cubicBezTo>
                <a:cubicBezTo>
                  <a:pt x="417" y="700"/>
                  <a:pt x="429" y="685"/>
                  <a:pt x="440" y="671"/>
                </a:cubicBezTo>
                <a:cubicBezTo>
                  <a:pt x="452" y="652"/>
                  <a:pt x="452" y="652"/>
                  <a:pt x="452" y="652"/>
                </a:cubicBezTo>
                <a:cubicBezTo>
                  <a:pt x="480" y="612"/>
                  <a:pt x="502" y="570"/>
                  <a:pt x="519" y="526"/>
                </a:cubicBezTo>
                <a:cubicBezTo>
                  <a:pt x="547" y="452"/>
                  <a:pt x="561" y="360"/>
                  <a:pt x="550" y="281"/>
                </a:cubicBezTo>
                <a:cubicBezTo>
                  <a:pt x="547" y="260"/>
                  <a:pt x="542" y="238"/>
                  <a:pt x="536" y="215"/>
                </a:cubicBezTo>
                <a:cubicBezTo>
                  <a:pt x="522" y="164"/>
                  <a:pt x="504" y="113"/>
                  <a:pt x="482" y="65"/>
                </a:cubicBezTo>
                <a:cubicBezTo>
                  <a:pt x="474" y="48"/>
                  <a:pt x="467" y="28"/>
                  <a:pt x="452" y="15"/>
                </a:cubicBezTo>
                <a:cubicBezTo>
                  <a:pt x="433" y="0"/>
                  <a:pt x="405" y="10"/>
                  <a:pt x="388" y="24"/>
                </a:cubicBezTo>
                <a:cubicBezTo>
                  <a:pt x="338" y="67"/>
                  <a:pt x="313" y="144"/>
                  <a:pt x="294" y="205"/>
                </a:cubicBezTo>
                <a:cubicBezTo>
                  <a:pt x="286" y="232"/>
                  <a:pt x="280" y="259"/>
                  <a:pt x="277" y="286"/>
                </a:cubicBezTo>
                <a:cubicBezTo>
                  <a:pt x="267" y="370"/>
                  <a:pt x="271" y="455"/>
                  <a:pt x="286" y="539"/>
                </a:cubicBezTo>
                <a:cubicBezTo>
                  <a:pt x="289" y="561"/>
                  <a:pt x="297" y="585"/>
                  <a:pt x="302" y="607"/>
                </a:cubicBezTo>
                <a:cubicBezTo>
                  <a:pt x="302" y="607"/>
                  <a:pt x="173" y="740"/>
                  <a:pt x="128" y="793"/>
                </a:cubicBezTo>
                <a:cubicBezTo>
                  <a:pt x="110" y="814"/>
                  <a:pt x="94" y="837"/>
                  <a:pt x="78" y="860"/>
                </a:cubicBezTo>
                <a:cubicBezTo>
                  <a:pt x="24" y="942"/>
                  <a:pt x="0" y="1034"/>
                  <a:pt x="4" y="1131"/>
                </a:cubicBezTo>
                <a:cubicBezTo>
                  <a:pt x="9" y="1231"/>
                  <a:pt x="56" y="1328"/>
                  <a:pt x="125" y="1398"/>
                </a:cubicBezTo>
                <a:cubicBezTo>
                  <a:pt x="171" y="1445"/>
                  <a:pt x="227" y="1476"/>
                  <a:pt x="285" y="1491"/>
                </a:cubicBezTo>
                <a:cubicBezTo>
                  <a:pt x="386" y="1517"/>
                  <a:pt x="472" y="1487"/>
                  <a:pt x="472" y="1487"/>
                </a:cubicBezTo>
                <a:cubicBezTo>
                  <a:pt x="472" y="1487"/>
                  <a:pt x="487" y="1547"/>
                  <a:pt x="488" y="1551"/>
                </a:cubicBezTo>
                <a:cubicBezTo>
                  <a:pt x="508" y="1647"/>
                  <a:pt x="549" y="1780"/>
                  <a:pt x="477" y="1862"/>
                </a:cubicBezTo>
                <a:cubicBezTo>
                  <a:pt x="432" y="1915"/>
                  <a:pt x="337" y="1932"/>
                  <a:pt x="278" y="1894"/>
                </a:cubicBezTo>
                <a:cubicBezTo>
                  <a:pt x="268" y="1888"/>
                  <a:pt x="262" y="1879"/>
                  <a:pt x="259" y="1869"/>
                </a:cubicBezTo>
                <a:cubicBezTo>
                  <a:pt x="261" y="1869"/>
                  <a:pt x="264" y="1869"/>
                  <a:pt x="266" y="1869"/>
                </a:cubicBezTo>
                <a:cubicBezTo>
                  <a:pt x="273" y="1869"/>
                  <a:pt x="279" y="1869"/>
                  <a:pt x="285" y="1868"/>
                </a:cubicBezTo>
                <a:cubicBezTo>
                  <a:pt x="287" y="1868"/>
                  <a:pt x="290" y="1867"/>
                  <a:pt x="292" y="1866"/>
                </a:cubicBezTo>
                <a:cubicBezTo>
                  <a:pt x="317" y="1860"/>
                  <a:pt x="339" y="1845"/>
                  <a:pt x="354" y="1825"/>
                </a:cubicBezTo>
                <a:cubicBezTo>
                  <a:pt x="365" y="1812"/>
                  <a:pt x="372" y="1796"/>
                  <a:pt x="374" y="1777"/>
                </a:cubicBezTo>
                <a:cubicBezTo>
                  <a:pt x="374" y="1772"/>
                  <a:pt x="375" y="1767"/>
                  <a:pt x="375" y="1762"/>
                </a:cubicBezTo>
                <a:cubicBezTo>
                  <a:pt x="375" y="1730"/>
                  <a:pt x="361" y="1701"/>
                  <a:pt x="339" y="1681"/>
                </a:cubicBezTo>
                <a:cubicBezTo>
                  <a:pt x="332" y="1674"/>
                  <a:pt x="324" y="1669"/>
                  <a:pt x="316" y="1665"/>
                </a:cubicBezTo>
                <a:cubicBezTo>
                  <a:pt x="301" y="1657"/>
                  <a:pt x="285" y="1653"/>
                  <a:pt x="267" y="1653"/>
                </a:cubicBezTo>
                <a:cubicBezTo>
                  <a:pt x="217" y="1653"/>
                  <a:pt x="174" y="1687"/>
                  <a:pt x="162" y="1734"/>
                </a:cubicBezTo>
                <a:cubicBezTo>
                  <a:pt x="157" y="1748"/>
                  <a:pt x="154" y="1762"/>
                  <a:pt x="153" y="1776"/>
                </a:cubicBezTo>
                <a:cubicBezTo>
                  <a:pt x="151" y="1800"/>
                  <a:pt x="156" y="1824"/>
                  <a:pt x="167" y="1845"/>
                </a:cubicBezTo>
                <a:cubicBezTo>
                  <a:pt x="179" y="1867"/>
                  <a:pt x="198" y="1894"/>
                  <a:pt x="218" y="1908"/>
                </a:cubicBezTo>
                <a:cubicBezTo>
                  <a:pt x="241" y="1924"/>
                  <a:pt x="267" y="1936"/>
                  <a:pt x="294" y="1943"/>
                </a:cubicBezTo>
                <a:cubicBezTo>
                  <a:pt x="364" y="1962"/>
                  <a:pt x="453" y="1943"/>
                  <a:pt x="504" y="1889"/>
                </a:cubicBezTo>
                <a:cubicBezTo>
                  <a:pt x="574" y="1816"/>
                  <a:pt x="559" y="1712"/>
                  <a:pt x="535" y="1605"/>
                </a:cubicBezTo>
                <a:cubicBezTo>
                  <a:pt x="530" y="1581"/>
                  <a:pt x="508" y="1477"/>
                  <a:pt x="508" y="1473"/>
                </a:cubicBezTo>
                <a:cubicBezTo>
                  <a:pt x="558" y="1450"/>
                  <a:pt x="601" y="1419"/>
                  <a:pt x="632" y="1377"/>
                </a:cubicBezTo>
                <a:cubicBezTo>
                  <a:pt x="728" y="1250"/>
                  <a:pt x="686" y="1113"/>
                  <a:pt x="643" y="1050"/>
                </a:cubicBezTo>
                <a:close/>
                <a:moveTo>
                  <a:pt x="326" y="347"/>
                </a:moveTo>
                <a:cubicBezTo>
                  <a:pt x="330" y="330"/>
                  <a:pt x="334" y="314"/>
                  <a:pt x="340" y="298"/>
                </a:cubicBezTo>
                <a:cubicBezTo>
                  <a:pt x="349" y="273"/>
                  <a:pt x="361" y="248"/>
                  <a:pt x="374" y="225"/>
                </a:cubicBezTo>
                <a:cubicBezTo>
                  <a:pt x="392" y="195"/>
                  <a:pt x="416" y="178"/>
                  <a:pt x="445" y="174"/>
                </a:cubicBezTo>
                <a:cubicBezTo>
                  <a:pt x="466" y="174"/>
                  <a:pt x="482" y="182"/>
                  <a:pt x="492" y="196"/>
                </a:cubicBezTo>
                <a:cubicBezTo>
                  <a:pt x="516" y="230"/>
                  <a:pt x="510" y="278"/>
                  <a:pt x="501" y="316"/>
                </a:cubicBezTo>
                <a:cubicBezTo>
                  <a:pt x="487" y="376"/>
                  <a:pt x="460" y="434"/>
                  <a:pt x="420" y="482"/>
                </a:cubicBezTo>
                <a:cubicBezTo>
                  <a:pt x="366" y="548"/>
                  <a:pt x="335" y="574"/>
                  <a:pt x="333" y="576"/>
                </a:cubicBezTo>
                <a:cubicBezTo>
                  <a:pt x="331" y="569"/>
                  <a:pt x="318" y="523"/>
                  <a:pt x="316" y="490"/>
                </a:cubicBezTo>
                <a:cubicBezTo>
                  <a:pt x="312" y="442"/>
                  <a:pt x="315" y="394"/>
                  <a:pt x="326" y="347"/>
                </a:cubicBezTo>
                <a:close/>
                <a:moveTo>
                  <a:pt x="429" y="1461"/>
                </a:moveTo>
                <a:cubicBezTo>
                  <a:pt x="406" y="1465"/>
                  <a:pt x="383" y="1466"/>
                  <a:pt x="360" y="1465"/>
                </a:cubicBezTo>
                <a:cubicBezTo>
                  <a:pt x="329" y="1464"/>
                  <a:pt x="298" y="1456"/>
                  <a:pt x="269" y="1446"/>
                </a:cubicBezTo>
                <a:cubicBezTo>
                  <a:pt x="240" y="1436"/>
                  <a:pt x="212" y="1420"/>
                  <a:pt x="188" y="1402"/>
                </a:cubicBezTo>
                <a:cubicBezTo>
                  <a:pt x="137" y="1364"/>
                  <a:pt x="98" y="1306"/>
                  <a:pt x="87" y="1244"/>
                </a:cubicBezTo>
                <a:cubicBezTo>
                  <a:pt x="76" y="1182"/>
                  <a:pt x="86" y="1118"/>
                  <a:pt x="110" y="1060"/>
                </a:cubicBezTo>
                <a:cubicBezTo>
                  <a:pt x="140" y="986"/>
                  <a:pt x="190" y="921"/>
                  <a:pt x="246" y="865"/>
                </a:cubicBezTo>
                <a:cubicBezTo>
                  <a:pt x="263" y="849"/>
                  <a:pt x="281" y="834"/>
                  <a:pt x="298" y="818"/>
                </a:cubicBezTo>
                <a:cubicBezTo>
                  <a:pt x="304" y="811"/>
                  <a:pt x="310" y="806"/>
                  <a:pt x="317" y="800"/>
                </a:cubicBezTo>
                <a:cubicBezTo>
                  <a:pt x="323" y="795"/>
                  <a:pt x="329" y="790"/>
                  <a:pt x="335" y="783"/>
                </a:cubicBezTo>
                <a:cubicBezTo>
                  <a:pt x="342" y="816"/>
                  <a:pt x="371" y="952"/>
                  <a:pt x="369" y="953"/>
                </a:cubicBezTo>
                <a:cubicBezTo>
                  <a:pt x="329" y="968"/>
                  <a:pt x="293" y="995"/>
                  <a:pt x="262" y="1036"/>
                </a:cubicBezTo>
                <a:cubicBezTo>
                  <a:pt x="214" y="1098"/>
                  <a:pt x="199" y="1188"/>
                  <a:pt x="234" y="1260"/>
                </a:cubicBezTo>
                <a:cubicBezTo>
                  <a:pt x="244" y="1281"/>
                  <a:pt x="257" y="1303"/>
                  <a:pt x="273" y="1320"/>
                </a:cubicBezTo>
                <a:cubicBezTo>
                  <a:pt x="280" y="1328"/>
                  <a:pt x="287" y="1335"/>
                  <a:pt x="294" y="1341"/>
                </a:cubicBezTo>
                <a:cubicBezTo>
                  <a:pt x="308" y="1352"/>
                  <a:pt x="323" y="1360"/>
                  <a:pt x="340" y="1368"/>
                </a:cubicBezTo>
                <a:cubicBezTo>
                  <a:pt x="347" y="1371"/>
                  <a:pt x="355" y="1375"/>
                  <a:pt x="362" y="1375"/>
                </a:cubicBezTo>
                <a:cubicBezTo>
                  <a:pt x="368" y="1375"/>
                  <a:pt x="374" y="1370"/>
                  <a:pt x="374" y="1364"/>
                </a:cubicBezTo>
                <a:cubicBezTo>
                  <a:pt x="374" y="1358"/>
                  <a:pt x="368" y="1354"/>
                  <a:pt x="364" y="1352"/>
                </a:cubicBezTo>
                <a:cubicBezTo>
                  <a:pt x="341" y="1342"/>
                  <a:pt x="321" y="1326"/>
                  <a:pt x="303" y="1305"/>
                </a:cubicBezTo>
                <a:cubicBezTo>
                  <a:pt x="259" y="1253"/>
                  <a:pt x="274" y="1176"/>
                  <a:pt x="318" y="1129"/>
                </a:cubicBezTo>
                <a:cubicBezTo>
                  <a:pt x="341" y="1104"/>
                  <a:pt x="366" y="1087"/>
                  <a:pt x="394" y="1079"/>
                </a:cubicBezTo>
                <a:cubicBezTo>
                  <a:pt x="464" y="1453"/>
                  <a:pt x="464" y="1453"/>
                  <a:pt x="464" y="1453"/>
                </a:cubicBezTo>
                <a:cubicBezTo>
                  <a:pt x="450" y="1457"/>
                  <a:pt x="441" y="1459"/>
                  <a:pt x="429" y="1461"/>
                </a:cubicBezTo>
                <a:close/>
                <a:moveTo>
                  <a:pt x="607" y="1302"/>
                </a:moveTo>
                <a:cubicBezTo>
                  <a:pt x="602" y="1324"/>
                  <a:pt x="592" y="1347"/>
                  <a:pt x="580" y="1366"/>
                </a:cubicBezTo>
                <a:cubicBezTo>
                  <a:pt x="554" y="1408"/>
                  <a:pt x="502" y="1441"/>
                  <a:pt x="502" y="1441"/>
                </a:cubicBezTo>
                <a:cubicBezTo>
                  <a:pt x="428" y="1073"/>
                  <a:pt x="428" y="1073"/>
                  <a:pt x="428" y="1073"/>
                </a:cubicBezTo>
                <a:cubicBezTo>
                  <a:pt x="472" y="1073"/>
                  <a:pt x="510" y="1086"/>
                  <a:pt x="543" y="1111"/>
                </a:cubicBezTo>
                <a:cubicBezTo>
                  <a:pt x="598" y="1155"/>
                  <a:pt x="626" y="1234"/>
                  <a:pt x="607" y="1302"/>
                </a:cubicBezTo>
                <a:close/>
              </a:path>
            </a:pathLst>
          </a:custGeom>
          <a:gradFill>
            <a:gsLst>
              <a:gs pos="2000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9" y="1905000"/>
            <a:ext cx="7772399" cy="2743200"/>
          </a:xfrm>
        </p:spPr>
        <p:txBody>
          <a:bodyPr anchor="b">
            <a:normAutofit/>
          </a:bodyPr>
          <a:lstStyle>
            <a:lvl1pPr>
              <a:defRPr sz="5000" b="1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599" y="5029200"/>
            <a:ext cx="7772400" cy="82296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63038" y="4860758"/>
            <a:ext cx="7589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96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1" y="1904999"/>
            <a:ext cx="4297680" cy="4419601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22720" y="1904999"/>
            <a:ext cx="4297680" cy="4419601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E9A-42F9-486F-9660-92EBA8EB8FE1}" type="datetime1">
              <a:rPr lang="ru-RU" noProof="0" smtClean="0"/>
              <a:t>21.10.2022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1703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71600" y="2800952"/>
            <a:ext cx="4416552" cy="3523648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3848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03848" y="2800952"/>
            <a:ext cx="4416552" cy="3523648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2E85-1C3E-47BF-9080-3288461E28F3}" type="datetime1">
              <a:rPr lang="ru-RU" noProof="0" smtClean="0"/>
              <a:t>21.10.2022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784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36C9-2413-4908-B4FF-B601868ED00B}" type="datetime1">
              <a:rPr lang="ru-RU" noProof="0" smtClean="0"/>
              <a:t>21.10.2022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978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0925-201A-4743-8853-90813EDB94FD}" type="datetime1">
              <a:rPr lang="ru-RU" noProof="0" smtClean="0"/>
              <a:t>21.10.2022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772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0501" y="1905000"/>
            <a:ext cx="621792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27817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BC20-88B9-463E-BD09-C473B6CD8F2E}" type="datetime1">
              <a:rPr lang="ru-RU" noProof="0" smtClean="0"/>
              <a:t>21.10.2022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6463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477000" y="1597795"/>
            <a:ext cx="5715000" cy="5260206"/>
          </a:xfrm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46482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018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16002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олилиния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1904998"/>
            <a:ext cx="9448800" cy="441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  <a:p>
            <a:pPr lvl="5"/>
            <a:r>
              <a:rPr lang="ru-RU" noProof="0" dirty="0"/>
              <a:t>Шесть</a:t>
            </a:r>
          </a:p>
          <a:p>
            <a:pPr lvl="6"/>
            <a:r>
              <a:rPr lang="ru-RU" noProof="0" dirty="0"/>
              <a:t>Семь</a:t>
            </a:r>
          </a:p>
          <a:p>
            <a:pPr lvl="7"/>
            <a:r>
              <a:rPr lang="ru-RU" noProof="0" dirty="0"/>
              <a:t>Восемь</a:t>
            </a:r>
          </a:p>
          <a:p>
            <a:pPr lvl="8"/>
            <a:r>
              <a:rPr lang="ru-RU" noProof="0" dirty="0"/>
              <a:t>Девять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36691" y="6516130"/>
            <a:ext cx="13716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5499-8E1A-487C-B00A-20F31C550463}" type="datetime1">
              <a:rPr lang="ru-RU" noProof="0" smtClean="0"/>
              <a:t>21.10.2022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71600" y="6516130"/>
            <a:ext cx="6767382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06000" y="6516130"/>
            <a:ext cx="9144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E75EF-0962-46B2-8C21-C0889BAC0DFA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98120"/>
            <a:ext cx="94488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59898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XGJmdNkfIQU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8750" y="0"/>
            <a:ext cx="5486400" cy="2888381"/>
          </a:xfrm>
        </p:spPr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5000" b="1" i="0" dirty="0" smtClean="0">
                <a:solidFill>
                  <a:schemeClr val="tx1"/>
                </a:solidFill>
                <a:latin typeface="Garamond"/>
                <a:ea typeface="+mj-ea"/>
                <a:cs typeface="+mj-cs"/>
              </a:rPr>
              <a:t>День </a:t>
            </a:r>
            <a:r>
              <a:rPr lang="ru-RU" sz="5000" b="1" i="0" dirty="0">
                <a:solidFill>
                  <a:schemeClr val="tx1"/>
                </a:solidFill>
                <a:latin typeface="Garamond"/>
                <a:ea typeface="+mj-ea"/>
                <a:cs typeface="+mj-cs"/>
              </a:rPr>
              <a:t>Музыки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38887" y="5043488"/>
            <a:ext cx="5486400" cy="82558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000" dirty="0"/>
              <a:t>ГАПОУ КО </a:t>
            </a:r>
          </a:p>
          <a:p>
            <a:pPr marL="0" indent="0" algn="l">
              <a:buNone/>
            </a:pPr>
            <a:r>
              <a:rPr lang="ru-RU" sz="2000" dirty="0"/>
              <a:t>«Медицинский Техникум»</a:t>
            </a:r>
          </a:p>
          <a:p>
            <a:pPr marL="0" indent="0" algn="l">
              <a:buNone/>
            </a:pPr>
            <a:r>
              <a:rPr lang="ru-RU" sz="2000" b="0" i="0" dirty="0"/>
              <a:t>Подготовила студентка 19СД</a:t>
            </a:r>
          </a:p>
          <a:p>
            <a:pPr marL="0" indent="0" algn="l">
              <a:buNone/>
            </a:pPr>
            <a:r>
              <a:rPr lang="ru-RU" sz="2000" dirty="0"/>
              <a:t>Темирова Назира</a:t>
            </a:r>
            <a:endParaRPr lang="ru-RU" sz="2000" b="0" i="0" dirty="0"/>
          </a:p>
        </p:txBody>
      </p:sp>
    </p:spTree>
    <p:extLst>
      <p:ext uri="{BB962C8B-B14F-4D97-AF65-F5344CB8AC3E}">
        <p14:creationId xmlns:p14="http://schemas.microsoft.com/office/powerpoint/2010/main" val="24372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AC038C-B3DD-A51A-D70A-7E1C91E12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Интересные факты о музыке.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8997B85-EF0B-5C3C-2064-51AEE49A6B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5875"/>
                </a:solidFill>
                <a:effectLst/>
                <a:latin typeface="Roboto Slab"/>
              </a:rPr>
              <a:t>При прослушивании расслабляющей музыки коровы производят больше молока.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5875"/>
                </a:solidFill>
                <a:effectLst/>
                <a:latin typeface="Roboto Slab"/>
              </a:rPr>
              <a:t>Самый продолжительный концерт в мире проходит в одной из церквей Германии. Он начался в 2001 году и завершится в 2640 году, продлившись, таким образом, 639 лет.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5875"/>
                </a:solidFill>
                <a:effectLst/>
                <a:latin typeface="Roboto Slab"/>
              </a:rPr>
              <a:t>Никто из участников The Beatles не знал нотной грамоты.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5875"/>
                </a:solidFill>
                <a:effectLst/>
                <a:latin typeface="Roboto Slab"/>
              </a:rPr>
              <a:t>Известный изобретатель гитар Лео Фендер не умел играть на этом инструменте.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5875"/>
                </a:solidFill>
                <a:effectLst/>
                <a:latin typeface="Roboto Slab"/>
              </a:rPr>
              <a:t>Группа </a:t>
            </a:r>
            <a:r>
              <a:rPr lang="ru-RU" b="0" i="0" dirty="0" err="1">
                <a:solidFill>
                  <a:srgbClr val="335875"/>
                </a:solidFill>
                <a:effectLst/>
                <a:latin typeface="Roboto Slab"/>
              </a:rPr>
              <a:t>Metallica</a:t>
            </a:r>
            <a:r>
              <a:rPr lang="ru-RU" b="0" i="0" dirty="0">
                <a:solidFill>
                  <a:srgbClr val="335875"/>
                </a:solidFill>
                <a:effectLst/>
                <a:latin typeface="Roboto Slab"/>
              </a:rPr>
              <a:t> попала в «Книгу рекордов Гиннеса». Они выступали на всех семи континентах, в том числе и Антарктиде.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5875"/>
                </a:solidFill>
                <a:effectLst/>
                <a:latin typeface="Roboto Slab"/>
              </a:rPr>
              <a:t>Бетховен потерял слух, а Бах полностью ослеп после неудачной операции, но это не помешало композиторам продолжать писать музыку.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89CDEC45-F852-A766-B621-9330DE62B8A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4" y="1606285"/>
            <a:ext cx="3388659" cy="190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85435663-48D5-38F3-60AC-54B03F22E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168182" y="2057323"/>
            <a:ext cx="3318654" cy="217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xmlns="" id="{3C964220-8BAD-9D07-3E7E-3AED4BE03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4" y="4088887"/>
            <a:ext cx="4390821" cy="190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85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AEBED8-24DB-B0A8-8019-368330EBB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Музыка в наши дни.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C82BCA-E633-E534-201A-CA1B754D5E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ru-RU" b="0" i="0" dirty="0">
                <a:solidFill>
                  <a:srgbClr val="404040"/>
                </a:solidFill>
                <a:effectLst/>
                <a:latin typeface="open_sansregular"/>
              </a:rPr>
              <a:t>На сегодняшний день праздник музыки отмечается во многих государствах и странах. К этому дню обычно приурочены большие концерты, в которых выступают лучшие музыканты и артисты, исполняются произведения из сокровищницы музыкальной культуры всего мира. Музыкальные театры и симфонические оркестры подготавливают к празднику свои премьеры.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36FFD2FD-5A94-C01F-718C-F322A6AC2D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8A9664B0-AF92-58E7-CC20-4C0BEDFC2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987" y="2408019"/>
            <a:ext cx="1804260" cy="101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FCC33EA8-8A62-3110-DBBB-6232FDC9C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78130"/>
            <a:ext cx="5118847" cy="287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67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E3BC5C84-7C2F-4B81-355E-604BE773BA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11388" y="3276600"/>
            <a:ext cx="2537012" cy="2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Объект 9" descr="Изображение выглядит как текст">
            <a:extLst>
              <a:ext uri="{FF2B5EF4-FFF2-40B4-BE49-F238E27FC236}">
                <a16:creationId xmlns:a16="http://schemas.microsoft.com/office/drawing/2014/main" xmlns="" id="{FEA26644-6323-9CD1-C951-446A7851C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4894"/>
          </a:xfrm>
        </p:spPr>
      </p:pic>
    </p:spTree>
    <p:extLst>
      <p:ext uri="{BB962C8B-B14F-4D97-AF65-F5344CB8AC3E}">
        <p14:creationId xmlns:p14="http://schemas.microsoft.com/office/powerpoint/2010/main" val="20974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3200" b="1" i="0" dirty="0">
                <a:solidFill>
                  <a:schemeClr val="tx1"/>
                </a:solidFill>
                <a:latin typeface="Garamond"/>
                <a:ea typeface="+mj-ea"/>
                <a:cs typeface="+mj-cs"/>
              </a:rPr>
              <a:t>Введение.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</a:pPr>
            <a:r>
              <a:rPr lang="ru-RU" dirty="0"/>
              <a:t>Международный день музыки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</a:pPr>
            <a:r>
              <a:rPr lang="ru-RU" dirty="0">
                <a:latin typeface="Roboto Slab"/>
              </a:rPr>
              <a:t>И</a:t>
            </a:r>
            <a:r>
              <a:rPr lang="ru-RU" b="0" i="0" dirty="0">
                <a:effectLst/>
                <a:latin typeface="Roboto Slab"/>
              </a:rPr>
              <a:t>стория и традиции праздника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</a:pPr>
            <a:r>
              <a:rPr lang="ru-RU" sz="2200" dirty="0">
                <a:latin typeface="Roboto Slab"/>
                <a:ea typeface="+mn-ea"/>
                <a:cs typeface="+mn-cs"/>
              </a:rPr>
              <a:t>История праздника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</a:pPr>
            <a:r>
              <a:rPr lang="ru-RU" sz="2200" dirty="0">
                <a:latin typeface="Roboto Slab"/>
                <a:ea typeface="+mn-ea"/>
                <a:cs typeface="+mn-cs"/>
              </a:rPr>
              <a:t>Праздник в России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</a:pPr>
            <a:r>
              <a:rPr lang="ru-RU" dirty="0">
                <a:latin typeface="Roboto Slab"/>
              </a:rPr>
              <a:t>Традиция праздника</a:t>
            </a:r>
            <a:r>
              <a:rPr lang="ru-RU" sz="2200" dirty="0">
                <a:latin typeface="Roboto Slab"/>
                <a:ea typeface="+mn-ea"/>
                <a:cs typeface="+mn-cs"/>
              </a:rPr>
              <a:t> 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</a:pPr>
            <a:r>
              <a:rPr lang="ru-RU" dirty="0"/>
              <a:t>Музыка в наши дни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</a:pPr>
            <a:r>
              <a:rPr lang="ru-RU" dirty="0">
                <a:latin typeface="Roboto Slab"/>
              </a:rPr>
              <a:t>Великое искусство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</a:pPr>
            <a:r>
              <a:rPr lang="ru-RU" sz="2200" dirty="0">
                <a:latin typeface="Roboto Slab"/>
                <a:ea typeface="+mn-ea"/>
                <a:cs typeface="+mn-cs"/>
              </a:rPr>
              <a:t>Интересные факты о музыке</a:t>
            </a:r>
          </a:p>
        </p:txBody>
      </p:sp>
    </p:spTree>
    <p:extLst>
      <p:ext uri="{BB962C8B-B14F-4D97-AF65-F5344CB8AC3E}">
        <p14:creationId xmlns:p14="http://schemas.microsoft.com/office/powerpoint/2010/main" val="6701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072" y="-709863"/>
            <a:ext cx="7772399" cy="2743200"/>
          </a:xfrm>
        </p:spPr>
        <p:txBody>
          <a:bodyPr/>
          <a:lstStyle/>
          <a:p>
            <a:r>
              <a:rPr lang="ru-RU" dirty="0"/>
              <a:t>Международный день музыки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3451" y="2478505"/>
            <a:ext cx="3793960" cy="822960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0" i="0" dirty="0">
                <a:solidFill>
                  <a:schemeClr val="tx1"/>
                </a:solidFill>
                <a:effectLst/>
                <a:latin typeface="open_sansregular"/>
              </a:rPr>
              <a:t>Одно из самых прекрасных искусств на нашей планете – это музыка. Прожить свою жизнь совершенно без мелодий невозможно.</a:t>
            </a:r>
            <a:endParaRPr lang="ru-RU" sz="12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72943A7-EC96-44B9-EC8B-4797B8D2D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27" y="1494962"/>
            <a:ext cx="3648429" cy="243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E5FC422D-704D-39DC-95F2-216CE0645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928" y="3167784"/>
            <a:ext cx="3648429" cy="243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51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и традиция праздника.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67176"/>
            <a:ext cx="4416552" cy="3523648"/>
          </a:xfrm>
        </p:spPr>
        <p:txBody>
          <a:bodyPr>
            <a:normAutofit fontScale="25000" lnSpcReduction="20000"/>
          </a:bodyPr>
          <a:lstStyle/>
          <a:p>
            <a:r>
              <a:rPr lang="ru-RU" sz="8000" b="0" i="0" dirty="0">
                <a:effectLst/>
                <a:latin typeface="Roboto Slab"/>
              </a:rPr>
              <a:t>Музыка — величайшее изобретение человечества, существующее на земле многие тысячи лет. Она является неотъемлемой частью быта и самовыражения людей, отражает культурные традиции и обычаи разных народов. Язык музыки прост и понятен каждому, независимо от национальности и языковой принадлежности. Как никакое другое искусство, музыка способна проникать в душу, сердце и разум человека, наполняя их ощущениями и эмоциями. Неудивительно, что у этого поистине уникального языка культуры существует свой праздник — Международный день музыки.</a:t>
            </a:r>
            <a:endParaRPr lang="ru-RU" sz="8000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3D5ADF-9C1E-C693-164E-5C178AC0E38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250" y="3567353"/>
            <a:ext cx="4416425" cy="276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8D457D4E-AFC3-3137-1836-7D53208F0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662" y="1667176"/>
            <a:ext cx="4321175" cy="263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63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129" y="4372275"/>
            <a:ext cx="6152148" cy="1097280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effectLst/>
                <a:latin typeface="Roboto Slab"/>
              </a:rPr>
              <a:t>История праздника</a:t>
            </a:r>
            <a:br>
              <a:rPr lang="ru-RU" b="0" i="0" dirty="0">
                <a:effectLst/>
                <a:latin typeface="Roboto Slab"/>
              </a:rPr>
            </a:br>
            <a:r>
              <a:rPr lang="ru-RU" b="0" i="0" dirty="0">
                <a:effectLst/>
                <a:latin typeface="Roboto Slab"/>
              </a:rPr>
              <a:t/>
            </a:r>
            <a:br>
              <a:rPr lang="ru-RU" b="0" i="0" dirty="0">
                <a:effectLst/>
                <a:latin typeface="Roboto Slab"/>
              </a:rPr>
            </a:br>
            <a:r>
              <a:rPr lang="ru-RU" b="0" i="0" dirty="0">
                <a:solidFill>
                  <a:srgbClr val="335875"/>
                </a:solidFill>
                <a:effectLst/>
                <a:latin typeface="Roboto Slab"/>
              </a:rPr>
              <a:t>Праздник всех музыкантов и композиторов достаточно молод. Международный день музыки был учрежден в 1973 году, на 15-й Генеральной ассамблее в Лозанне по инициативе Международного музыкального совета при ЮНЕСКО. Однако впервые праздник состоялся только 1 октября 1975 года</a:t>
            </a:r>
            <a:endParaRPr lang="ru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435D8C-08AB-FF36-0762-ED04A67DB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782" y="304800"/>
            <a:ext cx="5230477" cy="371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15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Праздник в России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9930" y="1742360"/>
            <a:ext cx="2781700" cy="4419600"/>
          </a:xfrm>
        </p:spPr>
        <p:txBody>
          <a:bodyPr>
            <a:normAutofit fontScale="77500" lnSpcReduction="20000"/>
          </a:bodyPr>
          <a:lstStyle/>
          <a:p>
            <a:r>
              <a:rPr lang="ru-RU" b="0" i="0" dirty="0">
                <a:solidFill>
                  <a:srgbClr val="335875"/>
                </a:solidFill>
                <a:effectLst/>
                <a:latin typeface="Roboto Slab"/>
              </a:rPr>
              <a:t>В России Международный день музыки стали отмечать в 1996 году, когда исполнилось 90 лет со дня рождения знаменитого советского композитора Дмитрия Шостаковича. В 1973 году он обратился к ООН с письмом, в котором высказал предложение учредить праздник музыки. Композитор считал, что этот вид искусства поможет разным народам найти взаимопонимание и сплотит их. Таким образом, Дмитрий Шостакович стал одним из инициаторов учреждения Дня музыки.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45FE2B7-F1E7-EA0D-C4D2-0FD111DF82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78" y="1746842"/>
            <a:ext cx="6218237" cy="41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86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Традиция праздника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6448" y="1579865"/>
            <a:ext cx="4648200" cy="4419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0" i="0" dirty="0">
                <a:solidFill>
                  <a:srgbClr val="335875"/>
                </a:solidFill>
                <a:effectLst/>
                <a:latin typeface="Roboto Slab"/>
              </a:rPr>
              <a:t>1 октября во всем мире проводятся концерты и музыкальные фестивали, творческие вечера известных исполнителей и композиторов, конкурсы молодых талантов и опытных музыкантов. Организуют тематические лекции, круглые столы, выставки музыкальных инструментов и произведений искусства, связанных с музыкой.</a:t>
            </a:r>
          </a:p>
          <a:p>
            <a:pPr algn="l"/>
            <a:r>
              <a:rPr lang="ru-RU" b="0" i="0" dirty="0">
                <a:solidFill>
                  <a:srgbClr val="335875"/>
                </a:solidFill>
                <a:effectLst/>
                <a:latin typeface="Roboto Slab"/>
              </a:rPr>
              <a:t>В Международный день музыки в Москве и Санкт-Петербурге проходят масштабные концерты.</a:t>
            </a:r>
          </a:p>
          <a:p>
            <a:pPr algn="l"/>
            <a:r>
              <a:rPr lang="ru-RU" b="0" i="0" dirty="0">
                <a:solidFill>
                  <a:srgbClr val="335875"/>
                </a:solidFill>
                <a:effectLst/>
                <a:latin typeface="Roboto Slab"/>
              </a:rPr>
              <a:t>Самый простой и доступный способ отметить этот праздник — провести день вместе с плейлистом из своих самых любимых музыкальных композиций.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D435212D-5FB7-995D-AEB5-EE312F96592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3" r="16053"/>
          <a:stretch>
            <a:fillRect/>
          </a:stretch>
        </p:blipFill>
        <p:spPr bwMode="auto">
          <a:xfrm>
            <a:off x="5974977" y="1711490"/>
            <a:ext cx="5590657" cy="51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50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452653-BAF9-1893-D460-DA915685B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2E52"/>
                </a:solidFill>
                <a:effectLst/>
                <a:latin typeface="Roboto Slab"/>
              </a:rPr>
              <a:t>Интересные факты о музыке</a:t>
            </a:r>
            <a:br>
              <a:rPr lang="ru-RU" b="0" i="0" dirty="0">
                <a:solidFill>
                  <a:srgbClr val="002E52"/>
                </a:solidFill>
                <a:effectLst/>
                <a:latin typeface="Roboto Slab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271577-BE35-9859-80C9-9A7EFA59C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5285" y="1825357"/>
            <a:ext cx="4297680" cy="4419601"/>
          </a:xfrm>
        </p:spPr>
        <p:txBody>
          <a:bodyPr>
            <a:normAutofit fontScale="2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5600" b="0" i="0" dirty="0">
                <a:solidFill>
                  <a:srgbClr val="335875"/>
                </a:solidFill>
                <a:effectLst/>
                <a:latin typeface="Roboto Slab"/>
              </a:rPr>
              <a:t>Музыка появилась одновременно с речью. При выполнении коллективной работы первобытные люди повторяли определенные звуки, чтобы задать ритм и согласованность действиям.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5600" b="0" i="0" dirty="0">
                <a:solidFill>
                  <a:srgbClr val="335875"/>
                </a:solidFill>
                <a:effectLst/>
                <a:latin typeface="Roboto Slab"/>
              </a:rPr>
              <a:t>Возраст первых музыкальных инструментов, которые были обнаружены археологами, — примерно 30-40 тысяч лет.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5600" b="0" i="0" dirty="0">
                <a:solidFill>
                  <a:srgbClr val="335875"/>
                </a:solidFill>
                <a:effectLst/>
                <a:latin typeface="Roboto Slab"/>
              </a:rPr>
              <a:t>Самая длинная песня в мире будет звучать 1000 лет! Композиция </a:t>
            </a:r>
            <a:r>
              <a:rPr lang="ru-RU" sz="5600" b="0" i="0" dirty="0" err="1">
                <a:solidFill>
                  <a:srgbClr val="335875"/>
                </a:solidFill>
                <a:effectLst/>
                <a:latin typeface="Roboto Slab"/>
              </a:rPr>
              <a:t>Longplayer</a:t>
            </a:r>
            <a:r>
              <a:rPr lang="ru-RU" sz="5600" b="0" i="0" dirty="0">
                <a:solidFill>
                  <a:srgbClr val="335875"/>
                </a:solidFill>
                <a:effectLst/>
                <a:latin typeface="Roboto Slab"/>
              </a:rPr>
              <a:t> заиграла 1 января 2000 года. Она написана для тибетских поющих чаш и управляется компьютером, запрограммированным на долгий срок.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5600" b="0" i="0" dirty="0">
                <a:solidFill>
                  <a:srgbClr val="335875"/>
                </a:solidFill>
                <a:effectLst/>
                <a:latin typeface="Roboto Slab"/>
              </a:rPr>
              <a:t>Прослушивание музыки во время занятий спортом повышает физическую работоспособность организма.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5600" b="0" i="0" dirty="0">
                <a:solidFill>
                  <a:srgbClr val="335875"/>
                </a:solidFill>
                <a:effectLst/>
                <a:latin typeface="Roboto Slab"/>
              </a:rPr>
              <a:t>Happy </a:t>
            </a:r>
            <a:r>
              <a:rPr lang="ru-RU" sz="5600" b="0" i="0" dirty="0" err="1">
                <a:solidFill>
                  <a:srgbClr val="335875"/>
                </a:solidFill>
                <a:effectLst/>
                <a:latin typeface="Roboto Slab"/>
              </a:rPr>
              <a:t>Birthday</a:t>
            </a:r>
            <a:r>
              <a:rPr lang="ru-RU" sz="5600" b="0" i="0" dirty="0">
                <a:solidFill>
                  <a:srgbClr val="335875"/>
                </a:solidFill>
                <a:effectLst/>
                <a:latin typeface="Roboto Slab"/>
              </a:rPr>
              <a:t> — самая знаменитая песня в мире.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5600" b="0" i="0" dirty="0">
                <a:solidFill>
                  <a:srgbClr val="335875"/>
                </a:solidFill>
                <a:effectLst/>
                <a:latin typeface="Roboto Slab"/>
              </a:rPr>
              <a:t>В первоначальной версии песни Happy </a:t>
            </a:r>
            <a:r>
              <a:rPr lang="ru-RU" sz="5600" b="0" i="0" dirty="0" err="1">
                <a:solidFill>
                  <a:srgbClr val="335875"/>
                </a:solidFill>
                <a:effectLst/>
                <a:latin typeface="Roboto Slab"/>
              </a:rPr>
              <a:t>Birthday</a:t>
            </a:r>
            <a:r>
              <a:rPr lang="ru-RU" sz="5600" b="0" i="0" dirty="0">
                <a:solidFill>
                  <a:srgbClr val="335875"/>
                </a:solidFill>
                <a:effectLst/>
                <a:latin typeface="Roboto Slab"/>
              </a:rPr>
              <a:t> вместо фразы Happy </a:t>
            </a:r>
            <a:r>
              <a:rPr lang="ru-RU" sz="5600" b="0" i="0" dirty="0" err="1">
                <a:solidFill>
                  <a:srgbClr val="335875"/>
                </a:solidFill>
                <a:effectLst/>
                <a:latin typeface="Roboto Slab"/>
              </a:rPr>
              <a:t>Birthday</a:t>
            </a:r>
            <a:r>
              <a:rPr lang="ru-RU" sz="5600" b="0" i="0" dirty="0">
                <a:solidFill>
                  <a:srgbClr val="335875"/>
                </a:solidFill>
                <a:effectLst/>
                <a:latin typeface="Roboto Slab"/>
              </a:rPr>
              <a:t> </a:t>
            </a:r>
            <a:r>
              <a:rPr lang="ru-RU" sz="5600" b="0" i="0" dirty="0" err="1">
                <a:solidFill>
                  <a:srgbClr val="335875"/>
                </a:solidFill>
                <a:effectLst/>
                <a:latin typeface="Roboto Slab"/>
              </a:rPr>
              <a:t>to</a:t>
            </a:r>
            <a:r>
              <a:rPr lang="ru-RU" sz="5600" b="0" i="0" dirty="0">
                <a:solidFill>
                  <a:srgbClr val="335875"/>
                </a:solidFill>
                <a:effectLst/>
                <a:latin typeface="Roboto Slab"/>
              </a:rPr>
              <a:t> </a:t>
            </a:r>
            <a:r>
              <a:rPr lang="ru-RU" sz="5600" b="0" i="0" dirty="0" err="1">
                <a:solidFill>
                  <a:srgbClr val="335875"/>
                </a:solidFill>
                <a:effectLst/>
                <a:latin typeface="Roboto Slab"/>
              </a:rPr>
              <a:t>you</a:t>
            </a:r>
            <a:r>
              <a:rPr lang="ru-RU" sz="5600" b="0" i="0" dirty="0">
                <a:solidFill>
                  <a:srgbClr val="335875"/>
                </a:solidFill>
                <a:effectLst/>
                <a:latin typeface="Roboto Slab"/>
              </a:rPr>
              <a:t> («C Днём рождения тебя») были слова Good </a:t>
            </a:r>
            <a:r>
              <a:rPr lang="ru-RU" sz="5600" b="0" i="0" dirty="0" err="1">
                <a:solidFill>
                  <a:srgbClr val="335875"/>
                </a:solidFill>
                <a:effectLst/>
                <a:latin typeface="Roboto Slab"/>
              </a:rPr>
              <a:t>morning</a:t>
            </a:r>
            <a:r>
              <a:rPr lang="ru-RU" sz="5600" b="0" i="0" dirty="0">
                <a:solidFill>
                  <a:srgbClr val="335875"/>
                </a:solidFill>
                <a:effectLst/>
                <a:latin typeface="Roboto Slab"/>
              </a:rPr>
              <a:t> </a:t>
            </a:r>
            <a:r>
              <a:rPr lang="ru-RU" sz="5600" b="0" i="0" dirty="0" err="1">
                <a:solidFill>
                  <a:srgbClr val="335875"/>
                </a:solidFill>
                <a:effectLst/>
                <a:latin typeface="Roboto Slab"/>
              </a:rPr>
              <a:t>to</a:t>
            </a:r>
            <a:r>
              <a:rPr lang="ru-RU" sz="5600" b="0" i="0" dirty="0">
                <a:solidFill>
                  <a:srgbClr val="335875"/>
                </a:solidFill>
                <a:effectLst/>
                <a:latin typeface="Roboto Slab"/>
              </a:rPr>
              <a:t> </a:t>
            </a:r>
            <a:r>
              <a:rPr lang="ru-RU" sz="5600" b="0" i="0" dirty="0" err="1">
                <a:solidFill>
                  <a:srgbClr val="335875"/>
                </a:solidFill>
                <a:effectLst/>
                <a:latin typeface="Roboto Slab"/>
              </a:rPr>
              <a:t>you</a:t>
            </a:r>
            <a:r>
              <a:rPr lang="ru-RU" sz="5600" b="0" i="0" dirty="0">
                <a:solidFill>
                  <a:srgbClr val="335875"/>
                </a:solidFill>
                <a:effectLst/>
                <a:latin typeface="Roboto Slab"/>
              </a:rPr>
              <a:t> («Доброго утра тебе»).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335875"/>
                </a:solidFill>
                <a:effectLst/>
                <a:latin typeface="Roboto Slab"/>
              </a:rPr>
              <a:t/>
            </a:r>
            <a:br>
              <a:rPr lang="ru-RU" b="0" i="0" dirty="0">
                <a:solidFill>
                  <a:srgbClr val="335875"/>
                </a:solidFill>
                <a:effectLst/>
                <a:latin typeface="Roboto Slab"/>
              </a:rPr>
            </a:br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C7D4925E-94E3-441F-4766-63226020F6C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347" y="1546915"/>
            <a:ext cx="2904565" cy="248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54A1C471-73D7-C581-00DA-AB8ED9267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83" y="3055471"/>
            <a:ext cx="3944470" cy="262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xmlns="" id="{5EC26520-DE69-536E-766B-44EA6DDEB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00" y="4286673"/>
            <a:ext cx="3115384" cy="207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06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BE8F7E-72BA-EC9E-0870-3B133528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Великое искусство.</a:t>
            </a:r>
          </a:p>
        </p:txBody>
      </p:sp>
      <p:pic>
        <p:nvPicPr>
          <p:cNvPr id="5" name="Мультимедиа в Интернете 4" title="ВЕЛИКОЕ ИСКУССТВО: ДЕНЬ МУЗЫКИ">
            <a:hlinkClick r:id="" action="ppaction://media"/>
            <a:extLst>
              <a:ext uri="{FF2B5EF4-FFF2-40B4-BE49-F238E27FC236}">
                <a16:creationId xmlns:a16="http://schemas.microsoft.com/office/drawing/2014/main" xmlns="" id="{7BFFA8DC-334B-4274-CB28-1E436D0A5917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35363" y="1661670"/>
            <a:ext cx="8561295" cy="483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5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Ноты: 16 x 9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usic Score_16x9_TP103896547" id="{13BD9F89-B38E-4405-9F44-368138EA2B74}" vid="{EC59A5CD-E73B-4783-AC56-44742FC29DBB}"/>
    </a:ext>
  </a:extLst>
</a:theme>
</file>

<file path=ppt/theme/theme2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9d035d7d-02e5-4a00-8b62-9a556aabc7b5">english</DirectSourceMarket>
    <AssetId xmlns="9d035d7d-02e5-4a00-8b62-9a556aabc7b5">TP103896547</AssetId>
    <TPFriendlyName xmlns="9d035d7d-02e5-4a00-8b62-9a556aabc7b5" xsi:nil="true"/>
    <SourceTitle xmlns="9d035d7d-02e5-4a00-8b62-9a556aabc7b5" xsi:nil="true"/>
    <TPApplication xmlns="9d035d7d-02e5-4a00-8b62-9a556aabc7b5" xsi:nil="true"/>
    <TPLaunchHelpLink xmlns="9d035d7d-02e5-4a00-8b62-9a556aabc7b5" xsi:nil="true"/>
    <OpenTemplate xmlns="9d035d7d-02e5-4a00-8b62-9a556aabc7b5">true</OpenTemplate>
    <CrawlForDependencies xmlns="9d035d7d-02e5-4a00-8b62-9a556aabc7b5">false</CrawlForDependencies>
    <TrustLevel xmlns="9d035d7d-02e5-4a00-8b62-9a556aabc7b5">1 Microsoft Managed Content</TrustLevel>
    <FeatureTagsTaxHTField0 xmlns="9d035d7d-02e5-4a00-8b62-9a556aabc7b5">
      <Terms xmlns="http://schemas.microsoft.com/office/infopath/2007/PartnerControls"/>
    </FeatureTagsTaxHTField0>
    <PublishStatusLookup xmlns="9d035d7d-02e5-4a00-8b62-9a556aabc7b5">
      <Value>488331</Value>
    </PublishStatusLookup>
    <LocLastLocAttemptVersionLookup xmlns="9d035d7d-02e5-4a00-8b62-9a556aabc7b5" xsi:nil="true"/>
    <CampaignTagsTaxHTField0 xmlns="9d035d7d-02e5-4a00-8b62-9a556aabc7b5">
      <Terms xmlns="http://schemas.microsoft.com/office/infopath/2007/PartnerControls"/>
    </CampaignTagsTaxHTField0>
    <IsSearchable xmlns="9d035d7d-02e5-4a00-8b62-9a556aabc7b5">true</IsSearchable>
    <TPNamespace xmlns="9d035d7d-02e5-4a00-8b62-9a556aabc7b5" xsi:nil="true"/>
    <TemplateTemplateType xmlns="9d035d7d-02e5-4a00-8b62-9a556aabc7b5">PowerPoint Presentation Template</TemplateTemplateType>
    <Markets xmlns="9d035d7d-02e5-4a00-8b62-9a556aabc7b5"/>
    <OriginalSourceMarket xmlns="9d035d7d-02e5-4a00-8b62-9a556aabc7b5">english</OriginalSourceMarket>
    <TPInstallLocation xmlns="9d035d7d-02e5-4a00-8b62-9a556aabc7b5" xsi:nil="true"/>
    <LocMarketGroupTiers2 xmlns="9d035d7d-02e5-4a00-8b62-9a556aabc7b5" xsi:nil="true"/>
    <TPAppVersion xmlns="9d035d7d-02e5-4a00-8b62-9a556aabc7b5" xsi:nil="true"/>
    <TPCommandLine xmlns="9d035d7d-02e5-4a00-8b62-9a556aabc7b5" xsi:nil="true"/>
    <APAuthor xmlns="9d035d7d-02e5-4a00-8b62-9a556aabc7b5">
      <UserInfo>
        <DisplayName>System Account</DisplayName>
        <AccountId>1073741823</AccountId>
        <AccountType/>
      </UserInfo>
    </APAuthor>
    <EditorialStatus xmlns="9d035d7d-02e5-4a00-8b62-9a556aabc7b5">Complete</EditorialStatus>
    <PublishTargets xmlns="9d035d7d-02e5-4a00-8b62-9a556aabc7b5">OfficeOnlineVNext</PublishTargets>
    <TPLaunchHelpLinkType xmlns="9d035d7d-02e5-4a00-8b62-9a556aabc7b5">Template</TPLaunchHelpLinkType>
    <ScenarioTagsTaxHTField0 xmlns="9d035d7d-02e5-4a00-8b62-9a556aabc7b5">
      <Terms xmlns="http://schemas.microsoft.com/office/infopath/2007/PartnerControls"/>
    </ScenarioTagsTaxHTField0>
    <OriginalRelease xmlns="9d035d7d-02e5-4a00-8b62-9a556aabc7b5">15</OriginalRelease>
    <AssetStart xmlns="9d035d7d-02e5-4a00-8b62-9a556aabc7b5">2012-11-22T07:55:00+00:00</AssetStart>
    <LocalizationTagsTaxHTField0 xmlns="9d035d7d-02e5-4a00-8b62-9a556aabc7b5">
      <Terms xmlns="http://schemas.microsoft.com/office/infopath/2007/PartnerControls"/>
    </LocalizationTagsTaxHTField0>
    <TPClientViewer xmlns="9d035d7d-02e5-4a00-8b62-9a556aabc7b5" xsi:nil="true"/>
    <CSXHash xmlns="9d035d7d-02e5-4a00-8b62-9a556aabc7b5" xsi:nil="true"/>
    <IsDeleted xmlns="9d035d7d-02e5-4a00-8b62-9a556aabc7b5">false</IsDeleted>
    <ShowIn xmlns="9d035d7d-02e5-4a00-8b62-9a556aabc7b5">Show everywhere</ShowIn>
    <UANotes xmlns="9d035d7d-02e5-4a00-8b62-9a556aabc7b5" xsi:nil="true"/>
    <TemplateStatus xmlns="9d035d7d-02e5-4a00-8b62-9a556aabc7b5">Complete</TemplateStatus>
    <Downloads xmlns="9d035d7d-02e5-4a00-8b62-9a556aabc7b5">0</Downloads>
    <InternalTagsTaxHTField0 xmlns="9d035d7d-02e5-4a00-8b62-9a556aabc7b5">
      <Terms xmlns="http://schemas.microsoft.com/office/infopath/2007/PartnerControls"/>
    </InternalTagsTaxHTField0>
    <TPExecutable xmlns="9d035d7d-02e5-4a00-8b62-9a556aabc7b5" xsi:nil="true"/>
    <AssetType xmlns="9d035d7d-02e5-4a00-8b62-9a556aabc7b5">TP</AssetType>
    <Milestone xmlns="9d035d7d-02e5-4a00-8b62-9a556aabc7b5" xsi:nil="true"/>
    <OriginAsset xmlns="9d035d7d-02e5-4a00-8b62-9a556aabc7b5" xsi:nil="true"/>
    <TPComponent xmlns="9d035d7d-02e5-4a00-8b62-9a556aabc7b5" xsi:nil="true"/>
    <ApprovalStatus xmlns="9d035d7d-02e5-4a00-8b62-9a556aabc7b5">InProgress</ApprovalStatus>
    <BlockPublish xmlns="9d035d7d-02e5-4a00-8b62-9a556aabc7b5">false</BlockPublish>
    <EditorialTags xmlns="9d035d7d-02e5-4a00-8b62-9a556aabc7b5" xsi:nil="true"/>
    <MarketSpecific xmlns="9d035d7d-02e5-4a00-8b62-9a556aabc7b5">false</MarketSpecific>
    <LocComments xmlns="9d035d7d-02e5-4a00-8b62-9a556aabc7b5" xsi:nil="true"/>
    <VoteCount xmlns="9d035d7d-02e5-4a00-8b62-9a556aabc7b5" xsi:nil="true"/>
    <HandoffToMSDN xmlns="9d035d7d-02e5-4a00-8b62-9a556aabc7b5" xsi:nil="true"/>
    <IntlLangReview xmlns="9d035d7d-02e5-4a00-8b62-9a556aabc7b5">false</IntlLangReview>
    <NumericId xmlns="9d035d7d-02e5-4a00-8b62-9a556aabc7b5" xsi:nil="true"/>
    <OOCacheId xmlns="9d035d7d-02e5-4a00-8b62-9a556aabc7b5" xsi:nil="true"/>
    <ClipArtFilename xmlns="9d035d7d-02e5-4a00-8b62-9a556aabc7b5" xsi:nil="true"/>
    <LastHandOff xmlns="9d035d7d-02e5-4a00-8b62-9a556aabc7b5" xsi:nil="true"/>
    <Providers xmlns="9d035d7d-02e5-4a00-8b62-9a556aabc7b5" xsi:nil="true"/>
    <UALocComments xmlns="9d035d7d-02e5-4a00-8b62-9a556aabc7b5" xsi:nil="true"/>
    <DSATActionTaken xmlns="9d035d7d-02e5-4a00-8b62-9a556aabc7b5" xsi:nil="true"/>
    <PolicheckWords xmlns="9d035d7d-02e5-4a00-8b62-9a556aabc7b5" xsi:nil="true"/>
    <TaxCatchAll xmlns="9d035d7d-02e5-4a00-8b62-9a556aabc7b5"/>
    <BugNumber xmlns="9d035d7d-02e5-4a00-8b62-9a556aabc7b5" xsi:nil="true"/>
    <LocRecommendedHandoff xmlns="9d035d7d-02e5-4a00-8b62-9a556aabc7b5" xsi:nil="true"/>
    <ThumbnailAssetId xmlns="9d035d7d-02e5-4a00-8b62-9a556aabc7b5" xsi:nil="true"/>
    <UALocRecommendation xmlns="9d035d7d-02e5-4a00-8b62-9a556aabc7b5">Localize</UALocRecommendation>
    <APEditor xmlns="9d035d7d-02e5-4a00-8b62-9a556aabc7b5">
      <UserInfo>
        <DisplayName/>
        <AccountId xsi:nil="true"/>
        <AccountType/>
      </UserInfo>
    </APEditor>
    <PrimaryImageGen xmlns="9d035d7d-02e5-4a00-8b62-9a556aabc7b5">false</PrimaryImageGen>
    <Manager xmlns="9d035d7d-02e5-4a00-8b62-9a556aabc7b5" xsi:nil="true"/>
    <ParentAssetId xmlns="9d035d7d-02e5-4a00-8b62-9a556aabc7b5" xsi:nil="true"/>
    <SubmitterId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BusinessGroup xmlns="9d035d7d-02e5-4a00-8b62-9a556aabc7b5" xsi:nil="true"/>
    <RecommendationsModifier xmlns="9d035d7d-02e5-4a00-8b62-9a556aabc7b5" xsi:nil="true"/>
    <Component xmlns="91e8d559-4d54-460d-ba58-5d5027f88b4d" xsi:nil="true"/>
    <AcquiredFrom xmlns="9d035d7d-02e5-4a00-8b62-9a556aabc7b5">Internal MS</AcquiredFrom>
    <CSXSubmissionMarket xmlns="9d035d7d-02e5-4a00-8b62-9a556aabc7b5" xsi:nil="true"/>
    <ArtSampleDocs xmlns="9d035d7d-02e5-4a00-8b62-9a556aabc7b5" xsi:nil="true"/>
    <IntlLangReviewDate xmlns="9d035d7d-02e5-4a00-8b62-9a556aabc7b5" xsi:nil="true"/>
    <AverageRating xmlns="9d035d7d-02e5-4a00-8b62-9a556aabc7b5" xsi:nil="true"/>
    <FriendlyTitle xmlns="9d035d7d-02e5-4a00-8b62-9a556aabc7b5" xsi:nil="true"/>
    <LastModifiedDateTime xmlns="9d035d7d-02e5-4a00-8b62-9a556aabc7b5" xsi:nil="true"/>
    <LegacyData xmlns="9d035d7d-02e5-4a00-8b62-9a556aabc7b5" xsi:nil="true"/>
    <LocManualTestRequired xmlns="9d035d7d-02e5-4a00-8b62-9a556aabc7b5">false</LocManualTestRequired>
    <TimesCloned xmlns="9d035d7d-02e5-4a00-8b62-9a556aabc7b5" xsi:nil="true"/>
    <ContentItem xmlns="9d035d7d-02e5-4a00-8b62-9a556aabc7b5" xsi:nil="true"/>
    <UACurrentWords xmlns="9d035d7d-02e5-4a00-8b62-9a556aabc7b5" xsi:nil="true"/>
    <AssetExpire xmlns="9d035d7d-02e5-4a00-8b62-9a556aabc7b5">2029-01-01T00:00:00+00:00</AssetExpire>
    <MachineTranslated xmlns="9d035d7d-02e5-4a00-8b62-9a556aabc7b5">false</MachineTranslated>
    <OutputCachingOn xmlns="9d035d7d-02e5-4a00-8b62-9a556aabc7b5">false</OutputCachingOn>
    <PlannedPubDate xmlns="9d035d7d-02e5-4a00-8b62-9a556aabc7b5" xsi:nil="true"/>
    <Description0 xmlns="91e8d559-4d54-460d-ba58-5d5027f88b4d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4E3DA7-0DFA-4BD3-BB8A-18E58D1B0D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DEBFBB-03C0-4D8C-ADFF-0CE8FE71CAE2}">
  <ds:schemaRefs>
    <ds:schemaRef ds:uri="9d035d7d-02e5-4a00-8b62-9a556aabc7b5"/>
    <ds:schemaRef ds:uri="http://schemas.microsoft.com/office/2006/metadata/properties"/>
    <ds:schemaRef ds:uri="http://schemas.microsoft.com/office/2006/documentManagement/types"/>
    <ds:schemaRef ds:uri="http://purl.org/dc/terms/"/>
    <ds:schemaRef ds:uri="91e8d559-4d54-460d-ba58-5d5027f88b4d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5B8C406-F646-4A28-AEBF-1C538A263F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музыкальном стиле (макет со скрипичным ключом)</Template>
  <TotalTime>1471</TotalTime>
  <Words>576</Words>
  <Application>Microsoft Office PowerPoint</Application>
  <PresentationFormat>Произвольный</PresentationFormat>
  <Paragraphs>45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Ноты: 16 x 9</vt:lpstr>
      <vt:lpstr>День Музыки</vt:lpstr>
      <vt:lpstr>Введение.</vt:lpstr>
      <vt:lpstr>Международный день музыки</vt:lpstr>
      <vt:lpstr>История и традиция праздника.</vt:lpstr>
      <vt:lpstr>История праздника  Праздник всех музыкантов и композиторов достаточно молод. Международный день музыки был учрежден в 1973 году, на 15-й Генеральной ассамблее в Лозанне по инициативе Международного музыкального совета при ЮНЕСКО. Однако впервые праздник состоялся только 1 октября 1975 года</vt:lpstr>
      <vt:lpstr>Праздник в России</vt:lpstr>
      <vt:lpstr>Традиция праздника</vt:lpstr>
      <vt:lpstr>Интересные факты о музыке </vt:lpstr>
      <vt:lpstr>Великое искусство.</vt:lpstr>
      <vt:lpstr>Интересные факты о музыке.</vt:lpstr>
      <vt:lpstr>Музыка в наши дни.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октября- День Музыки</dc:title>
  <dc:creator>Nargiza Temirova</dc:creator>
  <cp:lastModifiedBy>metodist</cp:lastModifiedBy>
  <cp:revision>2</cp:revision>
  <dcterms:created xsi:type="dcterms:W3CDTF">2022-10-17T19:45:04Z</dcterms:created>
  <dcterms:modified xsi:type="dcterms:W3CDTF">2022-10-21T07:52:26Z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CategoryTags">
    <vt:lpwstr/>
  </property>
  <property fmtid="{D5CDD505-2E9C-101B-9397-08002B2CF9AE}" pid="3" name="InternalTags">
    <vt:lpwstr/>
  </property>
  <property fmtid="{D5CDD505-2E9C-101B-9397-08002B2CF9AE}" pid="4" name="CampaignTags">
    <vt:lpwstr/>
  </property>
  <property fmtid="{D5CDD505-2E9C-101B-9397-08002B2CF9AE}" pid="5" name="ContentTypeId">
    <vt:lpwstr>0x010100BB2780C3CC07BD4BAA623FF9571645580400D1570604EA743043A2641365C0E91715</vt:lpwstr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HiddenCategoryTagsTaxHTField0">
    <vt:lpwstr/>
  </property>
  <property fmtid="{D5CDD505-2E9C-101B-9397-08002B2CF9AE}" pid="9" name="CategoryTags">
    <vt:lpwstr/>
  </property>
  <property fmtid="{D5CDD505-2E9C-101B-9397-08002B2CF9AE}" pid="10" name="ScenarioTags">
    <vt:lpwstr/>
  </property>
  <property fmtid="{D5CDD505-2E9C-101B-9397-08002B2CF9AE}" pid="11" name="CategoryTagsTaxHTField0">
    <vt:lpwstr/>
  </property>
</Properties>
</file>