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7" r:id="rId3"/>
    <p:sldId id="258" r:id="rId4"/>
    <p:sldId id="260" r:id="rId5"/>
    <p:sldId id="259" r:id="rId6"/>
    <p:sldId id="261" r:id="rId7"/>
    <p:sldId id="262" r:id="rId8"/>
    <p:sldId id="277" r:id="rId9"/>
    <p:sldId id="263" r:id="rId10"/>
    <p:sldId id="270" r:id="rId11"/>
    <p:sldId id="264" r:id="rId12"/>
    <p:sldId id="265" r:id="rId13"/>
    <p:sldId id="266" r:id="rId14"/>
    <p:sldId id="267" r:id="rId15"/>
    <p:sldId id="268" r:id="rId16"/>
    <p:sldId id="278" r:id="rId17"/>
    <p:sldId id="279" r:id="rId18"/>
    <p:sldId id="280" r:id="rId19"/>
    <p:sldId id="271" r:id="rId20"/>
    <p:sldId id="286" r:id="rId21"/>
    <p:sldId id="272" r:id="rId22"/>
    <p:sldId id="282" r:id="rId23"/>
    <p:sldId id="281" r:id="rId24"/>
    <p:sldId id="287" r:id="rId25"/>
    <p:sldId id="273" r:id="rId26"/>
    <p:sldId id="27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8FA16-56AD-4A3B-9CD0-470D6E13F8BE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88F35-15DC-4F68-8D6C-54708DD41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naut.ru/crossroad/521.htm" TargetMode="External"/><Relationship Id="rId2" Type="http://schemas.openxmlformats.org/officeDocument/2006/relationships/hyperlink" Target="http://astronaut.ru/flights/stma-14mb.htm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hyperlink" Target="http://astronaut.ru/crossroad/508.ht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957" TargetMode="External"/><Relationship Id="rId2" Type="http://schemas.openxmlformats.org/officeDocument/2006/relationships/hyperlink" Target="http://ru.wikipedia.org/wiki/4_%D0%BE%D0%BA%D1%82%D1%8F%D0%B1%D1%80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ru.wikipedia.org/wiki/1958" TargetMode="External"/><Relationship Id="rId4" Type="http://schemas.openxmlformats.org/officeDocument/2006/relationships/hyperlink" Target="http://ru.wikipedia.org/wiki/4_%D1%8F%D0%BD%D0%B2%D0%B0%D1%80%D1%8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апреля - День космонавтики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Белка и Стрелка</a:t>
            </a:r>
            <a:endParaRPr lang="ru-RU" b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14987" cy="450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38263"/>
            <a:ext cx="366395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5373216"/>
            <a:ext cx="363589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М/ф «Звездные собаки:</a:t>
            </a:r>
          </a:p>
          <a:p>
            <a:pPr lvl="0" algn="ctr">
              <a:defRPr/>
            </a:pPr>
            <a:r>
              <a:rPr 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Белка и Стрелка»,</a:t>
            </a:r>
          </a:p>
          <a:p>
            <a:pPr lvl="0" algn="ctr">
              <a:defRPr/>
            </a:pPr>
            <a:r>
              <a:rPr lang="ru-RU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Россия, 2010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полет человека в космос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65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>12</a:t>
            </a:r>
            <a:r>
              <a:rPr lang="ru-RU" dirty="0"/>
              <a:t> апреля 1961 года в Советском Союзе выведен на орбиту вокруг Земли первый в мире космический корабль-спутник „Восток“ с человеком на борту. </a:t>
            </a:r>
          </a:p>
        </p:txBody>
      </p:sp>
      <p:pic>
        <p:nvPicPr>
          <p:cNvPr id="4" name="Picture 4" descr="Гагарин 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00808"/>
            <a:ext cx="3095625" cy="4392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полет человека в космос</a:t>
            </a:r>
            <a:endParaRPr lang="ru-RU" b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uriy_Levitan_-_Reportazh_o_polete_Gagarina_v_kosmos_mp3davalka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4" y="2030114"/>
            <a:ext cx="30138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14" y="3356992"/>
            <a:ext cx="4169923" cy="340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2133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Записка Юрия Гагарина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Записка Гагар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1"/>
            <a:ext cx="8208912" cy="4706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Первая в мире женщина-космонавт</a:t>
            </a:r>
            <a:endParaRPr lang="ru-RU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5626968" cy="43490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16 июня 1963 года в 12 часов 30 минут по московскому времени в Советском Союзе на орбиту спутника Земли выведен космический корабль "Восток-6", впервые в мире пилотируемый женщиной - гражданкой Советского Союза </a:t>
            </a:r>
            <a:r>
              <a:rPr lang="ru-RU" dirty="0" smtClean="0"/>
              <a:t>Терешковой </a:t>
            </a:r>
            <a:r>
              <a:rPr lang="ru-RU" dirty="0"/>
              <a:t>Валентиной Владимировной.</a:t>
            </a:r>
          </a:p>
        </p:txBody>
      </p:sp>
      <p:pic>
        <p:nvPicPr>
          <p:cNvPr id="12290" name="Picture 2" descr="http://www.federalspace.ru/media/img/site/tereshkova_1_5821_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772816"/>
            <a:ext cx="2891901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Савицкая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504055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600" dirty="0">
                <a:solidFill>
                  <a:srgbClr val="000000"/>
                </a:solidFill>
                <a:ea typeface="Calibri"/>
              </a:rPr>
              <a:t>Первая женщина, осуществившая выход в открытый космос. Совершила два полёта в 1982 и 1984 годах общей продолжительностью 19 суток 17 часов 7 минут (из которых выход в космос занял 3 часа 35 минут</a:t>
            </a:r>
            <a:r>
              <a:rPr lang="ru-RU" sz="2600" dirty="0" smtClean="0">
                <a:solidFill>
                  <a:srgbClr val="000000"/>
                </a:solidFill>
                <a:ea typeface="Calibri"/>
              </a:rPr>
              <a:t>).</a:t>
            </a:r>
            <a:r>
              <a:rPr lang="ru-RU" sz="2600" dirty="0">
                <a:solidFill>
                  <a:srgbClr val="000000"/>
                </a:solidFill>
                <a:ea typeface="Calibri"/>
              </a:rPr>
              <a:t> </a:t>
            </a:r>
            <a:endParaRPr lang="en-US" sz="2600" dirty="0" smtClean="0">
              <a:solidFill>
                <a:srgbClr val="000000"/>
              </a:solidFill>
              <a:ea typeface="Calibri"/>
            </a:endParaRPr>
          </a:p>
          <a:p>
            <a:pPr marL="0" indent="0" algn="just">
              <a:buNone/>
            </a:pPr>
            <a:r>
              <a:rPr lang="ru-RU" sz="2600" dirty="0" smtClean="0">
                <a:solidFill>
                  <a:srgbClr val="000000"/>
                </a:solidFill>
                <a:ea typeface="Calibri"/>
              </a:rPr>
              <a:t>Светлана </a:t>
            </a:r>
            <a:r>
              <a:rPr lang="ru-RU" sz="2600" dirty="0">
                <a:solidFill>
                  <a:srgbClr val="000000"/>
                </a:solidFill>
                <a:ea typeface="Calibri"/>
              </a:rPr>
              <a:t>Савицкая стала первой женщиной, которая вышла в открытый космос и даже самостоятельно провела сварочные работы, всё там же, в открытом космосе.</a:t>
            </a:r>
            <a:br>
              <a:rPr lang="ru-RU" sz="2600" dirty="0">
                <a:solidFill>
                  <a:srgbClr val="000000"/>
                </a:solidFill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ru-RU" dirty="0">
                <a:solidFill>
                  <a:srgbClr val="000000"/>
                </a:solidFill>
                <a:latin typeface="Arial"/>
                <a:ea typeface="Calibri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38986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1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Кондакова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175447" cy="49685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0000"/>
                </a:solidFill>
                <a:ea typeface="Times New Roman"/>
              </a:rPr>
              <a:t>Два полёта в 1994 и 1997 годах общей продолжительностью 178 суток 10 часов 42 минуты 23 секунды. Елена </a:t>
            </a:r>
            <a:r>
              <a:rPr lang="ru-RU" i="1" dirty="0" err="1">
                <a:solidFill>
                  <a:srgbClr val="000000"/>
                </a:solidFill>
                <a:ea typeface="Times New Roman"/>
              </a:rPr>
              <a:t>Кондакова</a:t>
            </a:r>
            <a:r>
              <a:rPr lang="ru-RU" i="1" dirty="0">
                <a:solidFill>
                  <a:srgbClr val="000000"/>
                </a:solidFill>
                <a:ea typeface="Times New Roman"/>
              </a:rPr>
              <a:t> установила мировой рекорд по продолжительности пребывания на </a:t>
            </a:r>
            <a:r>
              <a:rPr lang="ru-RU" i="1" dirty="0" smtClean="0">
                <a:solidFill>
                  <a:srgbClr val="000000"/>
                </a:solidFill>
                <a:ea typeface="Times New Roman"/>
              </a:rPr>
              <a:t>орбите</a:t>
            </a:r>
            <a:r>
              <a:rPr lang="en-US" i="1" dirty="0" smtClean="0">
                <a:solidFill>
                  <a:srgbClr val="000000"/>
                </a:solidFill>
                <a:ea typeface="Times New Roman"/>
              </a:rPr>
              <a:t>,</a:t>
            </a:r>
            <a:r>
              <a:rPr lang="ru-RU" i="1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i="1" dirty="0">
                <a:solidFill>
                  <a:srgbClr val="000000"/>
                </a:solidFill>
                <a:ea typeface="Times New Roman"/>
              </a:rPr>
              <a:t>и до сих пор этот рекорд никто не может побить, тогда она провела в космосе 169 суток подряд, с 3 октября 1994-го по 22 марта 1995-го.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ea typeface="Times New Roman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3922"/>
            <a:ext cx="3899976" cy="493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9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Елена Серова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283969" y="1484784"/>
            <a:ext cx="4608512" cy="52565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ea typeface="Times New Roman"/>
                <a:cs typeface="Times New Roman"/>
              </a:rPr>
              <a:t>Стартовала </a:t>
            </a:r>
            <a:r>
              <a:rPr lang="ru-RU" sz="2000" b="1" dirty="0">
                <a:ea typeface="Times New Roman"/>
                <a:cs typeface="Times New Roman"/>
              </a:rPr>
              <a:t>25 сентября 2014 года</a:t>
            </a:r>
            <a:r>
              <a:rPr lang="ru-RU" sz="2000" dirty="0">
                <a:ea typeface="Times New Roman"/>
                <a:cs typeface="Times New Roman"/>
              </a:rPr>
              <a:t> в качестве бортинженера-1 корабля «</a:t>
            </a:r>
            <a:r>
              <a:rPr lang="ru-RU" sz="2000" dirty="0">
                <a:solidFill>
                  <a:srgbClr val="0000FF"/>
                </a:solidFill>
                <a:ea typeface="Times New Roman"/>
                <a:cs typeface="Times New Roman"/>
                <a:hlinkClick r:id="rId2"/>
              </a:rPr>
              <a:t>Союз ТМА-14М</a:t>
            </a:r>
            <a:r>
              <a:rPr lang="ru-RU" sz="2000" dirty="0">
                <a:ea typeface="Times New Roman"/>
                <a:cs typeface="Times New Roman"/>
              </a:rPr>
              <a:t>», члена 41-й и 42-й основных экспедиций МКС вместе с </a:t>
            </a:r>
            <a:r>
              <a:rPr lang="ru-RU" sz="2000" dirty="0" smtClean="0">
                <a:solidFill>
                  <a:srgbClr val="0000FF"/>
                </a:solidFill>
                <a:ea typeface="Times New Roman"/>
                <a:cs typeface="Times New Roman"/>
                <a:hlinkClick r:id="rId3"/>
              </a:rPr>
              <a:t>Александром</a:t>
            </a:r>
            <a:r>
              <a:rPr lang="en-US" sz="2000" dirty="0" smtClean="0">
                <a:solidFill>
                  <a:srgbClr val="0000FF"/>
                </a:solidFill>
                <a:ea typeface="Times New Roman"/>
                <a:cs typeface="Times New Roman"/>
                <a:hlinkClick r:id="rId3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ea typeface="Times New Roman"/>
                <a:cs typeface="Times New Roman"/>
                <a:hlinkClick r:id="rId3"/>
              </a:rPr>
              <a:t>Самокутяевым</a:t>
            </a:r>
            <a:r>
              <a:rPr lang="ru-RU" sz="2000" dirty="0">
                <a:ea typeface="Times New Roman"/>
                <a:cs typeface="Times New Roman"/>
              </a:rPr>
              <a:t> и </a:t>
            </a:r>
            <a:r>
              <a:rPr lang="ru-RU" sz="2000" dirty="0">
                <a:solidFill>
                  <a:srgbClr val="0000FF"/>
                </a:solidFill>
                <a:ea typeface="Times New Roman"/>
                <a:cs typeface="Times New Roman"/>
                <a:hlinkClick r:id="rId4"/>
              </a:rPr>
              <a:t>Барри </a:t>
            </a:r>
            <a:r>
              <a:rPr lang="ru-RU" sz="2000" dirty="0" err="1">
                <a:solidFill>
                  <a:srgbClr val="0000FF"/>
                </a:solidFill>
                <a:ea typeface="Times New Roman"/>
                <a:cs typeface="Times New Roman"/>
                <a:hlinkClick r:id="rId4"/>
              </a:rPr>
              <a:t>Уилмором</a:t>
            </a:r>
            <a:r>
              <a:rPr lang="ru-RU" sz="2000" dirty="0">
                <a:ea typeface="Times New Roman"/>
                <a:cs typeface="Times New Roman"/>
              </a:rPr>
              <a:t>. В тот же день, через 5 часов 46 минут после старта, корабль успешно состыковался с </a:t>
            </a:r>
            <a:r>
              <a:rPr lang="ru-RU" sz="2000" dirty="0" smtClean="0">
                <a:ea typeface="Times New Roman"/>
                <a:cs typeface="Times New Roman"/>
              </a:rPr>
              <a:t>МКС</a:t>
            </a:r>
            <a:r>
              <a:rPr lang="en-US" sz="2000" dirty="0" smtClean="0">
                <a:ea typeface="Times New Roman"/>
                <a:cs typeface="Times New Roman"/>
              </a:rPr>
              <a:t>,</a:t>
            </a:r>
            <a:r>
              <a:rPr lang="ru-RU" sz="2000" dirty="0" smtClean="0">
                <a:ea typeface="Times New Roman"/>
                <a:cs typeface="Times New Roman"/>
              </a:rPr>
              <a:t> несмотря </a:t>
            </a:r>
            <a:r>
              <a:rPr lang="ru-RU" sz="2000" dirty="0">
                <a:ea typeface="Times New Roman"/>
                <a:cs typeface="Times New Roman"/>
              </a:rPr>
              <a:t>на не раскрывшуюся панель солнечной батареи. </a:t>
            </a:r>
            <a:r>
              <a:rPr lang="ru-RU" sz="2000" b="1" dirty="0" smtClean="0">
                <a:ea typeface="Times New Roman"/>
                <a:cs typeface="Times New Roman"/>
              </a:rPr>
              <a:t>12 </a:t>
            </a:r>
            <a:r>
              <a:rPr lang="ru-RU" sz="2000" b="1" dirty="0">
                <a:ea typeface="Times New Roman"/>
                <a:cs typeface="Times New Roman"/>
              </a:rPr>
              <a:t>марта 2015 года</a:t>
            </a:r>
            <a:r>
              <a:rPr lang="ru-RU" sz="2000" dirty="0">
                <a:ea typeface="Times New Roman"/>
                <a:cs typeface="Times New Roman"/>
              </a:rPr>
              <a:t> в </a:t>
            </a:r>
            <a:r>
              <a:rPr lang="ru-RU" sz="2000" dirty="0" smtClean="0">
                <a:ea typeface="Times New Roman"/>
                <a:cs typeface="Times New Roman"/>
              </a:rPr>
              <a:t>02:07</a:t>
            </a:r>
            <a:r>
              <a:rPr lang="ru-RU" sz="2000" dirty="0">
                <a:ea typeface="Times New Roman"/>
                <a:cs typeface="Times New Roman"/>
              </a:rPr>
              <a:t>спускаемый аппарат </a:t>
            </a:r>
            <a:r>
              <a:rPr lang="ru-RU" sz="2000" dirty="0" smtClean="0">
                <a:ea typeface="Times New Roman"/>
                <a:cs typeface="Times New Roman"/>
              </a:rPr>
              <a:t>космического </a:t>
            </a:r>
            <a:r>
              <a:rPr lang="ru-RU" sz="2000" dirty="0">
                <a:ea typeface="Times New Roman"/>
                <a:cs typeface="Times New Roman"/>
              </a:rPr>
              <a:t>корабля «Союз ТМА-14М» совершил успешную посадку в 145 километрах юго-восточнее города Джезказгана (Казахстан). </a:t>
            </a:r>
            <a:r>
              <a:rPr lang="ru-RU" sz="2000" dirty="0" smtClean="0">
                <a:ea typeface="Times New Roman"/>
                <a:cs typeface="Times New Roman"/>
              </a:rPr>
              <a:t>Продолжительность </a:t>
            </a:r>
            <a:r>
              <a:rPr lang="ru-RU" sz="2000" dirty="0">
                <a:ea typeface="Times New Roman"/>
                <a:cs typeface="Times New Roman"/>
              </a:rPr>
              <a:t>полета космонавтов составила 167 суток 05 часов 42 минуты 40 </a:t>
            </a:r>
            <a:r>
              <a:rPr lang="ru-RU" sz="2000" dirty="0" smtClean="0">
                <a:ea typeface="Times New Roman"/>
                <a:cs typeface="Times New Roman"/>
              </a:rPr>
              <a:t>секунд.</a:t>
            </a: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384376" cy="508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4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Алексей Архипович Леонов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6371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>В 1965 году на корабле “Восход-2” он совершил космический полет. Леонов был первым человеком Земли, оказавшимся в открытом космосе. </a:t>
            </a:r>
            <a:endParaRPr lang="ru-RU" dirty="0"/>
          </a:p>
        </p:txBody>
      </p:sp>
      <p:pic>
        <p:nvPicPr>
          <p:cNvPr id="27650" name="Picture 2" descr="http://www.astronaut.ru/as_rusia/vvs/foto/leonov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700808"/>
            <a:ext cx="3443833" cy="4383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Поляков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Лётчик-космонавт СССР, Герой Советского Союза и Герой России (один из 4 человек, удостоенных обоих званий), инструктор-космонавт-исследователь отряда космонавтов ГНЦ ИМБП. Обладатель мирового рекорда самого длительного полёта в космос ( 437 суток и 18 часов)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29452" r="65251" b="17223"/>
          <a:stretch/>
        </p:blipFill>
        <p:spPr bwMode="auto">
          <a:xfrm>
            <a:off x="6012160" y="1849616"/>
            <a:ext cx="3033686" cy="345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3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Константин Эдуардович Циолковский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5040560" cy="46805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 1903 г. в одном из русских журналов появилась статья К.Э. Циолковского «Исследование мировых пространств реактивными приборами».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Учитель </a:t>
            </a:r>
            <a:r>
              <a:rPr lang="ru-RU" dirty="0"/>
              <a:t>из Калуги впервые теоретически обосновал возможность межпланетных перелетов и предложил использовать для этого многоступенчатую ракету.</a:t>
            </a:r>
          </a:p>
        </p:txBody>
      </p:sp>
      <p:pic>
        <p:nvPicPr>
          <p:cNvPr id="11266" name="Picture 2" descr="Константин Эдуардович Циолковский. Краткая биография"/>
          <p:cNvPicPr>
            <a:picLocks noChangeAspect="1" noChangeArrowheads="1"/>
          </p:cNvPicPr>
          <p:nvPr/>
        </p:nvPicPr>
        <p:blipFill>
          <a:blip r:embed="rId2" cstate="print"/>
          <a:srcRect r="54720" b="392"/>
          <a:stretch>
            <a:fillRect/>
          </a:stretch>
        </p:blipFill>
        <p:spPr bwMode="auto">
          <a:xfrm>
            <a:off x="5724128" y="1628800"/>
            <a:ext cx="2904257" cy="4172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Космические туристы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65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Началом космического туризма был полёт американского </a:t>
            </a:r>
          </a:p>
          <a:p>
            <a:pPr marL="0" indent="0">
              <a:buNone/>
            </a:pPr>
            <a:r>
              <a:rPr lang="ru-RU" dirty="0" smtClean="0"/>
              <a:t>бизнесмена итальянского происхождения </a:t>
            </a:r>
          </a:p>
          <a:p>
            <a:pPr marL="0" indent="0">
              <a:buNone/>
            </a:pPr>
            <a:r>
              <a:rPr lang="ru-RU" dirty="0" err="1" smtClean="0"/>
              <a:t>Денниса</a:t>
            </a:r>
            <a:r>
              <a:rPr lang="ru-RU" dirty="0" smtClean="0"/>
              <a:t> Тито на борту российского корабля Союз на Международную космическую станцию 28 апреля 2001</a:t>
            </a:r>
            <a:endParaRPr lang="ru-RU" dirty="0"/>
          </a:p>
        </p:txBody>
      </p:sp>
      <p:pic>
        <p:nvPicPr>
          <p:cNvPr id="28674" name="Picture 2" descr="http://upload.wikimedia.org/wikipedia/commons/thumb/f/fa/Dennis_Tito.jpg/220px-Dennis_Ti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541097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Международная космическая станция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Международная космическая станция. Архивное фо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4180"/>
            <a:ext cx="7986464" cy="482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959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на орбите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556792"/>
            <a:ext cx="4038600" cy="4997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3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 марта 2016 года ракета-носитель </a:t>
            </a:r>
            <a:r>
              <a:rPr lang="ru-RU" sz="3400" dirty="0">
                <a:solidFill>
                  <a:srgbClr val="000000"/>
                </a:solidFill>
                <a:cs typeface="Times New Roman" panose="02020603050405020304" pitchFamily="18" charset="0"/>
              </a:rPr>
              <a:t>"Союз-ФГ" с космическим кораблем "Союз ТМА-20М" </a:t>
            </a:r>
            <a:r>
              <a:rPr lang="ru-RU" sz="3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</a:t>
            </a:r>
            <a:r>
              <a:rPr lang="ru-RU" sz="3400" dirty="0">
                <a:solidFill>
                  <a:srgbClr val="000000"/>
                </a:solidFill>
                <a:cs typeface="Times New Roman" panose="02020603050405020304" pitchFamily="18" charset="0"/>
              </a:rPr>
              <a:t> космодрома </a:t>
            </a:r>
            <a:r>
              <a:rPr lang="ru-RU" sz="3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«Байконур» доставила на орбиту новый экипаж.  </a:t>
            </a:r>
            <a:r>
              <a:rPr lang="ru-RU" sz="3400" dirty="0">
                <a:solidFill>
                  <a:srgbClr val="000000"/>
                </a:solidFill>
                <a:cs typeface="Times New Roman" panose="02020603050405020304" pitchFamily="18" charset="0"/>
              </a:rPr>
              <a:t>Планируемая продолжительность экспедиции составит 173 суток. На МКС </a:t>
            </a:r>
            <a:r>
              <a:rPr lang="ru-RU" sz="3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полетели  </a:t>
            </a:r>
            <a:r>
              <a:rPr lang="ru-RU" sz="3400" dirty="0">
                <a:solidFill>
                  <a:srgbClr val="000000"/>
                </a:solidFill>
                <a:cs typeface="Times New Roman" panose="02020603050405020304" pitchFamily="18" charset="0"/>
              </a:rPr>
              <a:t>Алексей Овчинин, Олег Скрипочка (</a:t>
            </a:r>
            <a:r>
              <a:rPr lang="ru-RU" sz="3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Роскосмос</a:t>
            </a:r>
            <a:r>
              <a:rPr lang="ru-RU" sz="3400" dirty="0">
                <a:solidFill>
                  <a:srgbClr val="000000"/>
                </a:solidFill>
                <a:cs typeface="Times New Roman" panose="02020603050405020304" pitchFamily="18" charset="0"/>
              </a:rPr>
              <a:t>) и астронавт НАСА Джеффри </a:t>
            </a:r>
            <a:r>
              <a:rPr lang="ru-RU" sz="3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Уилльямс</a:t>
            </a:r>
            <a:r>
              <a:rPr lang="ru-RU" sz="3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3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Перед полётом космонавты в традициях Байконура посадили дерево и посмотрели фильм «Белое солнце пустыни».</a:t>
            </a:r>
            <a: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/>
              </a:rPr>
              <a:t/>
            </a:r>
            <a:br>
              <a:rPr lang="ru-RU" dirty="0">
                <a:solidFill>
                  <a:srgbClr val="000000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4" y="1772816"/>
            <a:ext cx="44005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87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Пионеры космоса</a:t>
            </a:r>
            <a:endParaRPr lang="ru-RU" sz="6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3" y="1772816"/>
            <a:ext cx="887773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Будущее космонавтики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://www.metodolog.ru/sites/default/files/u5/02202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4328925" cy="2952328"/>
          </a:xfrm>
          <a:prstGeom prst="rect">
            <a:avLst/>
          </a:prstGeom>
          <a:noFill/>
        </p:spPr>
      </p:pic>
      <p:pic>
        <p:nvPicPr>
          <p:cNvPr id="29700" name="Picture 4" descr="http://ufoi.ru/images/image/cosm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299486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dezinfo.net/images2/image/04.2010/denkosmo/1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8356476" cy="512530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Будущее космонавтики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Сергей Павлович Королев</a:t>
            </a:r>
            <a:endParaRPr lang="ru-RU" b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5410944" cy="44930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Сергей Павлович Королев (1907–1966), ученик А.Н. </a:t>
            </a:r>
            <a:r>
              <a:rPr lang="ru-RU" dirty="0" smtClean="0"/>
              <a:t>Туполева. </a:t>
            </a:r>
          </a:p>
          <a:p>
            <a:pPr marL="0" indent="0">
              <a:buNone/>
            </a:pPr>
            <a:r>
              <a:rPr lang="ru-RU" dirty="0" smtClean="0"/>
              <a:t>Однако </a:t>
            </a:r>
            <a:r>
              <a:rPr lang="ru-RU" dirty="0"/>
              <a:t>не авиация стала делом его жизни, а ракетная техника. Им созданы первый советский ракетный планер, первая советская крылатая ракета, ракетные ускорители для самолетов. </a:t>
            </a:r>
          </a:p>
        </p:txBody>
      </p:sp>
      <p:pic>
        <p:nvPicPr>
          <p:cNvPr id="9218" name="Picture 2" descr="Королев Сергей Павлович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72816"/>
            <a:ext cx="2995533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Первые ракеты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В декабре 1930 г. в Москве была создана Группа изучения реактивного движения (ГИРД) под руководством С.П. Королева и Ф.А. </a:t>
            </a:r>
            <a:r>
              <a:rPr lang="ru-RU" dirty="0" err="1"/>
              <a:t>Цандера</a:t>
            </a:r>
            <a:r>
              <a:rPr lang="ru-RU" dirty="0"/>
              <a:t>. Благодаря самоотверженной работе энтузиастов уже в 1933 г. взлетела первая советская жидкостная ракета.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 хроники предполетных лет:</a:t>
            </a:r>
            <a:r>
              <a:rPr lang="ru-RU" dirty="0"/>
              <a:t> 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147248" cy="478539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/>
              <a:t>Май 1957 г. — запуск первой в мире межконтинентальной баллистической ракеты. </a:t>
            </a:r>
            <a:endParaRPr lang="ru-RU" dirty="0" smtClean="0"/>
          </a:p>
          <a:p>
            <a:r>
              <a:rPr lang="ru-RU" dirty="0" smtClean="0"/>
              <a:t>Октябрь </a:t>
            </a:r>
            <a:r>
              <a:rPr lang="ru-RU" dirty="0"/>
              <a:t>1957 г. — запуск первого в мире искусственного спутника Земли. </a:t>
            </a:r>
            <a:endParaRPr lang="ru-RU" dirty="0" smtClean="0"/>
          </a:p>
          <a:p>
            <a:r>
              <a:rPr lang="ru-RU" dirty="0" smtClean="0"/>
              <a:t>Сентябрь </a:t>
            </a:r>
            <a:r>
              <a:rPr lang="ru-RU" dirty="0"/>
              <a:t>1959 г. — первое в мире достижение Луны. </a:t>
            </a:r>
            <a:endParaRPr lang="ru-RU" dirty="0" smtClean="0"/>
          </a:p>
          <a:p>
            <a:r>
              <a:rPr lang="ru-RU" dirty="0" smtClean="0"/>
              <a:t>Октябрь </a:t>
            </a:r>
            <a:r>
              <a:rPr lang="ru-RU" dirty="0"/>
              <a:t>1959 г. — первое в мире фотографирование обратной стороны Луны. </a:t>
            </a:r>
            <a:endParaRPr lang="ru-RU" dirty="0" smtClean="0"/>
          </a:p>
          <a:p>
            <a:r>
              <a:rPr lang="ru-RU" dirty="0" smtClean="0"/>
              <a:t>Февраль </a:t>
            </a:r>
            <a:r>
              <a:rPr lang="ru-RU" dirty="0"/>
              <a:t>1961 г. — автоматическая станция «Венера-1» проложила первую межпланетную трассу к планетам Солнечной системы. </a:t>
            </a:r>
            <a:endParaRPr lang="ru-RU" dirty="0" smtClean="0"/>
          </a:p>
          <a:p>
            <a:r>
              <a:rPr lang="ru-RU" dirty="0" smtClean="0"/>
              <a:t>12</a:t>
            </a:r>
            <a:r>
              <a:rPr lang="ru-RU" dirty="0"/>
              <a:t> апреля 1961 г. — первый полет человека в космос.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искусственный </a:t>
            </a:r>
            <a:r>
              <a:rPr lang="ru-RU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спутник </a:t>
            </a:r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Земли</a:t>
            </a:r>
            <a:endParaRPr lang="ru-RU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4392488" cy="4565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4 октября 1957 года человечество вступило в эру освоения космического пространства. В этот день на околоземную орбиту был выведен первый в мире советский искусственный спутник Земли.</a:t>
            </a:r>
          </a:p>
        </p:txBody>
      </p:sp>
      <p:pic>
        <p:nvPicPr>
          <p:cNvPr id="22530" name="Picture 2" descr="http://www.fotokosmos.narod.ru/img/is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4027479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1F497D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Первый искусственный спутник Земли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6768752" cy="4853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4000" b="1" dirty="0">
                <a:solidFill>
                  <a:prstClr val="black"/>
                </a:solidFill>
                <a:cs typeface="Times New Roman" pitchFamily="18" charset="0"/>
              </a:rPr>
              <a:t>Начало полёта</a:t>
            </a:r>
            <a:r>
              <a:rPr lang="ru-RU" altLang="ru-RU" sz="4000" dirty="0">
                <a:solidFill>
                  <a:prstClr val="black"/>
                </a:solidFill>
                <a:cs typeface="Times New Roman" pitchFamily="18" charset="0"/>
              </a:rPr>
              <a:t> — </a:t>
            </a:r>
            <a:r>
              <a:rPr lang="ru-RU" altLang="ru-RU" sz="4000" dirty="0">
                <a:solidFill>
                  <a:prstClr val="black"/>
                </a:solidFill>
                <a:cs typeface="Times New Roman" pitchFamily="18" charset="0"/>
                <a:hlinkClick r:id="rId2" tooltip="4 октября"/>
              </a:rPr>
              <a:t>4 октября</a:t>
            </a:r>
            <a:r>
              <a:rPr lang="ru-RU" altLang="ru-RU" sz="4000" dirty="0">
                <a:solidFill>
                  <a:prstClr val="black"/>
                </a:solidFill>
                <a:cs typeface="Times New Roman" pitchFamily="18" charset="0"/>
              </a:rPr>
              <a:t> </a:t>
            </a:r>
            <a:r>
              <a:rPr lang="ru-RU" altLang="ru-RU" sz="4000" dirty="0">
                <a:solidFill>
                  <a:prstClr val="black"/>
                </a:solidFill>
                <a:cs typeface="Times New Roman" pitchFamily="18" charset="0"/>
                <a:hlinkClick r:id="rId3" tooltip="1957"/>
              </a:rPr>
              <a:t>1957</a:t>
            </a:r>
            <a:endParaRPr lang="ru-RU" altLang="ru-RU" sz="28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</a:rPr>
              <a:t>в 19:28:34 по Гринвичу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prstClr val="black"/>
                </a:solidFill>
                <a:cs typeface="Times New Roman" pitchFamily="18" charset="0"/>
              </a:rPr>
              <a:t>Окончание полёта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</a:rPr>
              <a:t> — 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  <a:hlinkClick r:id="rId4" tooltip="4 января"/>
              </a:rPr>
              <a:t>4 января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</a:rPr>
              <a:t> 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  <a:hlinkClick r:id="rId5" tooltip="1958"/>
              </a:rPr>
              <a:t>1958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</a:rPr>
              <a:t> (</a:t>
            </a:r>
            <a:r>
              <a:rPr lang="ru-RU" altLang="ru-RU" sz="2800" b="1" dirty="0">
                <a:solidFill>
                  <a:prstClr val="black"/>
                </a:solidFill>
                <a:cs typeface="Times New Roman" pitchFamily="18" charset="0"/>
              </a:rPr>
              <a:t>1440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altLang="ru-RU" sz="2800" b="1" dirty="0">
                <a:solidFill>
                  <a:prstClr val="black"/>
                </a:solidFill>
                <a:cs typeface="Times New Roman" pitchFamily="18" charset="0"/>
              </a:rPr>
              <a:t>витков)</a:t>
            </a:r>
            <a:endParaRPr lang="ru-RU" altLang="ru-RU" sz="28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600" b="1" dirty="0">
                <a:solidFill>
                  <a:prstClr val="black"/>
                </a:solidFill>
                <a:cs typeface="Times New Roman" pitchFamily="18" charset="0"/>
              </a:rPr>
              <a:t>Масса аппарата</a:t>
            </a:r>
            <a:r>
              <a:rPr lang="ru-RU" altLang="ru-RU" sz="3600" dirty="0">
                <a:solidFill>
                  <a:prstClr val="black"/>
                </a:solidFill>
                <a:cs typeface="Times New Roman" pitchFamily="18" charset="0"/>
              </a:rPr>
              <a:t> — 83,6 кг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600" b="1" dirty="0">
                <a:solidFill>
                  <a:prstClr val="black"/>
                </a:solidFill>
                <a:cs typeface="Times New Roman" pitchFamily="18" charset="0"/>
              </a:rPr>
              <a:t>Макс. диаметр</a:t>
            </a:r>
            <a:r>
              <a:rPr lang="ru-RU" altLang="ru-RU" sz="3600" dirty="0">
                <a:solidFill>
                  <a:prstClr val="black"/>
                </a:solidFill>
                <a:cs typeface="Times New Roman" pitchFamily="18" charset="0"/>
              </a:rPr>
              <a:t> — 0,58 м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6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prstClr val="black"/>
                </a:solidFill>
                <a:cs typeface="Times New Roman" pitchFamily="18" charset="0"/>
              </a:rPr>
              <a:t>Наклонение орбиты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</a:rPr>
              <a:t> — 65,1°.</a:t>
            </a:r>
          </a:p>
          <a:p>
            <a:pPr marL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prstClr val="black"/>
                </a:solidFill>
                <a:cs typeface="Times New Roman" pitchFamily="18" charset="0"/>
              </a:rPr>
              <a:t>Период обращения</a:t>
            </a:r>
            <a:r>
              <a:rPr lang="ru-RU" altLang="ru-RU" sz="2800" dirty="0">
                <a:solidFill>
                  <a:prstClr val="black"/>
                </a:solidFill>
                <a:cs typeface="Times New Roman" pitchFamily="18" charset="0"/>
              </a:rPr>
              <a:t> — 96,7 мин.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67734"/>
            <a:ext cx="37560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3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Второй спутник</a:t>
            </a:r>
            <a:endParaRPr lang="ru-RU" b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7091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Начало изучению воздействия условии космического полета на живой организм положил второй советский искусственный спутник Земли, запущенный 3 ноября 1957 года.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герметичной кабине этого первого биологического спутника находилась собака Лайка. </a:t>
            </a:r>
          </a:p>
        </p:txBody>
      </p:sp>
      <p:pic>
        <p:nvPicPr>
          <p:cNvPr id="1026" name="Picture 2" descr="Собака Лайка перед старт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628800"/>
            <a:ext cx="2268091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Луна-2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4834880" cy="377301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 smtClean="0"/>
              <a:t>«Луна-2»</a:t>
            </a:r>
            <a:r>
              <a:rPr lang="ru-RU" dirty="0" smtClean="0"/>
              <a:t> — первая советская </a:t>
            </a:r>
            <a:r>
              <a:rPr lang="ru-RU" dirty="0" err="1" smtClean="0"/>
              <a:t>автома-тическая</a:t>
            </a:r>
            <a:r>
              <a:rPr lang="ru-RU" dirty="0" smtClean="0"/>
              <a:t> межпланетная станция (АМС), первая в мире станция, достигшая поверхности Луны.</a:t>
            </a:r>
            <a:endParaRPr lang="ru-RU" dirty="0"/>
          </a:p>
        </p:txBody>
      </p:sp>
      <p:pic>
        <p:nvPicPr>
          <p:cNvPr id="26626" name="Picture 2" descr="Luna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844824"/>
            <a:ext cx="2813298" cy="3781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64966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D5F7E4F-A3D8-4A12-B2F6-5270744346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TS102649668</Template>
  <TotalTime>262</TotalTime>
  <Words>395</Words>
  <Application>Microsoft Office PowerPoint</Application>
  <PresentationFormat>Экран (4:3)</PresentationFormat>
  <Paragraphs>64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TS102649668</vt:lpstr>
      <vt:lpstr>12 апреля - День космонавтики</vt:lpstr>
      <vt:lpstr>Константин Эдуардович Циолковский</vt:lpstr>
      <vt:lpstr>Сергей Павлович Королев</vt:lpstr>
      <vt:lpstr>Первые ракеты</vt:lpstr>
      <vt:lpstr>Из хроники предполетных лет: </vt:lpstr>
      <vt:lpstr>Первый искусственный спутник Земли</vt:lpstr>
      <vt:lpstr>Первый искусственный спутник Земли</vt:lpstr>
      <vt:lpstr>Второй спутник</vt:lpstr>
      <vt:lpstr>Луна-2</vt:lpstr>
      <vt:lpstr>Белка и Стрелка</vt:lpstr>
      <vt:lpstr>Первый полет человека в космос</vt:lpstr>
      <vt:lpstr>Первый полет человека в космос</vt:lpstr>
      <vt:lpstr>Записка Юрия Гагарина</vt:lpstr>
      <vt:lpstr>Первая в мире женщина-космонавт</vt:lpstr>
      <vt:lpstr>Светлана Савицкая</vt:lpstr>
      <vt:lpstr>Елена Кондакова</vt:lpstr>
      <vt:lpstr>Елена Серова</vt:lpstr>
      <vt:lpstr>Алексей Архипович Леонов</vt:lpstr>
      <vt:lpstr>Валерий Поляков</vt:lpstr>
      <vt:lpstr>Космические туристы</vt:lpstr>
      <vt:lpstr>Международная космическая станция</vt:lpstr>
      <vt:lpstr>Сегодня на орбите</vt:lpstr>
      <vt:lpstr>Пионеры космоса</vt:lpstr>
      <vt:lpstr>Будущее космонавтики</vt:lpstr>
      <vt:lpstr>Будущее космонавтики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nadgis</dc:creator>
  <cp:lastModifiedBy>metodist</cp:lastModifiedBy>
  <cp:revision>26</cp:revision>
  <dcterms:created xsi:type="dcterms:W3CDTF">2014-04-10T15:40:13Z</dcterms:created>
  <dcterms:modified xsi:type="dcterms:W3CDTF">2023-04-12T14:31:43Z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TC026496689991</vt:lpwstr>
  </property>
</Properties>
</file>