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5" autoAdjust="0"/>
  </p:normalViewPr>
  <p:slideViewPr>
    <p:cSldViewPr>
      <p:cViewPr>
        <p:scale>
          <a:sx n="94" d="100"/>
          <a:sy n="94" d="100"/>
        </p:scale>
        <p:origin x="-212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3" Type="http://schemas.openxmlformats.org/officeDocument/2006/relationships/hyperlink" Target="https://ru.wikipedia.org/wiki/1967_%D0%B3%D0%BE%D0%B4" TargetMode="External"/><Relationship Id="rId7" Type="http://schemas.openxmlformats.org/officeDocument/2006/relationships/hyperlink" Target="https://ru.wikipedia.org/wiki/%D0%91%D1%80%D0%B5%D0%B6%D0%BD%D0%B5%D0%B2,_%D0%9B%D0%B5%D0%BE%D0%BD%D0%B8%D0%B4_%D0%98%D0%BB%D1%8C%D0%B8%D1%87" TargetMode="External"/><Relationship Id="rId2" Type="http://schemas.openxmlformats.org/officeDocument/2006/relationships/hyperlink" Target="https://ru.wikipedia.org/wiki/8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1%87%D0%BD%D1%8B%D0%B9_%D0%BE%D0%B3%D0%BE%D0%BD%D1%8C" TargetMode="External"/><Relationship Id="rId5" Type="http://schemas.openxmlformats.org/officeDocument/2006/relationships/hyperlink" Target="https://ru.wikipedia.org/wiki/%D0%A2%D0%BE%D0%BC%D1%81%D0%BA%D0%B8%D0%B9,_%D0%9D%D0%B8%D0%BA%D0%BE%D0%BB%D0%B0%D0%B9_%D0%92%D0%B0%D1%81%D0%B8%D0%BB%D1%8C%D0%B5%D0%B2%D0%B8%D1%87" TargetMode="External"/><Relationship Id="rId10" Type="http://schemas.openxmlformats.org/officeDocument/2006/relationships/hyperlink" Target="https://ru.wikipedia.org/wiki/%D0%9C%D0%B0%D1%80%D1%81%D0%BE%D0%B2%D0%BE_%D0%BF%D0%BE%D0%BB%D0%B5_(%D0%A1%D0%B0%D0%BD%D0%BA%D1%82-%D0%9F%D0%B5%D1%82%D0%B5%D1%80%D0%B1%D1%83%D1%80%D0%B3)" TargetMode="External"/><Relationship Id="rId4" Type="http://schemas.openxmlformats.org/officeDocument/2006/relationships/hyperlink" Target="https://ru.wikipedia.org/wiki/%D0%A0%D0%B0%D0%B1%D0%B0%D0%B5%D0%B2,_%D0%AE%D1%80%D0%B8%D0%B9_%D0%A0%D0%BE%D0%BC%D0%B0%D0%BD%D0%BE%D0%B2%D0%B8%D1%87" TargetMode="External"/><Relationship Id="rId9" Type="http://schemas.openxmlformats.org/officeDocument/2006/relationships/hyperlink" Target="https://ru.wikipedia.org/wiki/%D0%9C%D0%B0%D1%80%D0%B5%D1%81%D1%8C%D0%B5%D0%B2,_%D0%90%D0%BB%D0%B5%D0%BA%D1%81%D0%B5%D0%B9_%D0%9F%D0%B5%D1%82%D1%80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7%D0%B8%D0%B4%D0%B5%D0%BD%D1%82_%D0%A0%D0%BE%D1%81%D1%81%D0%B8%D0%B8" TargetMode="External"/><Relationship Id="rId3" Type="http://schemas.openxmlformats.org/officeDocument/2006/relationships/hyperlink" Target="https://ru.wikipedia.org/wiki/1997_%D0%B3%D0%BE%D0%B4" TargetMode="External"/><Relationship Id="rId7" Type="http://schemas.openxmlformats.org/officeDocument/2006/relationships/hyperlink" Target="https://ru.wikipedia.org/wiki/%D0%9F%D1%80%D0%B5%D0%B7%D0%B8%D0%B4%D0%B5%D0%BD%D1%82%D1%81%D0%BA%D0%B8%D0%B9_%D0%BF%D0%BE%D0%BB%D0%BA" TargetMode="External"/><Relationship Id="rId2" Type="http://schemas.openxmlformats.org/officeDocument/2006/relationships/hyperlink" Target="https://ru.wikipedia.org/wiki/12_%D0%B4%D0%B5%D0%BA%D0%B0%D0%B1%D1%80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0%D0%B2%D0%B7%D0%BE%D0%BB%D0%B5%D0%B9_%D0%9B%D0%B5%D0%BD%D0%B8%D0%BD%D0%B0" TargetMode="External"/><Relationship Id="rId5" Type="http://schemas.openxmlformats.org/officeDocument/2006/relationships/hyperlink" Target="https://ru.wikipedia.org/wiki/%D0%A7%D0%B0%D1%81%D0%BE%D0%B2%D0%BE%D0%B9" TargetMode="External"/><Relationship Id="rId10" Type="http://schemas.openxmlformats.org/officeDocument/2006/relationships/hyperlink" Target="https://ru.wikipedia.org/wiki/2009_%D0%B3%D0%BE%D0%B4" TargetMode="External"/><Relationship Id="rId4" Type="http://schemas.openxmlformats.org/officeDocument/2006/relationships/hyperlink" Target="https://ru.wikipedia.org/wiki/%D0%A3%D0%BA%D0%B0%D0%B7_%D0%9F%D1%80%D0%B5%D0%B7%D0%B8%D0%B4%D0%B5%D0%BD%D1%82%D0%B0_%D0%A0%D0%BE%D1%81%D1%81%D0%B8%D0%B9%D1%81%D0%BA%D0%BE%D0%B9_%D0%A4%D0%B5%D0%B4%D0%B5%D1%80%D0%B0%D1%86%D0%B8%D0%B8" TargetMode="External"/><Relationship Id="rId9" Type="http://schemas.openxmlformats.org/officeDocument/2006/relationships/hyperlink" Target="https://ru.wikipedia.org/wiki/17_%D0%BD%D0%BE%D1%8F%D0%B1%D1%80%D1%8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010_%D0%B3%D0%BE%D0%B4" TargetMode="External"/><Relationship Id="rId3" Type="http://schemas.openxmlformats.org/officeDocument/2006/relationships/hyperlink" Target="https://ru.wikipedia.org/wiki/2009_%D0%B3%D0%BE%D0%B4" TargetMode="External"/><Relationship Id="rId7" Type="http://schemas.openxmlformats.org/officeDocument/2006/relationships/hyperlink" Target="https://ru.wikipedia.org/wiki/23_%D1%84%D0%B5%D0%B2%D1%80%D0%B0%D0%BB%D1%8F" TargetMode="External"/><Relationship Id="rId2" Type="http://schemas.openxmlformats.org/officeDocument/2006/relationships/hyperlink" Target="https://ru.wikipedia.org/wiki/27_%D0%B4%D0%B5%D0%BA%D0%B0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5%D0%BD%D1%8C_%D0%B7%D0%B0%D1%89%D0%B8%D1%82%D0%BD%D0%B8%D0%BA%D0%B0_%D0%9E%D1%82%D0%B5%D1%87%D0%B5%D1%81%D1%82%D0%B2%D0%B0" TargetMode="External"/><Relationship Id="rId5" Type="http://schemas.openxmlformats.org/officeDocument/2006/relationships/hyperlink" Target="https://ru.wikipedia.org/wiki/%D0%9F%D0%B0%D1%80%D0%BA_%D0%9F%D0%BE%D0%B1%D0%B5%D0%B4%D1%8B_(%D0%9C%D0%BE%D1%81%D0%BA%D0%B2%D0%B0)" TargetMode="External"/><Relationship Id="rId4" Type="http://schemas.openxmlformats.org/officeDocument/2006/relationships/hyperlink" Target="https://ru.wikipedia.org/wiki/%D0%9F%D0%BE%D0%BA%D0%BB%D0%BE%D0%BD%D0%BD%D0%B0%D1%8F_%D0%B3%D0%BE%D1%80%D0%B0_(%D0%9C%D0%BE%D1%81%D0%BA%D0%B2%D0%B0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B%D0%B4%D0%B0%D1%82" TargetMode="External"/><Relationship Id="rId2" Type="http://schemas.openxmlformats.org/officeDocument/2006/relationships/hyperlink" Target="https://ru.wikipedia.org/wiki/%D0%93%D0%BE%D1%81%D1%83%D0%B4%D0%B0%D1%80%D1%81%D1%82%D0%B2%D0%B5%D0%BD%D0%BD%D0%B0%D1%8F_%D0%B4%D1%83%D0%BC%D0%B0_%D0%A0%D0%A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4" Type="http://schemas.openxmlformats.org/officeDocument/2006/relationships/hyperlink" Target="https://ru.wikipedia.org/wiki/%D0%A8%D1%82%D1%8B%D0%BA%D0%B8_(%D0%BC%D0%B5%D0%BC%D0%BE%D1%80%D0%B8%D0%B0%D0%BB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ki-linki.ru/Page/1137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etert.ru/rossiya/novorossijsk/sights/438-naberezhnaya-admirala-serebryakova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1%D0%BA%D0%BE%D0%B2%D1%81%D0%BA%D0%B0%D1%8F_%D0%B1%D0%B8%D1%82%D0%B2%D0%B0_1941%E2%80%941942" TargetMode="External"/><Relationship Id="rId7" Type="http://schemas.openxmlformats.org/officeDocument/2006/relationships/hyperlink" Target="https://ru.wikipedia.org/wiki/%D0%97%D0%B5%D0%BB%D0%B5%D0%BD%D0%BE%D0%B3%D1%80%D0%B0%D0%B4" TargetMode="External"/><Relationship Id="rId2" Type="http://schemas.openxmlformats.org/officeDocument/2006/relationships/hyperlink" Target="https://ru.wikipedia.org/wiki/1966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D%D0%B8%D0%BD%D0%B3%D1%80%D0%B0%D0%B4%D1%81%D0%BA%D0%BE%D0%B5_%D1%88%D0%BE%D1%81%D1%81%D0%B5_(%D0%9C%D0%BE%D1%81%D0%BA%D0%B2%D0%B0)" TargetMode="External"/><Relationship Id="rId5" Type="http://schemas.openxmlformats.org/officeDocument/2006/relationships/hyperlink" Target="https://ru.wikipedia.org/wiki/%D0%A8%D1%82%D1%8B%D0%BA%D0%B8_(%D0%BC%D0%B5%D0%BC%D0%BE%D1%80%D0%B8%D0%B0%D0%BB)" TargetMode="External"/><Relationship Id="rId4" Type="http://schemas.openxmlformats.org/officeDocument/2006/relationships/hyperlink" Target="https://ru.wikipedia.org/wiki/%D0%A1%D0%BE%D0%BB%D0%B4%D0%B0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5202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НЕИЗВЕСТНЫЙ   СОЛДАТ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6400800" cy="295232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ТВОЁ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ПОДВИГ ТВОЙ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БЕССМЕРТЕН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2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БЕРЛИН, ТРЕПТОВ-ПАРК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="" xmlns:p14="http://schemas.microsoft.com/office/powerpoint/2010/main" val="9557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НЕИЗВЕСТНОГО СОЛДАТА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22" y="685800"/>
            <a:ext cx="7410556" cy="4327376"/>
          </a:xfrm>
        </p:spPr>
      </p:pic>
    </p:spTree>
    <p:extLst>
      <p:ext uri="{BB962C8B-B14F-4D97-AF65-F5344CB8AC3E}">
        <p14:creationId xmlns="" xmlns:p14="http://schemas.microsoft.com/office/powerpoint/2010/main" val="33799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57748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8 мая"/>
              </a:rPr>
              <a:t>8 мая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67 год"/>
              </a:rPr>
              <a:t>1967 года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месте захоронения открыт мемориальный архитектурный ансамбль «Могила Неизвестного солдата», созданный по проекту архитекторов Д. И. </a:t>
            </a:r>
            <a:r>
              <a:rPr lang="ru-RU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Бурдина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 А. Климова,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Ю. Р. </a:t>
            </a:r>
            <a:r>
              <a:rPr lang="ru-RU" dirty="0" err="1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абаев, Юрий Романович"/>
              </a:rPr>
              <a:t>Рабаева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скульптора </a:t>
            </a:r>
            <a:r>
              <a:rPr lang="ru-RU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Н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Томский, Николай Васильевич"/>
              </a:rPr>
              <a:t>. В. Томского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Зажжён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Вечный огонь"/>
              </a:rPr>
              <a:t>Вечный огонь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Брежнев, Леонид Ильич"/>
              </a:rPr>
              <a:t>Л. И. Брежневым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принявшим факел от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Герой Советского Союза"/>
              </a:rPr>
              <a:t>Героя Советского Союза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Маресьев, Алексей Петрович"/>
              </a:rPr>
              <a:t>А. П. Маресьева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Вечный огонь на Могиле Неизвестного Солдата был зажжён от огня на </a:t>
            </a:r>
            <a:r>
              <a:rPr lang="ru-RU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Марсово поле (Санкт-Петербург)"/>
              </a:rPr>
              <a:t>Марсовом поле</a:t>
            </a:r>
            <a:r>
              <a:rPr lang="ru-RU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12 декабря"/>
              </a:rPr>
              <a:t>12 декабря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997 год"/>
              </a:rPr>
              <a:t>1997 года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соответствии с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оссийской Федерации"/>
              </a:rPr>
              <a:t>Указом Президента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Указ Президента Российской Федерации"/>
              </a:rPr>
              <a:t>России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 №1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Почётного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Часовой"/>
              </a:rPr>
              <a:t>караула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авзолей Ленина"/>
              </a:rPr>
              <a:t>Мавзолея  Ленина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Могиле Неизвестного солдата. Караул осуществляется военнослужащими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Президентский полк"/>
              </a:rPr>
              <a:t>Президентского полка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караула происходит каждый час.</a:t>
            </a:r>
          </a:p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Указу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резидент России"/>
              </a:rPr>
              <a:t>Президента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№ 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1297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17 ноября"/>
              </a:rPr>
              <a:t>17 ноября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2009 год"/>
              </a:rPr>
              <a:t>2009 года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памятнику присвоен статус Общенационального мемориала воинской славы.</a:t>
            </a:r>
            <a:endParaRPr lang="ru-RU" sz="3200" b="0" i="0" dirty="0">
              <a:solidFill>
                <a:srgbClr val="2525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9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rmAutofit fontScale="85000" lnSpcReduction="10000"/>
          </a:bodyPr>
          <a:lstStyle/>
          <a:p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работами по созданию Общенационального мемориала воинской славы почётный караул 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16 декабря 2009 года по 19 февраля 2010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выставлялся. Также на этот срок были прекращены церемонии возложения венков и цветов к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мемориалу.</a:t>
            </a:r>
          </a:p>
          <a:p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27 декабря"/>
              </a:rPr>
              <a:t>27 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27 декабря"/>
              </a:rPr>
              <a:t>декабря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2009 год"/>
              </a:rPr>
              <a:t>2009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воинскими почестями, временно, на период реконструкции, Вечный огонь был перенесён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клонная гора (Москва)"/>
              </a:rPr>
              <a:t>Поклонную 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оклонная гора (Москва)"/>
              </a:rPr>
              <a:t>гору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арк Победы (Москва)"/>
              </a:rPr>
              <a:t>Парк </a:t>
            </a:r>
            <a:r>
              <a:rPr lang="ru-RU" sz="35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Парк Победы (Москва)"/>
              </a:rPr>
              <a:t>Победы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500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День защитника Отечества"/>
              </a:rPr>
              <a:t>День защитника Отечества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23 февраля"/>
              </a:rPr>
              <a:t>23 февраля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5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2010 год"/>
              </a:rPr>
              <a:t>2010 года</a:t>
            </a:r>
            <a:r>
              <a:rPr lang="ru-RU" sz="35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Вечный огонь был возвращён к Кремлёвской </a:t>
            </a:r>
            <a:r>
              <a:rPr lang="ru-RU" sz="35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стене</a:t>
            </a:r>
            <a:endParaRPr lang="ru-RU" sz="3500" dirty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3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октября 2014 года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Государственная дума РФ"/>
              </a:rPr>
              <a:t>Государственная дума РФ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объявила 3 декабря памятной датой России — Днём неизвестного солдата. Дата установлена в честь памяти обо всех погибших в годы Великой Отечественной войны неизвестных солдатах и совпадает с днём, когда прах </a:t>
            </a:r>
            <a:r>
              <a:rPr lang="ru-RU" sz="32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лдат"/>
              </a:rPr>
              <a:t>солдата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Штыки (мемориал)"/>
              </a:rPr>
              <a:t>братской могилы на 41-м </a:t>
            </a:r>
            <a:r>
              <a:rPr lang="ru-RU" sz="32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Штыки (мемориал)"/>
              </a:rPr>
              <a:t> километре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Ленинградское шоссе (Москва)"/>
              </a:rPr>
              <a:t>Ленинградского шоссе</a:t>
            </a:r>
            <a:r>
              <a:rPr lang="ru-RU" sz="3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торжественно захоронен в Александровском саду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8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82341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Исторически, в ходе войн, множество солдат гибло и их останки не были или не могли быть опознаны.</a:t>
            </a:r>
          </a:p>
          <a:p>
            <a:pPr fontAlgn="base"/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XX веке, после окончания кровопролитной </a:t>
            </a:r>
            <a:r>
              <a:rPr lang="ru-RU" sz="28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Первой мировой войны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начала образовываться традиция, по которой нации и государства устанавливают памятники Неизвестному солдату, символизирующие память, благодарность и уважение всем погибшим солдатам</a:t>
            </a:r>
            <a:endParaRPr lang="ru-RU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1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26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1961 года на </a:t>
            </a:r>
            <a:r>
              <a:rPr lang="ru-RU" dirty="0">
                <a:solidFill>
                  <a:srgbClr val="1D64B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набережной адмирала Серебрякова в Новороссийске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возвышается памятник неизвестному матросу. Натурщиком для скульптора О.А. </a:t>
            </a:r>
            <a:r>
              <a:rPr lang="ru-RU" dirty="0" err="1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Коломойцева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был мичман Г. В. Ковыльников. </a:t>
            </a:r>
            <a:endParaRPr lang="ru-RU" dirty="0" smtClean="0">
              <a:solidFill>
                <a:srgbClr val="2A2A2A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Архитекторы 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памятника – Е.Г. </a:t>
            </a:r>
            <a:r>
              <a:rPr lang="ru-RU" dirty="0" err="1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Лашук</a:t>
            </a:r>
            <a:r>
              <a:rPr lang="ru-RU" dirty="0">
                <a:solidFill>
                  <a:srgbClr val="2A2A2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К.М. Михайлов. Сам монумент представляет собой семиметровую бронзовую скульптуру матроса, смотрящего вдаль.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49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400600" cy="6408712"/>
          </a:xfrm>
        </p:spPr>
      </p:pic>
    </p:spTree>
    <p:extLst>
      <p:ext uri="{BB962C8B-B14F-4D97-AF65-F5344CB8AC3E}">
        <p14:creationId xmlns="" xmlns:p14="http://schemas.microsoft.com/office/powerpoint/2010/main" val="34841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г.Новокузнецк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4271342" cy="5112568"/>
          </a:xfrm>
        </p:spPr>
      </p:pic>
    </p:spTree>
    <p:extLst>
      <p:ext uri="{BB962C8B-B14F-4D97-AF65-F5344CB8AC3E}">
        <p14:creationId xmlns="" xmlns:p14="http://schemas.microsoft.com/office/powerpoint/2010/main" val="25692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г.Стерлитамак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27" y="685800"/>
            <a:ext cx="5832945" cy="3886200"/>
          </a:xfrm>
        </p:spPr>
      </p:pic>
    </p:spTree>
    <p:extLst>
      <p:ext uri="{BB962C8B-B14F-4D97-AF65-F5344CB8AC3E}">
        <p14:creationId xmlns="" xmlns:p14="http://schemas.microsoft.com/office/powerpoint/2010/main" val="1221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ОДЕССА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13" y="685800"/>
            <a:ext cx="2912374" cy="3886200"/>
          </a:xfrm>
        </p:spPr>
      </p:pic>
    </p:spTree>
    <p:extLst>
      <p:ext uri="{BB962C8B-B14F-4D97-AF65-F5344CB8AC3E}">
        <p14:creationId xmlns="" xmlns:p14="http://schemas.microsoft.com/office/powerpoint/2010/main" val="11136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(СТАЛИНГРАД)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548680"/>
            <a:ext cx="4900843" cy="4104456"/>
          </a:xfrm>
        </p:spPr>
      </p:pic>
    </p:spTree>
    <p:extLst>
      <p:ext uri="{BB962C8B-B14F-4D97-AF65-F5344CB8AC3E}">
        <p14:creationId xmlns="" xmlns:p14="http://schemas.microsoft.com/office/powerpoint/2010/main" val="32190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6085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декабря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1966 год"/>
              </a:rPr>
              <a:t>1966 года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ознаменование 25-летней годовщины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Московская битва 1941—1942"/>
              </a:rPr>
              <a:t>разгрома немецких войск под Москвой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прах </a:t>
            </a:r>
            <a:r>
              <a:rPr lang="ru-RU" sz="36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неизвестного </a:t>
            </a:r>
            <a:r>
              <a:rPr lang="ru-RU" sz="36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Солдат"/>
              </a:rPr>
              <a:t>солдата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 перенесён из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Штыки (мемориал)"/>
              </a:rPr>
              <a:t>братской могилы на 41-м километре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Ленинградское шоссе (Москва)"/>
              </a:rPr>
              <a:t>Ленинградского шоссе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(на въезде в город </a:t>
            </a:r>
            <a:r>
              <a:rPr lang="ru-RU" sz="36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Зеленоград"/>
              </a:rPr>
              <a:t>Зеленоград</a:t>
            </a:r>
            <a:r>
              <a:rPr lang="ru-RU" sz="36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торжественно захоронен в Александровском саду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2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</TotalTime>
  <Words>104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НЕИЗВЕСТНЫЙ   СОЛДАТ</vt:lpstr>
      <vt:lpstr>Слайд 2</vt:lpstr>
      <vt:lpstr>Слайд 3</vt:lpstr>
      <vt:lpstr>Слайд 4</vt:lpstr>
      <vt:lpstr>г.Новокузнецк</vt:lpstr>
      <vt:lpstr>г.Стерлитамак</vt:lpstr>
      <vt:lpstr>ОДЕССА</vt:lpstr>
      <vt:lpstr>ВОЛГОГРАД (СТАЛИНГРАД)</vt:lpstr>
      <vt:lpstr>МОСКВА</vt:lpstr>
      <vt:lpstr>БЕРЛИН, ТРЕПТОВ-ПАРК</vt:lpstr>
      <vt:lpstr>МОГИЛА НЕИЗВЕСТНОГО СОЛДАТА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НЕИЗВЕСТНЫЙ   СОЛДАТ</dc:title>
  <dc:creator>acer</dc:creator>
  <cp:lastModifiedBy>B</cp:lastModifiedBy>
  <cp:revision>6</cp:revision>
  <dcterms:created xsi:type="dcterms:W3CDTF">2014-11-26T12:14:52Z</dcterms:created>
  <dcterms:modified xsi:type="dcterms:W3CDTF">2025-12-10T16:33:18Z</dcterms:modified>
</cp:coreProperties>
</file>