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75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3/19/2020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251460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effectLst/>
                <a:latin typeface="Arial Black" pitchFamily="34" charset="0"/>
              </a:rPr>
              <a:t>СПЕЦИАЛЬНАЯ ОЦЕНКА УСЛОВИЙ ТРУДА</a:t>
            </a:r>
            <a:endParaRPr lang="ru-RU" sz="6000" dirty="0">
              <a:effectLst/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88091"/>
          </a:xfrm>
        </p:spPr>
        <p:txBody>
          <a:bodyPr>
            <a:noAutofit/>
          </a:bodyPr>
          <a:lstStyle/>
          <a:p>
            <a:r>
              <a:rPr lang="ru-RU" sz="2200" dirty="0" smtClean="0"/>
              <a:t>Специальная оценка условий труда не проводится в отношении условий труда надомников, дистанционных работников и работников, вступивших в трудовые отношения с работодателями - физическими лицами, не являющимися индивидуальными предпринимателями.</a:t>
            </a:r>
          </a:p>
          <a:p>
            <a:r>
              <a:rPr lang="ru-RU" sz="2200" dirty="0" smtClean="0"/>
              <a:t>Проведение </a:t>
            </a:r>
            <a:r>
              <a:rPr lang="ru-RU" sz="2200" dirty="0" err="1" smtClean="0"/>
              <a:t>спецоценки</a:t>
            </a:r>
            <a:r>
              <a:rPr lang="ru-RU" sz="2200" dirty="0" smtClean="0"/>
              <a:t> условий труда в отношении условий труда государственных гражданских служащих и муниципальных служащих регулируется федеральными законами и иными нормативными правовыми актами Российской Федерации, законами и иными нормативными правовыми актами субъектов Российской Федерации о государственной гражданской службе и о муниципальной службе.</a:t>
            </a:r>
            <a:endParaRPr lang="ru-RU" sz="2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На каких рабочих местах проводится СОУТ</a:t>
            </a:r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17849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Аналогичными рабочими местами признаются рабочие места, которые расположены в одном или нескольких однотипных производственных помещениях (производственных зонах), оборудованных одинаковыми (однотипными) системами вентиляции, кондиционирования воздуха, отопления и освещения, на которых работники работают по одной и той же профессии, должности, специальности, осуществляют одинаковые трудовые функции в одинаковом режиме рабочего времени при ведении однотипного технологического процесса с использованием одинаковых производственного оборудования, инструментов, приспособлений, материалов и сырья и обеспечены одинаковыми средствами индивидуальной защиты.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Что такое аналогичные рабочие места и для чего применяется принцип аналогичности</a:t>
            </a:r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87369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Декларация оформляется в отношении всех РМ, на которых в ходе СОУТ не выявлены потенциально вредные и (или) опасные факторы производственной среды и трудового процесса. </a:t>
            </a:r>
            <a:br>
              <a:rPr lang="ru-RU" dirty="0" smtClean="0"/>
            </a:br>
            <a:r>
              <a:rPr lang="ru-RU" dirty="0" smtClean="0"/>
              <a:t>Декларация подается в </a:t>
            </a:r>
            <a:r>
              <a:rPr lang="ru-RU" dirty="0" err="1" smtClean="0"/>
              <a:t>Роструд</a:t>
            </a:r>
            <a:r>
              <a:rPr lang="ru-RU" dirty="0" smtClean="0"/>
              <a:t>. Форму и порядок устанавливает Минтруд России. </a:t>
            </a:r>
            <a:br>
              <a:rPr lang="ru-RU" dirty="0" smtClean="0"/>
            </a:br>
            <a:r>
              <a:rPr lang="ru-RU" dirty="0" smtClean="0"/>
              <a:t>Действительна 5 лет. Автоматически продлевается, если нет НС и профзаболеваний. </a:t>
            </a:r>
            <a:br>
              <a:rPr lang="ru-RU" dirty="0" smtClean="0"/>
            </a:br>
            <a:r>
              <a:rPr lang="ru-RU" dirty="0" smtClean="0"/>
              <a:t>Если происходят НС и профзаболевания действия декларации прекращается. </a:t>
            </a:r>
            <a:br>
              <a:rPr lang="ru-RU" dirty="0" smtClean="0"/>
            </a:br>
            <a:r>
              <a:rPr lang="ru-RU" dirty="0" smtClean="0"/>
              <a:t>При выявлении недостоверных сведений – прекращается действие декларации.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Что такое Декларирование соответствия условий труда государственным нормативным требованиям ОТ?</a:t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dirty="0" smtClean="0"/>
              <a:t>Отчет по результатам специальной оценки условий труда включает:</a:t>
            </a:r>
          </a:p>
          <a:p>
            <a:r>
              <a:rPr lang="ru-RU" dirty="0" smtClean="0"/>
              <a:t>1) сведения об организации, проводящей специальную оценку условий труда</a:t>
            </a:r>
          </a:p>
          <a:p>
            <a:r>
              <a:rPr lang="ru-RU" dirty="0" smtClean="0"/>
              <a:t>2) перечень рабочих мест, на которых проводилась специальная оценка условий труда, с указанием идентифицированных вредных (опасных) факторов</a:t>
            </a:r>
          </a:p>
          <a:p>
            <a:r>
              <a:rPr lang="ru-RU" dirty="0" smtClean="0"/>
              <a:t>3) карты специальной оценки условий труда</a:t>
            </a:r>
          </a:p>
          <a:p>
            <a:r>
              <a:rPr lang="ru-RU" dirty="0" smtClean="0"/>
              <a:t>4) протоколы исследований и измерений идентифицированных вредных (опасных) факторов</a:t>
            </a:r>
          </a:p>
          <a:p>
            <a:r>
              <a:rPr lang="ru-RU" dirty="0" smtClean="0"/>
              <a:t>5) протоколы оценки эффективности средств индивидуальной защиты</a:t>
            </a:r>
          </a:p>
          <a:p>
            <a:r>
              <a:rPr lang="ru-RU" dirty="0" smtClean="0"/>
              <a:t>6) протокол комиссии, содержащий решение  о  невозможности проведения исследований (испытаний) и измерений  идентифицированных  вредных (опасных) факторов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Что представляет собой Отчет о проведении СОУТ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397691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7) сводную ведомость результатов специальной оценки условий труда</a:t>
            </a:r>
          </a:p>
          <a:p>
            <a:r>
              <a:rPr lang="ru-RU" dirty="0" smtClean="0"/>
              <a:t>8) перечень рекомендуемых мероприятий по улучшению условий труда</a:t>
            </a:r>
          </a:p>
          <a:p>
            <a:r>
              <a:rPr lang="ru-RU" dirty="0" smtClean="0"/>
              <a:t>9) заключения эксперта организации, проводящей специальную оценку условий труда</a:t>
            </a:r>
          </a:p>
          <a:p>
            <a:r>
              <a:rPr lang="ru-RU" dirty="0" smtClean="0"/>
              <a:t>Отчет подписывается всеми членами комиссии и утверждается председателем комиссии. Работодатель организует ознакомление работника с результатами специальной оценки условий труда на его рабочем месте под роспись в срок не позднее тридцати календарных дней с момента утверждения отчета комиссии, не считая периода временной нетрудоспособности работника, нахождения его в отпуске, на </a:t>
            </a:r>
            <a:r>
              <a:rPr lang="ru-RU" dirty="0" err="1" smtClean="0"/>
              <a:t>междувахтовом</a:t>
            </a:r>
            <a:r>
              <a:rPr lang="ru-RU" dirty="0" smtClean="0"/>
              <a:t> отдыхе или в командировке.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1. Обоснование создания допустимых условий труда для работников в случае их претензий на условия труда.</a:t>
            </a:r>
          </a:p>
          <a:p>
            <a:r>
              <a:rPr lang="ru-RU" dirty="0" smtClean="0"/>
              <a:t>2. Обоснование льгот и компенсаций за работы с опасными и вредными условиями труда (дополнительные отпуска, обеспечение работников молоком и лечебно-профилактическим питанием). </a:t>
            </a:r>
          </a:p>
          <a:p>
            <a:r>
              <a:rPr lang="ru-RU" dirty="0" smtClean="0"/>
              <a:t>3. Обоснование расходов, необходимых для дополнительного улучшения условий труда работающих (дополнительная спецодежда, средства защиты и пр.) с отнесением этих затрат на себестоимость продукции.</a:t>
            </a:r>
          </a:p>
          <a:p>
            <a:r>
              <a:rPr lang="ru-RU" dirty="0" smtClean="0"/>
              <a:t>4. Получение скидок к страховым тарифам (до 40%), оплачиваемым организацией за счет сумм страховых взносов на обязательное социальное страхование от несчастных случаев на производстве и профессиональных заболеваний.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чем выгода предприятия от проведенной вовремя СОУТ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39769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5. Отсутствие претензий:</a:t>
            </a:r>
          </a:p>
          <a:p>
            <a:pPr marL="109728" lvl="0" indent="0">
              <a:buNone/>
            </a:pPr>
            <a:r>
              <a:rPr lang="ru-RU" dirty="0" smtClean="0"/>
              <a:t>со стороны контролирующих органов о невыполнении законодательства о труде в Российской Федерации (Трудового кодекса).</a:t>
            </a:r>
          </a:p>
          <a:p>
            <a:pPr marL="109728" lvl="0" indent="0">
              <a:buNone/>
            </a:pPr>
            <a:r>
              <a:rPr lang="ru-RU" dirty="0" smtClean="0"/>
              <a:t>со стороны судебных органов, в случае обращения работников Вашего предприятия с жалобами на несоблюдение Вами, как работодателем, условий труда.</a:t>
            </a:r>
          </a:p>
          <a:p>
            <a:r>
              <a:rPr lang="ru-RU" dirty="0" smtClean="0"/>
              <a:t>6. Получение лицензий на отдельные виды деятельности.</a:t>
            </a:r>
          </a:p>
          <a:p>
            <a:r>
              <a:rPr lang="ru-RU" dirty="0" smtClean="0"/>
              <a:t>7. В зависимости от итогов специальной оценки условий труда устанавливается размер дополнительных страховых взносов в Пенсионный фонд РФ.</a:t>
            </a:r>
          </a:p>
          <a:p>
            <a:pPr marL="109728" indent="0">
              <a:buNone/>
            </a:pPr>
            <a:r>
              <a:rPr lang="ru-RU" dirty="0" smtClean="0"/>
              <a:t>Чем безопасней труд, тем ниже отчисления в Пенсионный фонд РФ.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- Это единый комплекс последовательно осуществляемых мероприятий по идентификации вредных и (или) опасных факторов производственной среды и трудового процесса и оценке уровня их воздействия на работника с учетом отклонения их фактических значений от установленных уполномоченным Правительством Российской Федерации федеральным органом исполнительной власти нормативов (гигиенических нормативов) условий труда и применения средств индивидуальной и коллективной защиты работников.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СОУТ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492691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На основании ст.212 Трудового кодекса РФ и Федерального закона Российской Федерации от 28 декабря 2013 г. N 426-ФЗ "О специальной оценке условий труда"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основании чего </a:t>
            </a:r>
            <a:br>
              <a:rPr lang="ru-RU" dirty="0" smtClean="0"/>
            </a:br>
            <a:r>
              <a:rPr lang="ru-RU" dirty="0" smtClean="0"/>
              <a:t>проводится СОУТ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Результаты специальной оценки условий труда </a:t>
            </a:r>
            <a:r>
              <a:rPr lang="ru-RU" b="1" dirty="0" smtClean="0"/>
              <a:t>могут применяться </a:t>
            </a:r>
            <a:r>
              <a:rPr lang="ru-RU" dirty="0" smtClean="0"/>
              <a:t>для:</a:t>
            </a:r>
          </a:p>
          <a:p>
            <a:pPr>
              <a:buNone/>
            </a:pPr>
            <a:r>
              <a:rPr lang="ru-RU" dirty="0" smtClean="0"/>
              <a:t>1) разработки и реализации </a:t>
            </a:r>
            <a:r>
              <a:rPr lang="ru-RU" dirty="0" smtClean="0">
                <a:solidFill>
                  <a:srgbClr val="FF0000"/>
                </a:solidFill>
              </a:rPr>
              <a:t>мероприятий</a:t>
            </a:r>
            <a:r>
              <a:rPr lang="ru-RU" dirty="0" smtClean="0"/>
              <a:t> по приведению условий труда в соответствие с государственными нормативными требованиями охраны труда;</a:t>
            </a:r>
          </a:p>
          <a:p>
            <a:pPr>
              <a:buNone/>
            </a:pPr>
            <a:r>
              <a:rPr lang="ru-RU" dirty="0" smtClean="0"/>
              <a:t>2) </a:t>
            </a:r>
            <a:r>
              <a:rPr lang="ru-RU" dirty="0" smtClean="0">
                <a:solidFill>
                  <a:srgbClr val="FF0000"/>
                </a:solidFill>
              </a:rPr>
              <a:t>информирования работников </a:t>
            </a:r>
            <a:r>
              <a:rPr lang="ru-RU" dirty="0" smtClean="0"/>
              <a:t>об условиях труда на рабочих местах, о существующем риске повреждения здоровья, о мерах по защите от воздействия вредных и (или) опасных факторов и </a:t>
            </a:r>
            <a:r>
              <a:rPr lang="ru-RU" dirty="0" smtClean="0">
                <a:solidFill>
                  <a:srgbClr val="FF0000"/>
                </a:solidFill>
              </a:rPr>
              <a:t>полагающихся</a:t>
            </a:r>
            <a:r>
              <a:rPr lang="ru-RU" dirty="0" smtClean="0"/>
              <a:t> работникам, занятым на работах с вредными и (или) опасными условиями труда, </a:t>
            </a:r>
            <a:r>
              <a:rPr lang="ru-RU" dirty="0" smtClean="0">
                <a:solidFill>
                  <a:srgbClr val="FF0000"/>
                </a:solidFill>
              </a:rPr>
              <a:t>гарантиях и компенсациях;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чего нужно проводить СОУТ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473891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3) обеспечения работников </a:t>
            </a:r>
            <a:r>
              <a:rPr lang="ru-RU" dirty="0" smtClean="0">
                <a:solidFill>
                  <a:srgbClr val="FF0000"/>
                </a:solidFill>
              </a:rPr>
              <a:t>средствами индивидуальной защиты</a:t>
            </a:r>
            <a:r>
              <a:rPr lang="ru-RU" dirty="0" smtClean="0"/>
              <a:t>, а также оснащения рабочих мест средствами коллективной защиты;</a:t>
            </a:r>
          </a:p>
          <a:p>
            <a:r>
              <a:rPr lang="ru-RU" dirty="0" smtClean="0"/>
              <a:t>4) осуществления </a:t>
            </a:r>
            <a:r>
              <a:rPr lang="ru-RU" dirty="0" smtClean="0">
                <a:solidFill>
                  <a:srgbClr val="FF0000"/>
                </a:solidFill>
              </a:rPr>
              <a:t>контроля</a:t>
            </a:r>
            <a:r>
              <a:rPr lang="ru-RU" dirty="0" smtClean="0"/>
              <a:t> за состоянием условий труда на рабочих местах;</a:t>
            </a:r>
          </a:p>
          <a:p>
            <a:r>
              <a:rPr lang="ru-RU" dirty="0" smtClean="0"/>
              <a:t>5) организации в случаях, установленных законодательством Российской Федерации, обязательных предварительных (при поступлении на работу) и периодических (в течение трудовой деятельности) </a:t>
            </a:r>
            <a:r>
              <a:rPr lang="ru-RU" dirty="0" smtClean="0">
                <a:solidFill>
                  <a:srgbClr val="FF0000"/>
                </a:solidFill>
              </a:rPr>
              <a:t>медицинских осмотров</a:t>
            </a:r>
            <a:r>
              <a:rPr lang="ru-RU" dirty="0" smtClean="0"/>
              <a:t>;</a:t>
            </a:r>
          </a:p>
          <a:p>
            <a:r>
              <a:rPr lang="ru-RU" dirty="0" smtClean="0"/>
              <a:t>6) </a:t>
            </a:r>
            <a:r>
              <a:rPr lang="ru-RU" dirty="0" smtClean="0">
                <a:solidFill>
                  <a:srgbClr val="FF0000"/>
                </a:solidFill>
              </a:rPr>
              <a:t>установления </a:t>
            </a:r>
            <a:r>
              <a:rPr lang="ru-RU" dirty="0" smtClean="0"/>
              <a:t>работникам предусмотренных Трудовым кодексом Российской Федерации </a:t>
            </a:r>
            <a:r>
              <a:rPr lang="ru-RU" dirty="0" smtClean="0">
                <a:solidFill>
                  <a:srgbClr val="FF0000"/>
                </a:solidFill>
              </a:rPr>
              <a:t>гарантий и компенсаций</a:t>
            </a:r>
            <a:r>
              <a:rPr lang="ru-RU" dirty="0" smtClean="0"/>
              <a:t>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550091"/>
          </a:xfrm>
        </p:spPr>
        <p:txBody>
          <a:bodyPr>
            <a:normAutofit/>
          </a:bodyPr>
          <a:lstStyle/>
          <a:p>
            <a:r>
              <a:rPr lang="ru-RU" sz="1800" dirty="0" smtClean="0"/>
              <a:t>7) </a:t>
            </a:r>
            <a:r>
              <a:rPr lang="ru-RU" sz="1800" dirty="0" smtClean="0">
                <a:solidFill>
                  <a:srgbClr val="FF0000"/>
                </a:solidFill>
              </a:rPr>
              <a:t>установления дополнительного тарифа страховых взносов в Пенсионный фонд Российской Федерации </a:t>
            </a:r>
            <a:r>
              <a:rPr lang="ru-RU" sz="1800" dirty="0" smtClean="0"/>
              <a:t>с учетом класса (подкласса) условий труда на рабочем месте;</a:t>
            </a:r>
          </a:p>
          <a:p>
            <a:r>
              <a:rPr lang="ru-RU" sz="1800" dirty="0" smtClean="0"/>
              <a:t>8) </a:t>
            </a:r>
            <a:r>
              <a:rPr lang="ru-RU" sz="1800" dirty="0" smtClean="0">
                <a:solidFill>
                  <a:schemeClr val="accent1"/>
                </a:solidFill>
              </a:rPr>
              <a:t>расчета скидок (надбавок) к страховому тарифу </a:t>
            </a:r>
            <a:r>
              <a:rPr lang="ru-RU" sz="1800" dirty="0" smtClean="0"/>
              <a:t>на обязательное социальное страхование от несчастных случаев на производстве и профессиональных заболеваний;</a:t>
            </a:r>
          </a:p>
          <a:p>
            <a:r>
              <a:rPr lang="ru-RU" sz="1800" dirty="0" smtClean="0"/>
              <a:t>9) обоснования планирования и финансирования </a:t>
            </a:r>
            <a:r>
              <a:rPr lang="ru-RU" sz="1800" dirty="0" smtClean="0">
                <a:solidFill>
                  <a:schemeClr val="accent1"/>
                </a:solidFill>
              </a:rPr>
              <a:t>мероприятий по улучшению условий и охраны труда</a:t>
            </a:r>
            <a:r>
              <a:rPr lang="ru-RU" sz="1800" dirty="0" smtClean="0"/>
              <a:t>, в том числе за счет средств на осуществление обязательного социального страхования от несчастных случаев на производстве и профессиональных заболеваний;</a:t>
            </a:r>
          </a:p>
          <a:p>
            <a:r>
              <a:rPr lang="ru-RU" sz="1800" dirty="0" smtClean="0"/>
              <a:t>10) подготовки </a:t>
            </a:r>
            <a:r>
              <a:rPr lang="ru-RU" sz="1800" dirty="0" smtClean="0">
                <a:solidFill>
                  <a:schemeClr val="accent1"/>
                </a:solidFill>
              </a:rPr>
              <a:t>статистической отчетности </a:t>
            </a:r>
            <a:r>
              <a:rPr lang="ru-RU" sz="1800" dirty="0" smtClean="0"/>
              <a:t>об условиях труда;</a:t>
            </a:r>
          </a:p>
          <a:p>
            <a:r>
              <a:rPr lang="ru-RU" sz="1800" dirty="0" smtClean="0"/>
              <a:t>11) решения вопроса о связи заболеваний с воздействием на работников на их рабочих местах вредных и (или) опасных факторов производственной среды и трудового процесса, а также в целях расследования несчастных случаев на производстве и профессиональных заболеваний;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47389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12) рассмотрения вопросов и разногласий работников и работодателей и (или) их представителей, связанных с обеспечением безопасных условий труда;</a:t>
            </a:r>
          </a:p>
          <a:p>
            <a:r>
              <a:rPr lang="ru-RU" dirty="0" smtClean="0"/>
              <a:t>13) определения в случаях, установленных федеральными законами и иными нормативными правовыми актами Российской Федерации, объемов санитарно-бытового и лечебно-профилактического обслуживания работников с учетом государственных нормативных требований охраны труда;</a:t>
            </a:r>
          </a:p>
          <a:p>
            <a:r>
              <a:rPr lang="ru-RU" dirty="0" smtClean="0"/>
              <a:t>14) принятия решения об установлении предусмотренных трудовым законодательством ограничений для отдельных категорий работников;</a:t>
            </a:r>
          </a:p>
          <a:p>
            <a:r>
              <a:rPr lang="ru-RU" dirty="0" smtClean="0"/>
              <a:t>15) оценки уровня профессиональных рисков;</a:t>
            </a:r>
          </a:p>
          <a:p>
            <a:r>
              <a:rPr lang="ru-RU" dirty="0" smtClean="0"/>
              <a:t>16) иных целей, предусмотренных федеральными законами и иными нормативными правовыми актами Российской Федерации.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Специальная оценка условий труда на рабочем месте проводится </a:t>
            </a:r>
            <a:r>
              <a:rPr lang="ru-RU" dirty="0" smtClean="0">
                <a:solidFill>
                  <a:srgbClr val="FF0000"/>
                </a:solidFill>
              </a:rPr>
              <a:t>не реже чем один раз в пять лет</a:t>
            </a:r>
            <a:r>
              <a:rPr lang="ru-RU" dirty="0" smtClean="0"/>
              <a:t>, если иное не установлено настоящим Федеральным законом. Указанный срок </a:t>
            </a:r>
            <a:r>
              <a:rPr lang="ru-RU" dirty="0" smtClean="0">
                <a:solidFill>
                  <a:srgbClr val="FF0000"/>
                </a:solidFill>
              </a:rPr>
              <a:t>исчисляется со дня утверждения отчета </a:t>
            </a:r>
            <a:r>
              <a:rPr lang="ru-RU" dirty="0" smtClean="0"/>
              <a:t>о проведении специальной оценки условий труда.</a:t>
            </a:r>
          </a:p>
          <a:p>
            <a:r>
              <a:rPr lang="ru-RU" dirty="0" err="1" smtClean="0"/>
              <a:t>Спецоценка</a:t>
            </a:r>
            <a:r>
              <a:rPr lang="ru-RU" dirty="0" smtClean="0"/>
              <a:t> условий труда может проводиться поэтапно и должна быть </a:t>
            </a:r>
            <a:r>
              <a:rPr lang="ru-RU" dirty="0" smtClean="0">
                <a:solidFill>
                  <a:srgbClr val="FF0000"/>
                </a:solidFill>
              </a:rPr>
              <a:t>завершена не позднее, чем 31 декабря 2018 года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Периодичность проведения СОУТ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1. </a:t>
            </a:r>
            <a:r>
              <a:rPr lang="ru-RU" dirty="0" smtClean="0">
                <a:solidFill>
                  <a:srgbClr val="FF0000"/>
                </a:solidFill>
              </a:rPr>
              <a:t>Идентификация</a:t>
            </a:r>
            <a:r>
              <a:rPr lang="ru-RU" dirty="0" smtClean="0"/>
              <a:t> потенциально вредных и (или) опасных факторов производственной среды и трудового процесса</a:t>
            </a:r>
          </a:p>
          <a:p>
            <a:r>
              <a:rPr lang="ru-RU" dirty="0" smtClean="0"/>
              <a:t>2. </a:t>
            </a:r>
            <a:r>
              <a:rPr lang="ru-RU" dirty="0" smtClean="0">
                <a:solidFill>
                  <a:srgbClr val="FF0000"/>
                </a:solidFill>
              </a:rPr>
              <a:t>Исследование</a:t>
            </a:r>
            <a:r>
              <a:rPr lang="ru-RU" dirty="0" smtClean="0"/>
              <a:t>(испытание) и измерение идентифицированных потенциально вредных и (или) опасных факторов производственной среды и трудового процесса.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3.Отнесение условий труда на рабочих местах к классам </a:t>
            </a:r>
            <a:r>
              <a:rPr lang="ru-RU" dirty="0" smtClean="0"/>
              <a:t>(подклассам) условий труда по степени вредности или опасности по результатам проведения исследований (испытаний) и измерений идентифицированных потенциально вредных и (или) опасных факторов производственной среды и трудового процесса.</a:t>
            </a:r>
          </a:p>
          <a:p>
            <a:r>
              <a:rPr lang="ru-RU" dirty="0" smtClean="0"/>
              <a:t>4</a:t>
            </a:r>
            <a:r>
              <a:rPr lang="ru-RU" dirty="0" smtClean="0">
                <a:solidFill>
                  <a:srgbClr val="FF0000"/>
                </a:solidFill>
              </a:rPr>
              <a:t>. Оформление результатов </a:t>
            </a:r>
            <a:r>
              <a:rPr lang="ru-RU" dirty="0" smtClean="0"/>
              <a:t>специальной оценки условий труда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Этапы СОУТ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57</TotalTime>
  <Words>785</Words>
  <Application>Microsoft Office PowerPoint</Application>
  <PresentationFormat>Экран (4:3)</PresentationFormat>
  <Paragraphs>61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Открытая</vt:lpstr>
      <vt:lpstr>СПЕЦИАЛЬНАЯ ОЦЕНКА УСЛОВИЙ ТРУДА</vt:lpstr>
      <vt:lpstr>Что такое СОУТ</vt:lpstr>
      <vt:lpstr> На основании чего  проводится СОУТ </vt:lpstr>
      <vt:lpstr>Для чего нужно проводить СОУТ</vt:lpstr>
      <vt:lpstr>Слайд 5</vt:lpstr>
      <vt:lpstr>Слайд 6</vt:lpstr>
      <vt:lpstr>Слайд 7</vt:lpstr>
      <vt:lpstr>Периодичность проведения СОУТ </vt:lpstr>
      <vt:lpstr>Этапы СОУТ </vt:lpstr>
      <vt:lpstr>На каких рабочих местах проводится СОУТ</vt:lpstr>
      <vt:lpstr>Что такое аналогичные рабочие места и для чего применяется принцип аналогичности</vt:lpstr>
      <vt:lpstr>Что такое Декларирование соответствия условий труда государственным нормативным требованиям ОТ? </vt:lpstr>
      <vt:lpstr>Что представляет собой Отчет о проведении СОУТ</vt:lpstr>
      <vt:lpstr>Слайд 14</vt:lpstr>
      <vt:lpstr>В чем выгода предприятия от проведенной вовремя СОУТ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СПЕЦИАЛЬНАЯ ОЦЕНКА УСЛОВИЙ ТРУДА</dc:title>
  <dc:creator>1</dc:creator>
  <cp:lastModifiedBy>user</cp:lastModifiedBy>
  <cp:revision>10</cp:revision>
  <dcterms:created xsi:type="dcterms:W3CDTF">2014-12-02T17:59:26Z</dcterms:created>
  <dcterms:modified xsi:type="dcterms:W3CDTF">2020-03-19T10:19:58Z</dcterms:modified>
</cp:coreProperties>
</file>