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63" r:id="rId2"/>
    <p:sldId id="292" r:id="rId3"/>
    <p:sldId id="293" r:id="rId4"/>
    <p:sldId id="275" r:id="rId5"/>
    <p:sldId id="276" r:id="rId6"/>
    <p:sldId id="279" r:id="rId7"/>
    <p:sldId id="277" r:id="rId8"/>
    <p:sldId id="280" r:id="rId9"/>
    <p:sldId id="281" r:id="rId10"/>
    <p:sldId id="283" r:id="rId11"/>
    <p:sldId id="284" r:id="rId12"/>
    <p:sldId id="285" r:id="rId13"/>
    <p:sldId id="286" r:id="rId14"/>
    <p:sldId id="287" r:id="rId15"/>
    <p:sldId id="288" r:id="rId16"/>
    <p:sldId id="264" r:id="rId17"/>
    <p:sldId id="273" r:id="rId18"/>
    <p:sldId id="289" r:id="rId19"/>
    <p:sldId id="290" r:id="rId20"/>
    <p:sldId id="266" r:id="rId21"/>
    <p:sldId id="267" r:id="rId22"/>
    <p:sldId id="268" r:id="rId23"/>
    <p:sldId id="269" r:id="rId24"/>
    <p:sldId id="270" r:id="rId25"/>
    <p:sldId id="291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BE173-6B45-4CE0-9B4E-7C02F5568E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514803-D64A-4E1D-B3B3-6949A716FB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BB0CD-158C-46D2-B24C-B2277C5CDAE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76DEAC-646C-42FF-9A92-7D9158D581B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F349C5-EFE6-494A-99D6-B0E1EDFBC3B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D187F0-DD30-4A76-9BEC-2355612261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9E29E2-5A91-41A1-BE3D-A5A703E0820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267EC-E7E2-4910-8CF0-1E380858E1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2217A-1B25-4CEC-A249-BA8791310D1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94CC6B-8F07-4414-A4BB-5961ECB311D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9E3DD-C31A-4314-B97A-0AC2EE8136B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9B01DDD9-1C68-445D-A190-6DC1D79F259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785794"/>
            <a:ext cx="8443943" cy="5532456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60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</a:t>
            </a:r>
            <a:endParaRPr lang="ru-RU" sz="6000" b="1" dirty="0" smtClean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60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ОХРАНЕ ТРУДА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714356"/>
            <a:ext cx="7499176" cy="561024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Инструкции для работников обслуживающих объекты, подведомственные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Ростехнадзору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i="1" dirty="0" smtClean="0"/>
              <a:t>лифты, котлы, грузоподъемные механизмы, </a:t>
            </a:r>
            <a:r>
              <a:rPr lang="ru-RU" dirty="0" smtClean="0"/>
              <a:t>разрабатываются на основе соответствующих правил и утверждаются в установленном этими органами порядке</a:t>
            </a:r>
            <a:r>
              <a:rPr lang="ru-RU" i="1" dirty="0" smtClean="0"/>
              <a:t>.</a:t>
            </a: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Титульный лист</a:t>
            </a:r>
            <a:r>
              <a:rPr lang="ru-RU" dirty="0" smtClean="0"/>
              <a:t> (см приложение 8 к метод. рекомендациям).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Оборотная сторона </a:t>
            </a:r>
            <a:r>
              <a:rPr lang="ru-RU" dirty="0" smtClean="0"/>
              <a:t>– наличие виз: разработчика, руководителя службы ОТ, энергетика, технолога и др. заинтересованных лиц.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8101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ПЕРЕСМОТРА</a:t>
            </a:r>
            <a:endParaRPr lang="ru-RU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1571613"/>
            <a:ext cx="7571184" cy="47529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Производится не реже одного раза в 5 лет.</a:t>
            </a:r>
          </a:p>
          <a:p>
            <a:pPr>
              <a:buNone/>
            </a:pPr>
            <a:r>
              <a:rPr lang="ru-RU" dirty="0" smtClean="0"/>
              <a:t>До истечения срока:</a:t>
            </a:r>
          </a:p>
          <a:p>
            <a:pPr>
              <a:buFontTx/>
              <a:buChar char="-"/>
            </a:pPr>
            <a:r>
              <a:rPr lang="ru-RU" dirty="0" smtClean="0"/>
              <a:t>При пересмотре межотраслевых и отраслевых правил и типовых инструкций;</a:t>
            </a:r>
          </a:p>
          <a:p>
            <a:pPr>
              <a:buFontTx/>
              <a:buChar char="-"/>
            </a:pPr>
            <a:r>
              <a:rPr lang="ru-RU" dirty="0" smtClean="0"/>
              <a:t>Изменение условий труда;</a:t>
            </a:r>
          </a:p>
          <a:p>
            <a:pPr>
              <a:buFontTx/>
              <a:buChar char="-"/>
            </a:pPr>
            <a:r>
              <a:rPr lang="ru-RU" dirty="0" smtClean="0"/>
              <a:t>Внедрение новой техники и технологии;</a:t>
            </a:r>
          </a:p>
          <a:p>
            <a:pPr>
              <a:buFontTx/>
              <a:buChar char="-"/>
            </a:pPr>
            <a:r>
              <a:rPr lang="ru-RU" dirty="0" smtClean="0"/>
              <a:t>По результатам расследования несчастных случаев или аварий;</a:t>
            </a:r>
          </a:p>
          <a:p>
            <a:pPr>
              <a:buFontTx/>
              <a:buChar char="-"/>
            </a:pPr>
            <a:r>
              <a:rPr lang="ru-RU" dirty="0" smtClean="0"/>
              <a:t>По требованию представителей органов по труду.</a:t>
            </a:r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404664"/>
            <a:ext cx="7571184" cy="5919937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200" dirty="0" smtClean="0"/>
              <a:t>Если в течение срока действия инструкции по ОТ для работника условия его труда не изменились, то приказом работодателя ее действие продлевается на следующий срок, о чем делается запись на первой странице инструкции (ставится текущая дата, штамп «Пересмотрено» и подпись лица, ответственного за пересмотр инструкции, указывается срок продления инструкции).</a:t>
            </a:r>
            <a:endParaRPr lang="ru-RU" sz="3200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28604"/>
            <a:ext cx="7643192" cy="71438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РАБОТНИКОВ ИНСТРУКЦИЯМИ</a:t>
            </a:r>
            <a:endParaRPr lang="ru-RU" sz="3600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99592" y="1772817"/>
            <a:ext cx="7992888" cy="475252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службы, специалист или работодатель  обязан выдать в каждое подразделение инструкции (с регистрацией выдачи в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журнале учета выдачи инструкций 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инструкций хранится у руководителя этого подразделения.</a:t>
            </a:r>
          </a:p>
          <a:p>
            <a:pPr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м.б: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Выданы работникам на руки под расписку в личной карточке инструкций;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-вывешены на рабочих местах;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ином доступном месте.</a:t>
            </a:r>
          </a:p>
          <a:p>
            <a:pPr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Местонахождение инструкций определяет руководитель структурного подразделения.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928671"/>
            <a:ext cx="7499176" cy="539593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200" u="sng" dirty="0" smtClean="0"/>
              <a:t>Контроль за выполнением требований инструкций по охране труда для работников организаций возлагается</a:t>
            </a:r>
            <a:r>
              <a:rPr lang="ru-RU" sz="3200" dirty="0" smtClean="0"/>
              <a:t>:</a:t>
            </a:r>
          </a:p>
          <a:p>
            <a:pPr algn="ctr">
              <a:buNone/>
            </a:pPr>
            <a:endParaRPr lang="ru-RU" sz="3200" dirty="0" smtClean="0"/>
          </a:p>
          <a:p>
            <a:pPr algn="just"/>
            <a:r>
              <a:rPr lang="ru-RU" sz="3200" dirty="0" smtClean="0"/>
              <a:t>На руководителей организаций и их структурных подразделений(служб),</a:t>
            </a:r>
          </a:p>
          <a:p>
            <a:pPr algn="just">
              <a:buNone/>
            </a:pPr>
            <a:endParaRPr lang="ru-RU" sz="3200" dirty="0" smtClean="0"/>
          </a:p>
          <a:p>
            <a:pPr algn="just"/>
            <a:r>
              <a:rPr lang="ru-RU" sz="3200" dirty="0" smtClean="0"/>
              <a:t>На службу охраны труда (специалиста по охране труда) организации.</a:t>
            </a:r>
            <a:endParaRPr lang="ru-RU" sz="3200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548680"/>
            <a:ext cx="7499176" cy="57759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/>
                </a:solidFill>
              </a:rPr>
              <a:t>ОБУЧЕНИЕ ПО ОХРАНЕ ТРУДА</a:t>
            </a:r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endParaRPr lang="ru-RU" sz="2800" dirty="0"/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endParaRPr lang="ru-RU" sz="2800" dirty="0"/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Все </a:t>
            </a:r>
            <a:r>
              <a:rPr lang="ru-RU" sz="2800" dirty="0" smtClean="0"/>
              <a:t>работники обязаны пройти обучение на </a:t>
            </a:r>
            <a:r>
              <a:rPr lang="ru-RU" sz="2800" dirty="0" smtClean="0"/>
              <a:t>основании</a:t>
            </a:r>
            <a:endParaRPr lang="ru-RU" sz="2800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928671"/>
            <a:ext cx="7499176" cy="5395930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u="sng" dirty="0" smtClean="0"/>
              <a:t>НПА, регламентирующие вопросы обучения по ОТ и проверки знаний требований ОТ: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800" dirty="0" smtClean="0"/>
              <a:t>Государственный стандарт Системы стандартов безопасности труда ГОСТ 12.0.004-90 «Организация обучения безопасности труда. Общие положения.»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800" dirty="0" smtClean="0"/>
              <a:t>Порядок обучения по охране труда и проверки знаний требований охраны труда работников организаций, утвержденный Постановлением Минтруда и Минобразования России от 13 января 2003г. № 1/29.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642918"/>
            <a:ext cx="7499176" cy="557216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Работодатель обязан организовывать в </a:t>
            </a:r>
            <a:r>
              <a:rPr lang="ru-RU" sz="3200" b="1" dirty="0" smtClean="0"/>
              <a:t>течение месяца </a:t>
            </a:r>
            <a:r>
              <a:rPr lang="ru-RU" sz="3200" dirty="0" smtClean="0"/>
              <a:t>после приема на работу  обучение безопасным методам и приема выполнения работ всех поступающих на работу лиц, а также лиц, переводимых на другую работу.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Ответственность за организацию обучения и проверку  знаний по ОТ несет работодатель.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dirty="0" smtClean="0"/>
              <a:t>Обучение руководителей и специалистов  - не реже одного раза в три года.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1000109"/>
            <a:ext cx="7704856" cy="5324492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/>
              <a:t>Для проверки знаний создается комиссия </a:t>
            </a:r>
            <a:r>
              <a:rPr lang="ru-RU" sz="3200" dirty="0" smtClean="0"/>
              <a:t>(состав – не менее трех человек). Состав: руководитель, руководители структурных подразделений, специалисты службы охраны труда, главные специалисты, представители профсоюзов.</a:t>
            </a:r>
          </a:p>
          <a:p>
            <a:r>
              <a:rPr lang="ru-RU" sz="3200" b="1" dirty="0" smtClean="0"/>
              <a:t>Члены комиссии </a:t>
            </a:r>
            <a:r>
              <a:rPr lang="ru-RU" sz="3200" dirty="0" smtClean="0"/>
              <a:t>должны пройти обучение и проверку знаний требований охраны труда в установленном порядке.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1000109"/>
            <a:ext cx="7499176" cy="5324492"/>
          </a:xfrm>
        </p:spPr>
        <p:txBody>
          <a:bodyPr/>
          <a:lstStyle/>
          <a:p>
            <a:r>
              <a:rPr lang="ru-RU" sz="2800" dirty="0" smtClean="0"/>
              <a:t>Проверка знаний и требований ОТ оформляется протоколом и выдается удостоверение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dirty="0" smtClean="0"/>
              <a:t>Не прошедший проверку   - повторная проверка в срок не позднее одного месяца.</a:t>
            </a:r>
          </a:p>
          <a:p>
            <a:r>
              <a:rPr lang="ru-RU" sz="2800" dirty="0" smtClean="0"/>
              <a:t>Проводится внеочередная проверка знаний.</a:t>
            </a:r>
          </a:p>
          <a:p>
            <a:r>
              <a:rPr lang="ru-RU" sz="2800" dirty="0" smtClean="0"/>
              <a:t>Необходима разработка и утверждение программ обучения по ОТ</a:t>
            </a: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08912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НПА, содержащие государственные нормативные требования ОТ </a:t>
            </a:r>
            <a:endParaRPr lang="ru-RU" sz="32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844824"/>
            <a:ext cx="7776864" cy="4032448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Стандарты безопасности труда (СБТ);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типовые  инструкции по ОТ;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санитарно-эпидемиологические правила и нормативы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766352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93289" y="1484784"/>
            <a:ext cx="6512511" cy="2304256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4800" b="1" dirty="0" smtClean="0">
                <a:solidFill>
                  <a:schemeClr val="accent3"/>
                </a:solidFill>
              </a:rPr>
              <a:t>ИНСТРУКТАЖИ ПО ОХРАНЕ ТРУДА</a:t>
            </a:r>
            <a:endParaRPr lang="ru-RU" sz="4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428605"/>
            <a:ext cx="7571184" cy="5895996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1. ВВОДНЫЙ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работодатель со всеми принимаемыми на работу;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программе, которая разрабатывается на основании законодательных актов и с учётом специфики организации, утвержденной приказом работодателя.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вводного и остальных инструктажей регистрируется в соответствующих журналах проведения инструктажей.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 приводит специалист по ОТ или на кого возложены приказом обязанности.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428604"/>
            <a:ext cx="7776864" cy="5895996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accent3"/>
                </a:solidFill>
              </a:rPr>
              <a:t>2. ПЕРВИЧНЫЙ НА РАБОЧЕМ МЕСТЕ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самостоятельной работы;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всеми вновь принятыми, переведенными из  другого структурного подразделения, с командированными по разработанным программам и завершается устной проверкой знаний;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работников, освобожденных от прохождения первичного инструктажа, который утверждается работодателем.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Первичный и остальные инструктажи проводятся непосредственным руководителем работ.</a:t>
            </a:r>
          </a:p>
          <a:p>
            <a:pPr algn="just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500042"/>
            <a:ext cx="7571184" cy="5824558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 2" pitchFamily="18" charset="2"/>
              <a:buNone/>
            </a:pPr>
            <a:endParaRPr lang="ru-RU" sz="2800" b="1" dirty="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3. ВНЕПЛАНОВЫЙ ПРОВОДИТСЯ</a:t>
            </a:r>
          </a:p>
          <a:p>
            <a:pPr eaLnBrk="1" hangingPunct="1">
              <a:buFont typeface="Wingdings 2" pitchFamily="18" charset="2"/>
              <a:buNone/>
            </a:pPr>
            <a:endParaRPr lang="ru-RU" sz="2800" b="1" dirty="0" smtClean="0"/>
          </a:p>
          <a:p>
            <a:pPr eaLnBrk="1" hangingPunct="1">
              <a:buFont typeface="Arial" charset="0"/>
              <a:buChar char="•"/>
            </a:pPr>
            <a:r>
              <a:rPr lang="ru-RU" sz="2800" dirty="0" smtClean="0"/>
              <a:t>При введении новых законов;</a:t>
            </a:r>
          </a:p>
          <a:p>
            <a:pPr eaLnBrk="1" hangingPunct="1">
              <a:buFont typeface="Arial" charset="0"/>
              <a:buChar char="•"/>
            </a:pPr>
            <a:r>
              <a:rPr lang="ru-RU" sz="2800" dirty="0" smtClean="0"/>
              <a:t>При изменении технологических процессов;</a:t>
            </a:r>
          </a:p>
          <a:p>
            <a:pPr eaLnBrk="1" hangingPunct="1">
              <a:buFont typeface="Arial" charset="0"/>
              <a:buChar char="•"/>
            </a:pPr>
            <a:r>
              <a:rPr lang="ru-RU" sz="2800" dirty="0" smtClean="0"/>
              <a:t>При нарушении работниками требований ОТ;</a:t>
            </a:r>
          </a:p>
          <a:p>
            <a:pPr eaLnBrk="1" hangingPunct="1">
              <a:buFont typeface="Arial" charset="0"/>
              <a:buChar char="•"/>
            </a:pPr>
            <a:r>
              <a:rPr lang="ru-RU" sz="2800" dirty="0" smtClean="0"/>
              <a:t>По требовании должностных лиц органов государственного надзора и контроля;</a:t>
            </a:r>
          </a:p>
          <a:p>
            <a:pPr eaLnBrk="1" hangingPunct="1">
              <a:buFont typeface="Arial" charset="0"/>
              <a:buChar char="•"/>
            </a:pPr>
            <a:r>
              <a:rPr lang="ru-RU" sz="2800" dirty="0" smtClean="0"/>
              <a:t>При перерывах  более 30 дней при вредных и опасных работах, а для остальных –более 2 месяцев.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928688"/>
            <a:ext cx="7499176" cy="5395912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4. ПОВТОРНЫЙ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Проходят </a:t>
            </a:r>
            <a:r>
              <a:rPr lang="ru-RU" dirty="0" smtClean="0"/>
              <a:t>все работники, для которых обязателен первичный инструктаж,  не реже 1 раза в шесть месяцев по программам первичного инструктажа.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Установление работников, для которых повторный инструктаж проводится не реже 1 раза в год.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5. ЦЕЛЕВОЙ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Проводится </a:t>
            </a:r>
            <a:r>
              <a:rPr lang="ru-RU" dirty="0" smtClean="0"/>
              <a:t>при выполнении разовых работ, ликвидации последствий бедствий, когда оформляется наряд – допуск, при проведении массовых мероприятий.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59632" y="404664"/>
            <a:ext cx="7632848" cy="5919937"/>
          </a:xfrm>
        </p:spPr>
        <p:txBody>
          <a:bodyPr/>
          <a:lstStyle/>
          <a:p>
            <a:pPr algn="just">
              <a:buNone/>
            </a:pPr>
            <a:r>
              <a:rPr lang="ru-RU" sz="3200" b="1" dirty="0" smtClean="0"/>
              <a:t>Конкретный порядок, </a:t>
            </a:r>
            <a:r>
              <a:rPr lang="ru-RU" sz="3200" dirty="0" smtClean="0"/>
              <a:t>условия, сроки и периодичность проведения всех видов инструктажей по охране труда работников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отдельных отраслей и организаций</a:t>
            </a:r>
            <a:r>
              <a:rPr lang="ru-RU" sz="3200" dirty="0" smtClean="0"/>
              <a:t> </a:t>
            </a:r>
            <a:r>
              <a:rPr lang="ru-RU" sz="3200" b="1" dirty="0" smtClean="0"/>
              <a:t>регулируются </a:t>
            </a:r>
            <a:r>
              <a:rPr lang="ru-RU" sz="3200" dirty="0" smtClean="0"/>
              <a:t>соответствующими </a:t>
            </a:r>
            <a:r>
              <a:rPr lang="ru-RU" sz="3200" i="1" dirty="0" smtClean="0"/>
              <a:t>отраслевыми и межотраслевыми нормативными правовыми актами </a:t>
            </a:r>
            <a:r>
              <a:rPr lang="ru-RU" sz="3200" dirty="0" smtClean="0"/>
              <a:t>по безопасности и охране труда.</a:t>
            </a:r>
            <a:endParaRPr lang="ru-RU" sz="3200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424936" cy="532859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ru-RU" dirty="0"/>
          </a:p>
          <a:p>
            <a:pPr algn="just"/>
            <a:r>
              <a:rPr lang="ru-RU" b="1" dirty="0"/>
              <a:t>ПРАВИТЕЛЬСТВО РОССИЙСКОЙ ФЕДЕРАЦИИ</a:t>
            </a:r>
          </a:p>
          <a:p>
            <a:pPr marL="45720" indent="0" algn="just">
              <a:buNone/>
            </a:pPr>
            <a:r>
              <a:rPr lang="ru-RU" b="1" dirty="0"/>
              <a:t> </a:t>
            </a:r>
            <a:r>
              <a:rPr lang="ru-RU" b="1" dirty="0" smtClean="0"/>
              <a:t>ПОСТАНОВЛЕНИЕ</a:t>
            </a:r>
            <a:r>
              <a:rPr lang="ru-RU" b="1" dirty="0"/>
              <a:t> </a:t>
            </a:r>
            <a:r>
              <a:rPr lang="ru-RU" b="1" dirty="0" smtClean="0"/>
              <a:t>от </a:t>
            </a:r>
            <a:r>
              <a:rPr lang="ru-RU" b="1" dirty="0"/>
              <a:t>27 декабря 2010 г. N 1160</a:t>
            </a:r>
          </a:p>
          <a:p>
            <a:pPr marL="45720" indent="0" algn="just">
              <a:buNone/>
            </a:pPr>
            <a:r>
              <a:rPr lang="ru-RU" b="1" dirty="0"/>
              <a:t> </a:t>
            </a:r>
          </a:p>
          <a:p>
            <a:pPr marL="45720" indent="0" algn="just">
              <a:buNone/>
            </a:pPr>
            <a:r>
              <a:rPr lang="ru-RU" b="1" dirty="0" smtClean="0"/>
              <a:t>«Об утверждении положения о разработке, утверждении и изменении нормативных правовых актов, содержащих государственные нормативные требования охраны труда</a:t>
            </a:r>
            <a:endParaRPr lang="ru-RU" b="1" dirty="0"/>
          </a:p>
          <a:p>
            <a:pPr marL="45720" indent="0" algn="just">
              <a:buNone/>
            </a:pPr>
            <a:endParaRPr lang="ru-RU" b="1" dirty="0" smtClean="0"/>
          </a:p>
          <a:p>
            <a:pPr algn="just"/>
            <a:r>
              <a:rPr lang="ru-RU" b="1" dirty="0" smtClean="0"/>
              <a:t>МИНИСТЕРСТВО </a:t>
            </a:r>
            <a:r>
              <a:rPr lang="ru-RU" b="1" dirty="0"/>
              <a:t>ТРУДА И СОЦИАЛЬНОГО РАЗВИТИЯ</a:t>
            </a:r>
          </a:p>
          <a:p>
            <a:pPr marL="45720" indent="0" algn="just">
              <a:buNone/>
            </a:pPr>
            <a:r>
              <a:rPr lang="ru-RU" b="1" dirty="0"/>
              <a:t>РОССИЙСКОЙ ФЕДЕРАЦИИ</a:t>
            </a:r>
          </a:p>
          <a:p>
            <a:pPr marL="45720" indent="0" algn="just">
              <a:buNone/>
            </a:pPr>
            <a:r>
              <a:rPr lang="ru-RU" b="1" dirty="0"/>
              <a:t> </a:t>
            </a:r>
            <a:r>
              <a:rPr lang="ru-RU" b="1" dirty="0" smtClean="0"/>
              <a:t>ПОСТАНОВЛЕНИЕ от </a:t>
            </a:r>
            <a:r>
              <a:rPr lang="ru-RU" b="1" dirty="0"/>
              <a:t>17 декабря 2002 г. N 80</a:t>
            </a:r>
          </a:p>
          <a:p>
            <a:pPr marL="45720" indent="0" algn="just">
              <a:buNone/>
            </a:pPr>
            <a:r>
              <a:rPr lang="ru-RU" b="1" dirty="0"/>
              <a:t> </a:t>
            </a:r>
          </a:p>
          <a:p>
            <a:pPr marL="45720" indent="0" algn="just">
              <a:buNone/>
            </a:pPr>
            <a:r>
              <a:rPr lang="ru-RU" b="1" dirty="0" smtClean="0"/>
              <a:t>«Об утверждении методических рекомендаций по разработке государственных нормативных требований охраны труда»</a:t>
            </a:r>
          </a:p>
          <a:p>
            <a:pPr marL="45720" indent="0" algn="just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962972917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714357"/>
            <a:ext cx="7571184" cy="56102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межотраслевые и отраслевые правила по ОТ </a:t>
            </a:r>
            <a:r>
              <a:rPr lang="ru-RU" b="1" i="1" dirty="0" smtClean="0"/>
              <a:t>рекомендуется включать требования: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и проведении работ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Предъявляемые к производственным помещениям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Предъявляемые к оборудованию, его размещению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Предъявляемые к хранению и транспортировке заготовок, готовой продукции и отходов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главы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59632" y="1000109"/>
            <a:ext cx="7427168" cy="532449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Обозначения:</a:t>
            </a:r>
          </a:p>
          <a:p>
            <a:pPr>
              <a:buNone/>
            </a:pPr>
            <a:r>
              <a:rPr lang="ru-RU" sz="2800" dirty="0" smtClean="0"/>
              <a:t>ПОТ  - правила по охране труда (индекс)</a:t>
            </a:r>
          </a:p>
          <a:p>
            <a:pPr>
              <a:buNone/>
            </a:pPr>
            <a:r>
              <a:rPr lang="ru-RU" sz="2800" dirty="0" smtClean="0"/>
              <a:t>Р – Россия</a:t>
            </a:r>
          </a:p>
          <a:p>
            <a:pPr>
              <a:buNone/>
            </a:pPr>
            <a:r>
              <a:rPr lang="ru-RU" sz="2800" dirty="0" smtClean="0"/>
              <a:t>М – межотраслевые или О – отраслевые</a:t>
            </a:r>
          </a:p>
          <a:p>
            <a:pPr>
              <a:buNone/>
            </a:pPr>
            <a:r>
              <a:rPr lang="ru-RU" sz="2800" dirty="0" smtClean="0"/>
              <a:t>001 – присвоенный номер</a:t>
            </a:r>
          </a:p>
          <a:p>
            <a:pPr>
              <a:buNone/>
            </a:pPr>
            <a:r>
              <a:rPr lang="ru-RU" sz="2800" dirty="0" smtClean="0"/>
              <a:t>200_ - год утверждения</a:t>
            </a:r>
          </a:p>
          <a:p>
            <a:pPr>
              <a:buNone/>
            </a:pPr>
            <a:r>
              <a:rPr lang="ru-RU" sz="2800" dirty="0" smtClean="0"/>
              <a:t>Пример:</a:t>
            </a:r>
          </a:p>
          <a:p>
            <a:pPr>
              <a:buNone/>
            </a:pPr>
            <a:r>
              <a:rPr lang="ru-RU" sz="2800" i="1" dirty="0" smtClean="0"/>
              <a:t>ПОТ Р М – 001 – 2000 – межотраслевые правила по охране труда</a:t>
            </a:r>
            <a:endParaRPr lang="ru-RU" sz="28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857233"/>
            <a:ext cx="7499176" cy="5467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u="sng" dirty="0" smtClean="0"/>
              <a:t>В межотраслевые и отраслевые типовую инструкцию  по ОТ </a:t>
            </a:r>
            <a:r>
              <a:rPr lang="ru-RU" sz="3600" b="1" i="1" dirty="0" smtClean="0"/>
              <a:t>рекомендуется включать:</a:t>
            </a:r>
          </a:p>
          <a:p>
            <a:pPr marL="514350" indent="-514350">
              <a:buAutoNum type="arabicPeriod"/>
            </a:pPr>
            <a:r>
              <a:rPr lang="ru-RU" dirty="0" smtClean="0"/>
              <a:t>Общие требования ОТ.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Требования ОТ перед началом работ.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Требования ОТ во время работы.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Требования ОТ в аварийных ситуациях.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Требования ОТ по окончании  работ.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необходимости можно включать другие разделы.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499176" cy="137117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1" dirty="0" smtClean="0"/>
              <a:t>МЕЖОТРАСЛЕВЫЕ И ОТРАСЛЕВЫЕ  ТИПОВЫЕ ИНСТРУКЦИИ  ПО ОХРАНЕ ТРУДА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15616" y="1857364"/>
            <a:ext cx="7471142" cy="43957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/>
              <a:t>Обозначения:</a:t>
            </a:r>
          </a:p>
          <a:p>
            <a:pPr>
              <a:buNone/>
            </a:pPr>
            <a:r>
              <a:rPr lang="ru-RU" sz="2800" dirty="0" smtClean="0"/>
              <a:t>ТИ  - типовая инструкция</a:t>
            </a:r>
          </a:p>
          <a:p>
            <a:pPr>
              <a:buNone/>
            </a:pPr>
            <a:r>
              <a:rPr lang="ru-RU" sz="2800" dirty="0" smtClean="0"/>
              <a:t>Р – Россия</a:t>
            </a:r>
          </a:p>
          <a:p>
            <a:pPr>
              <a:buNone/>
            </a:pPr>
            <a:r>
              <a:rPr lang="ru-RU" sz="2800" dirty="0" smtClean="0"/>
              <a:t>М – межотраслевые или О – отраслевые</a:t>
            </a:r>
          </a:p>
          <a:p>
            <a:pPr>
              <a:buNone/>
            </a:pPr>
            <a:r>
              <a:rPr lang="ru-RU" sz="2800" dirty="0" smtClean="0"/>
              <a:t>001 – присвоенный номер</a:t>
            </a:r>
          </a:p>
          <a:p>
            <a:pPr>
              <a:buNone/>
            </a:pPr>
            <a:r>
              <a:rPr lang="ru-RU" sz="2800" dirty="0" smtClean="0"/>
              <a:t>200_ - год утверждения</a:t>
            </a:r>
          </a:p>
          <a:p>
            <a:pPr>
              <a:buNone/>
            </a:pPr>
            <a:r>
              <a:rPr lang="ru-RU" sz="2800" dirty="0" smtClean="0"/>
              <a:t>Пример:</a:t>
            </a:r>
          </a:p>
          <a:p>
            <a:pPr>
              <a:buNone/>
            </a:pPr>
            <a:r>
              <a:rPr lang="ru-RU" sz="2800" i="1" dirty="0" smtClean="0"/>
              <a:t>ТИ  Р О – 001 – 2000 – отраслевые типовая инструкция  по охране труда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9176" cy="102464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ИНСТРУКЦИЙ </a:t>
            </a:r>
            <a:br>
              <a:rPr lang="ru-RU" sz="36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охране труда ДЛЯ РАБОТНИКОВ</a:t>
            </a:r>
            <a:endParaRPr lang="ru-RU" sz="3600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1556792"/>
            <a:ext cx="7499176" cy="4767809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400" i="1" dirty="0" smtClean="0"/>
              <a:t>Инструкция по ОТ </a:t>
            </a:r>
            <a:r>
              <a:rPr lang="ru-RU" sz="2400" dirty="0" smtClean="0"/>
              <a:t>– внутренний нормативный документ.</a:t>
            </a:r>
          </a:p>
          <a:p>
            <a:pPr algn="just">
              <a:buNone/>
            </a:pPr>
            <a:r>
              <a:rPr lang="ru-RU" sz="2400" i="1" dirty="0" smtClean="0"/>
              <a:t>Разработка инструкций  </a:t>
            </a:r>
            <a:r>
              <a:rPr lang="ru-RU" sz="2400" dirty="0" smtClean="0"/>
              <a:t>- на основании </a:t>
            </a:r>
            <a:r>
              <a:rPr lang="ru-RU" sz="2400" u="sng" dirty="0" smtClean="0"/>
              <a:t>приказа</a:t>
            </a:r>
            <a:r>
              <a:rPr lang="ru-RU" sz="2400" dirty="0" smtClean="0"/>
              <a:t> работодателя, в котором утверждается: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/>
              <a:t>Перечень профессий </a:t>
            </a:r>
            <a:r>
              <a:rPr lang="ru-RU" sz="2400" dirty="0" smtClean="0"/>
              <a:t>(</a:t>
            </a:r>
            <a:r>
              <a:rPr lang="ru-RU" sz="2400" i="1" dirty="0" smtClean="0"/>
              <a:t>на основании штатного расписания, названия должны соответствовать: единому тарифно-квалификационному справочнику работ и профессий рабочих)</a:t>
            </a:r>
            <a:r>
              <a:rPr lang="ru-RU" sz="2400" dirty="0" smtClean="0"/>
              <a:t> и </a:t>
            </a:r>
            <a:r>
              <a:rPr lang="ru-RU" sz="2400" b="1" dirty="0" smtClean="0"/>
              <a:t>видов работ</a:t>
            </a:r>
            <a:r>
              <a:rPr lang="ru-RU" sz="2400" dirty="0" smtClean="0"/>
              <a:t>, для которых разрабатываются инструкции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/>
              <a:t>Сроки разработки и ответственные лица.</a:t>
            </a:r>
          </a:p>
          <a:p>
            <a:pPr marL="514350" indent="-514350" algn="just">
              <a:buNone/>
            </a:pPr>
            <a:r>
              <a:rPr lang="ru-RU" sz="2400" b="1" dirty="0" smtClean="0"/>
              <a:t>Разрабатываются – </a:t>
            </a:r>
            <a:r>
              <a:rPr lang="ru-RU" sz="2400" dirty="0" smtClean="0"/>
              <a:t>руководителями структурных организаций.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27168" cy="102464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/>
              <a:t>Каждая инструкция по ОТ для работника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1500175"/>
            <a:ext cx="7499176" cy="48244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Разрабатывается </a:t>
            </a:r>
            <a:r>
              <a:rPr lang="ru-RU" sz="2400" dirty="0" smtClean="0"/>
              <a:t> на основе </a:t>
            </a:r>
          </a:p>
          <a:p>
            <a:pPr>
              <a:buFontTx/>
              <a:buChar char="-"/>
            </a:pPr>
            <a:r>
              <a:rPr lang="ru-RU" sz="2400" dirty="0" smtClean="0"/>
              <a:t>Межотраслевой и отраслевой инструкции</a:t>
            </a:r>
          </a:p>
          <a:p>
            <a:pPr>
              <a:buFontTx/>
              <a:buChar char="-"/>
            </a:pPr>
            <a:r>
              <a:rPr lang="ru-RU" sz="2400" dirty="0" smtClean="0"/>
              <a:t>Межотраслевых и отраслевых правил (если инструкции отсутствуют)</a:t>
            </a:r>
          </a:p>
          <a:p>
            <a:pPr>
              <a:buFontTx/>
              <a:buChar char="-"/>
            </a:pPr>
            <a:r>
              <a:rPr lang="ru-RU" sz="2400" dirty="0" smtClean="0"/>
              <a:t>Требований безопасности.</a:t>
            </a:r>
          </a:p>
          <a:p>
            <a:pPr>
              <a:buNone/>
            </a:pPr>
            <a:r>
              <a:rPr lang="ru-RU" sz="2400" b="1" dirty="0" smtClean="0"/>
              <a:t>Вводится </a:t>
            </a:r>
            <a:r>
              <a:rPr lang="ru-RU" sz="2400" dirty="0" smtClean="0"/>
              <a:t>приказом, начиная со дня ее утверждения.</a:t>
            </a:r>
          </a:p>
          <a:p>
            <a:pPr>
              <a:buNone/>
            </a:pPr>
            <a:r>
              <a:rPr lang="ru-RU" sz="2400" b="1" dirty="0" smtClean="0"/>
              <a:t>Присваивается </a:t>
            </a:r>
            <a:r>
              <a:rPr lang="ru-RU" sz="2400" dirty="0" smtClean="0"/>
              <a:t>номер и краткое наименование</a:t>
            </a:r>
          </a:p>
          <a:p>
            <a:pPr>
              <a:buNone/>
            </a:pPr>
            <a:r>
              <a:rPr lang="ru-RU" sz="2400" b="1" dirty="0" smtClean="0"/>
              <a:t>Регистрируется </a:t>
            </a:r>
            <a:r>
              <a:rPr lang="ru-RU" sz="2400" dirty="0" smtClean="0"/>
              <a:t>в Журнале учета инструкций по ОТ для работников</a:t>
            </a:r>
          </a:p>
          <a:p>
            <a:pPr>
              <a:buNone/>
            </a:pPr>
            <a:r>
              <a:rPr lang="ru-RU" sz="2400" b="1" dirty="0" smtClean="0"/>
              <a:t>Учет </a:t>
            </a:r>
            <a:r>
              <a:rPr lang="ru-RU" sz="2400" dirty="0" smtClean="0"/>
              <a:t> осуществляется службой охраны труда или специалистом по ОТ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294</TotalTime>
  <Words>1069</Words>
  <Application>Microsoft Office PowerPoint</Application>
  <PresentationFormat>Экран (4:3)</PresentationFormat>
  <Paragraphs>142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НПА, содержащие государственные нормативные требования ОТ </vt:lpstr>
      <vt:lpstr>Презентация PowerPoint</vt:lpstr>
      <vt:lpstr>Презентация PowerPoint</vt:lpstr>
      <vt:lpstr>Презентация PowerPoint</vt:lpstr>
      <vt:lpstr>Презентация PowerPoint</vt:lpstr>
      <vt:lpstr>МЕЖОТРАСЛЕВЫЕ И ОТРАСЛЕВЫЕ  ТИПОВЫЕ ИНСТРУКЦИИ  ПО ОХРАНЕ ТРУДА</vt:lpstr>
      <vt:lpstr>РАЗРАБОТКА ИНСТРУКЦИЙ  по охране труда ДЛЯ РАБОТНИКОВ</vt:lpstr>
      <vt:lpstr>Каждая инструкция по ОТ для работника</vt:lpstr>
      <vt:lpstr>Презентация PowerPoint</vt:lpstr>
      <vt:lpstr>ПОРЯДОК ПЕРЕСМОТРА</vt:lpstr>
      <vt:lpstr>Презентация PowerPoint</vt:lpstr>
      <vt:lpstr>ОБЕСПЕЧЕНИЕ РАБОТНИКОВ ИНСТРУКЦИЯМИ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ИНСТРУКТАЖИ ПО ОХРАНЕ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RePack by Diakov</cp:lastModifiedBy>
  <cp:revision>69</cp:revision>
  <dcterms:created xsi:type="dcterms:W3CDTF">1601-01-01T00:00:00Z</dcterms:created>
  <dcterms:modified xsi:type="dcterms:W3CDTF">2015-02-15T16:51:43Z</dcterms:modified>
</cp:coreProperties>
</file>