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88" r:id="rId1"/>
  </p:sldMasterIdLst>
  <p:notesMasterIdLst>
    <p:notesMasterId r:id="rId23"/>
  </p:notesMasterIdLst>
  <p:sldIdLst>
    <p:sldId id="301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68" r:id="rId12"/>
    <p:sldId id="286" r:id="rId13"/>
    <p:sldId id="311" r:id="rId14"/>
    <p:sldId id="287" r:id="rId15"/>
    <p:sldId id="288" r:id="rId16"/>
    <p:sldId id="300" r:id="rId17"/>
    <p:sldId id="289" r:id="rId18"/>
    <p:sldId id="297" r:id="rId19"/>
    <p:sldId id="312" r:id="rId20"/>
    <p:sldId id="313" r:id="rId21"/>
    <p:sldId id="306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5613" indent="158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2813" indent="158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0013" indent="158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7213" indent="158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15F1901-6A8C-419D-B616-19842135B8A4}" type="datetimeFigureOut">
              <a:rPr lang="ru-RU"/>
              <a:pPr>
                <a:defRPr/>
              </a:pPr>
              <a:t>15.02.2015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0CC3BBC-E84F-4229-9F3F-5971BD8DF7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01260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CC3BBC-E84F-4229-9F3F-5971BD8DF73C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8793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147827B-E758-43FF-B1AB-1F6A93B3F5A0}" type="slidenum">
              <a:rPr lang="ru-RU" smtClean="0"/>
              <a:pPr/>
              <a:t>12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445831-E472-4ADC-8DB0-499DAFC84AC0}" type="datetimeFigureOut">
              <a:rPr lang="ru-RU" smtClean="0"/>
              <a:pPr>
                <a:defRPr/>
              </a:pPr>
              <a:t>15.02.2015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E2B042-B173-4A82-977C-F746120EF96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1B9205-317D-42C6-B068-29C09255A2AB}" type="datetimeFigureOut">
              <a:rPr lang="ru-RU" smtClean="0"/>
              <a:pPr>
                <a:defRPr/>
              </a:pPr>
              <a:t>15.02.2015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BC1B1E-64C7-454B-881E-F1B9B03A04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FEF2BB6-1663-4156-8D12-96D7EDB52008}" type="datetimeFigureOut">
              <a:rPr lang="ru-RU" smtClean="0"/>
              <a:pPr>
                <a:defRPr/>
              </a:pPr>
              <a:t>15.02.2015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DEA81B-9E51-4192-9C81-E4FE0D1C04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EB2F966-77C3-485A-9052-F1921B788C21}" type="datetimeFigureOut">
              <a:rPr lang="ru-RU" smtClean="0"/>
              <a:pPr>
                <a:defRPr/>
              </a:pPr>
              <a:t>15.02.2015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57B786-251B-4646-90BD-38A1A8E3A8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C0E5B7-FCD3-4D3F-A68B-B0321327CC45}" type="datetimeFigureOut">
              <a:rPr lang="ru-RU" smtClean="0"/>
              <a:pPr>
                <a:defRPr/>
              </a:pPr>
              <a:t>15.02.2015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69055D-ABE1-41D7-A5D1-83611F4E5BE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DC4D38A-F061-407D-BBDF-E374CA4379FC}" type="datetimeFigureOut">
              <a:rPr lang="ru-RU" smtClean="0"/>
              <a:pPr>
                <a:defRPr/>
              </a:pPr>
              <a:t>15.02.2015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E60D10-7619-4EA5-A8B2-37A3E0BE103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7394A0-8E34-4A6B-B4A2-355E56A9C8B5}" type="datetimeFigureOut">
              <a:rPr lang="ru-RU" smtClean="0"/>
              <a:pPr>
                <a:defRPr/>
              </a:pPr>
              <a:t>15.02.2015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C6E575-B36B-4168-A489-2AED04C6359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6B6AFD-8C5A-404C-9601-7BFF1AAF026E}" type="datetimeFigureOut">
              <a:rPr lang="ru-RU" smtClean="0"/>
              <a:pPr>
                <a:defRPr/>
              </a:pPr>
              <a:t>15.02.2015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BD5D4C-CE41-4158-9291-20CAC0F14EF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086CF8-120F-49A4-99C4-EF6F05C72473}" type="datetimeFigureOut">
              <a:rPr lang="ru-RU" smtClean="0"/>
              <a:pPr>
                <a:defRPr/>
              </a:pPr>
              <a:t>15.02.2015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4EDD4F-D01B-43C0-BC14-869258D5A3D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152AA-510C-4E12-8433-A96C2D218BDD}" type="datetimeFigureOut">
              <a:rPr lang="ru-RU" smtClean="0"/>
              <a:pPr>
                <a:defRPr/>
              </a:pPr>
              <a:t>15.02.2015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E7B360-7722-41C7-A378-B15C52D6906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BB0FC7-9E79-4F12-B55B-AD57291FC0ED}" type="datetimeFigureOut">
              <a:rPr lang="ru-RU" smtClean="0"/>
              <a:pPr>
                <a:defRPr/>
              </a:pPr>
              <a:t>15.02.2015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1EE227-B2C6-4650-86A0-28DFE889744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D4E7C2BF-EF1E-481F-B79E-7E34BC10814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9" r:id="rId1"/>
    <p:sldLayoutId id="2147484190" r:id="rId2"/>
    <p:sldLayoutId id="2147484191" r:id="rId3"/>
    <p:sldLayoutId id="2147484192" r:id="rId4"/>
    <p:sldLayoutId id="2147484193" r:id="rId5"/>
    <p:sldLayoutId id="2147484194" r:id="rId6"/>
    <p:sldLayoutId id="2147484195" r:id="rId7"/>
    <p:sldLayoutId id="2147484196" r:id="rId8"/>
    <p:sldLayoutId id="2147484197" r:id="rId9"/>
    <p:sldLayoutId id="2147484198" r:id="rId10"/>
    <p:sldLayoutId id="2147484199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1"/>
          <p:cNvSpPr>
            <a:spLocks noChangeArrowheads="1"/>
          </p:cNvSpPr>
          <p:nvPr/>
        </p:nvSpPr>
        <p:spPr bwMode="auto">
          <a:xfrm>
            <a:off x="785813" y="714375"/>
            <a:ext cx="74295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ОСНОВНЫЕ ПОЛОЖЕНИЯ ЗАКОНОДАТЕЛЬСТВА РОССИЙСКОЙ ФЕДЕРАЦИИ</a:t>
            </a:r>
          </a:p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 О ТРУДЕ И ОБ ОХРАНЕ ТРУДА</a:t>
            </a:r>
            <a:endParaRPr lang="ru-RU" sz="40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право 2"/>
          <p:cNvSpPr/>
          <p:nvPr/>
        </p:nvSpPr>
        <p:spPr>
          <a:xfrm>
            <a:off x="611188" y="836613"/>
            <a:ext cx="8208962" cy="48958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личное участие в расследовании происшедшего с ним несчастного случая на производстве или профессионального заболевания 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право 2"/>
          <p:cNvSpPr/>
          <p:nvPr/>
        </p:nvSpPr>
        <p:spPr>
          <a:xfrm>
            <a:off x="468313" y="1052513"/>
            <a:ext cx="8064500" cy="12763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внеочередной медицинский осмотр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468312" y="2708275"/>
            <a:ext cx="8208143" cy="3313113"/>
          </a:xfrm>
          <a:prstGeom prst="rightArrow">
            <a:avLst>
              <a:gd name="adj1" fmla="val 50000"/>
              <a:gd name="adj2" fmla="val 514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8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</a:t>
            </a:r>
            <a:r>
              <a:rPr lang="ru-RU" sz="2800" b="1" dirty="0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арантии и  компенсации</a:t>
            </a:r>
            <a:r>
              <a:rPr lang="ru-RU" sz="28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если он занят на тяжелых работах, работах с вредными и (или) опасными условиями труда</a:t>
            </a:r>
            <a:r>
              <a:rPr lang="ru-RU" sz="2800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Содержимое 2"/>
          <p:cNvSpPr>
            <a:spLocks noGrp="1"/>
          </p:cNvSpPr>
          <p:nvPr>
            <p:ph idx="4294967295"/>
          </p:nvPr>
        </p:nvSpPr>
        <p:spPr>
          <a:xfrm>
            <a:off x="0" y="836613"/>
            <a:ext cx="8286750" cy="5262562"/>
          </a:xfrm>
        </p:spPr>
        <p:txBody>
          <a:bodyPr lIns="182880" tIns="91440"/>
          <a:lstStyle/>
          <a:p>
            <a:pPr eaLnBrk="1" hangingPunct="1">
              <a:buFont typeface="Wingdings" pitchFamily="2" charset="2"/>
              <a:buNone/>
            </a:pPr>
            <a:r>
              <a:rPr lang="ru-RU" sz="2400" b="1" u="sng" dirty="0" smtClean="0">
                <a:solidFill>
                  <a:srgbClr val="7030A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СТ. 214 РАБОТНИК ОБЯЗАН:</a:t>
            </a:r>
            <a:endParaRPr lang="ru-RU" sz="2400" b="1" dirty="0" smtClean="0">
              <a:solidFill>
                <a:srgbClr val="7030A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ru-RU" sz="25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eaLnBrk="1" hangingPunct="1">
              <a:buFont typeface="Wingdings" pitchFamily="2" charset="2"/>
              <a:buNone/>
            </a:pPr>
            <a:endParaRPr lang="ru-RU" sz="2500" b="1" u="sng" dirty="0" smtClean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eaLnBrk="1" hangingPunct="1">
              <a:buFont typeface="Wingdings" pitchFamily="2" charset="2"/>
              <a:buNone/>
            </a:pPr>
            <a:endParaRPr lang="ru-RU" sz="2500" b="1" u="sng" dirty="0" smtClean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eaLnBrk="1" hangingPunct="1">
              <a:buFont typeface="Wingdings" pitchFamily="2" charset="2"/>
              <a:buNone/>
            </a:pPr>
            <a:endParaRPr lang="ru-RU" sz="25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eaLnBrk="1" hangingPunct="1">
              <a:buFont typeface="Wingdings" pitchFamily="2" charset="2"/>
              <a:buNone/>
            </a:pPr>
            <a:endParaRPr lang="ru-RU" sz="25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eaLnBrk="1" hangingPunct="1">
              <a:buFont typeface="Wingdings" pitchFamily="2" charset="2"/>
              <a:buNone/>
            </a:pPr>
            <a:endParaRPr lang="ru-RU" sz="25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55650" y="1700213"/>
            <a:ext cx="7993063" cy="12239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buFont typeface="Wingdings" pitchFamily="2" charset="2"/>
              <a:buNone/>
              <a:defRPr/>
            </a:pPr>
            <a:r>
              <a:rPr lang="ru-RU" sz="32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Соблюдать требования охраны труда.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 rot="10800000" flipV="1">
            <a:off x="755650" y="3716338"/>
            <a:ext cx="7848600" cy="24495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Правильно применять средства индивидуальной и коллективной защиты.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84213" y="1196975"/>
            <a:ext cx="7704137" cy="25193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603" name="Прямоугольник 2"/>
          <p:cNvSpPr>
            <a:spLocks noChangeArrowheads="1"/>
          </p:cNvSpPr>
          <p:nvPr/>
        </p:nvSpPr>
        <p:spPr bwMode="auto">
          <a:xfrm>
            <a:off x="827088" y="1557338"/>
            <a:ext cx="741680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32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Проходить обучение, стажировку на рабочем месте, проверку знаний требований охраны труда. </a:t>
            </a:r>
            <a:endParaRPr lang="ru-RU" sz="3200" b="1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1188" y="4724400"/>
            <a:ext cx="7632700" cy="12033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Проходить  медицинские осмотры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Содержимое 2"/>
          <p:cNvSpPr>
            <a:spLocks noGrp="1"/>
          </p:cNvSpPr>
          <p:nvPr>
            <p:ph idx="4294967295"/>
          </p:nvPr>
        </p:nvSpPr>
        <p:spPr>
          <a:xfrm>
            <a:off x="1071563" y="857250"/>
            <a:ext cx="8072437" cy="5241925"/>
          </a:xfrm>
        </p:spPr>
        <p:txBody>
          <a:bodyPr lIns="182880" tIns="91440">
            <a:normAutofit/>
          </a:bodyPr>
          <a:lstStyle/>
          <a:p>
            <a:pPr marL="274320" indent="-274320" defTabSz="912813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84213" y="1268413"/>
            <a:ext cx="8135937" cy="46085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8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Немедленно извещать</a:t>
            </a:r>
          </a:p>
          <a:p>
            <a:pPr algn="just">
              <a:defRPr/>
            </a:pPr>
            <a:r>
              <a:rPr lang="ru-RU" sz="28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своего непосредственного или вышестоящего руководителя о любой ситуации, угрожающей жизни и здоровью людей, о каждом несчастном случае, происшедшем на производстве, или об ухудшении состояния своего здоровья, в том числе о проявлении признаков острого профессионального заболевания(отравления).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536" y="2060574"/>
            <a:ext cx="8280920" cy="3096617"/>
          </a:xfrm>
        </p:spPr>
        <p:txBody>
          <a:bodyPr/>
          <a:lstStyle/>
          <a:p>
            <a:pPr marL="0" indent="0" algn="ctr" defTabSz="912813" eaLnBrk="1" hangingPunct="1">
              <a:buNone/>
            </a:pPr>
            <a:r>
              <a:rPr lang="ru-RU" sz="5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ОТВЕТСТВЕННОСТЬ </a:t>
            </a:r>
            <a:br>
              <a:rPr lang="ru-RU" sz="5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</a:br>
            <a:r>
              <a:rPr lang="ru-RU" sz="5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ЗА НАРУШЕНИЕ ЗАКОНОДАТЕЛЬСТВА</a:t>
            </a:r>
            <a:br>
              <a:rPr lang="ru-RU" sz="5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</a:br>
            <a:r>
              <a:rPr lang="ru-RU" sz="5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ПО ОХРАНЕ ТРУДА</a:t>
            </a:r>
            <a:endParaRPr lang="ru-RU" sz="5400" b="1" dirty="0" smtClean="0">
              <a:solidFill>
                <a:srgbClr val="7030A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537" y="549275"/>
            <a:ext cx="7992888" cy="1295400"/>
          </a:xfrm>
        </p:spPr>
        <p:txBody>
          <a:bodyPr/>
          <a:lstStyle/>
          <a:p>
            <a:pPr marL="0" indent="0" algn="ctr" defTabSz="912813" eaLnBrk="1" hangingPunct="1">
              <a:buNone/>
            </a:pPr>
            <a:r>
              <a:rPr lang="ru-RU" b="1" dirty="0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ДИСЦИПЛИНАРНАЯ ОТВЕТСТВЕННОСТЬ</a:t>
            </a:r>
            <a:endParaRPr lang="ru-RU" b="1" dirty="0" smtClean="0">
              <a:solidFill>
                <a:srgbClr val="7030A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8675" name="Содержимое 2"/>
          <p:cNvSpPr>
            <a:spLocks noGrp="1"/>
          </p:cNvSpPr>
          <p:nvPr>
            <p:ph idx="4294967295"/>
          </p:nvPr>
        </p:nvSpPr>
        <p:spPr>
          <a:xfrm>
            <a:off x="0" y="2564903"/>
            <a:ext cx="8326438" cy="3534271"/>
          </a:xfrm>
        </p:spPr>
        <p:txBody>
          <a:bodyPr lIns="182880" tIns="91440">
            <a:normAutofit fontScale="92500" lnSpcReduction="10000"/>
          </a:bodyPr>
          <a:lstStyle/>
          <a:p>
            <a:pPr algn="ctr" defTabSz="912813" eaLnBrk="1" hangingPunct="1">
              <a:buFont typeface="Wingdings" pitchFamily="2" charset="2"/>
              <a:buNone/>
            </a:pPr>
            <a:r>
              <a:rPr lang="ru-RU" sz="3600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Дисциплинарные взыскания</a:t>
            </a:r>
          </a:p>
          <a:p>
            <a:pPr algn="ctr" defTabSz="912813" eaLnBrk="1" hangingPunct="1">
              <a:buFont typeface="Wingdings" pitchFamily="2" charset="2"/>
              <a:buNone/>
            </a:pPr>
            <a:endParaRPr lang="ru-RU" sz="36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defTabSz="912813" eaLnBrk="1" hangingPunct="1">
              <a:buFont typeface="Wingdings" pitchFamily="2" charset="2"/>
              <a:buNone/>
            </a:pPr>
            <a:r>
              <a:rPr lang="ru-RU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1)замечание;</a:t>
            </a:r>
          </a:p>
          <a:p>
            <a:pPr defTabSz="912813" eaLnBrk="1" hangingPunct="1">
              <a:buFont typeface="Wingdings" pitchFamily="2" charset="2"/>
              <a:buNone/>
            </a:pPr>
            <a:r>
              <a:rPr lang="ru-RU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2)выговор;</a:t>
            </a:r>
          </a:p>
          <a:p>
            <a:pPr defTabSz="912813" eaLnBrk="1" hangingPunct="1">
              <a:buFont typeface="Wingdings" pitchFamily="2" charset="2"/>
              <a:buNone/>
            </a:pPr>
            <a:r>
              <a:rPr lang="ru-RU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3)увольнение по соответствующим основаниям.</a:t>
            </a:r>
          </a:p>
          <a:p>
            <a:pPr defTabSz="912813" eaLnBrk="1" hangingPunct="1">
              <a:buFont typeface="Wingdings" pitchFamily="2" charset="2"/>
              <a:buNone/>
            </a:pPr>
            <a:endParaRPr lang="ru-RU" sz="36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7544" y="571500"/>
            <a:ext cx="7676331" cy="1993404"/>
          </a:xfrm>
        </p:spPr>
        <p:txBody>
          <a:bodyPr>
            <a:normAutofit fontScale="90000"/>
          </a:bodyPr>
          <a:lstStyle/>
          <a:p>
            <a:pPr marL="0" indent="0" algn="ctr" defTabSz="912813" eaLnBrk="1" fontAlgn="auto" hangingPunct="1">
              <a:spcAft>
                <a:spcPts val="0"/>
              </a:spcAft>
              <a:buNone/>
              <a:defRPr/>
            </a:pPr>
            <a:r>
              <a:rPr lang="ru-RU" sz="3300" b="1" dirty="0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АДМИНИСТРАТИВНАЯ ОТВЕТСТВЕННОСТЬ</a:t>
            </a:r>
            <a:r>
              <a:rPr lang="ru-RU" sz="33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33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33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33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3100" i="1" dirty="0" smtClean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Кодекс Российской Федерации об административных правонарушениях</a:t>
            </a:r>
          </a:p>
        </p:txBody>
      </p:sp>
      <p:sp>
        <p:nvSpPr>
          <p:cNvPr id="44035" name="Содержимое 2"/>
          <p:cNvSpPr>
            <a:spLocks noGrp="1"/>
          </p:cNvSpPr>
          <p:nvPr>
            <p:ph idx="4294967295"/>
          </p:nvPr>
        </p:nvSpPr>
        <p:spPr>
          <a:xfrm>
            <a:off x="251520" y="3429000"/>
            <a:ext cx="8352928" cy="2713484"/>
          </a:xfrm>
        </p:spPr>
        <p:txBody>
          <a:bodyPr lIns="182880" tIns="91440">
            <a:normAutofit/>
          </a:bodyPr>
          <a:lstStyle/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Вступили изменения</a:t>
            </a:r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ст. 5.27, 5.27.1 и14.54</a:t>
            </a:r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1 января 2015 года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43608" y="571500"/>
            <a:ext cx="7848872" cy="1428750"/>
          </a:xfrm>
        </p:spPr>
        <p:txBody>
          <a:bodyPr>
            <a:normAutofit fontScale="90000"/>
          </a:bodyPr>
          <a:lstStyle/>
          <a:p>
            <a:pPr marL="0" indent="0" algn="ctr" defTabSz="912813" eaLnBrk="1" fontAlgn="auto" hangingPunct="1">
              <a:spcAft>
                <a:spcPts val="0"/>
              </a:spcAft>
              <a:buNone/>
              <a:defRPr/>
            </a:pPr>
            <a:r>
              <a:rPr lang="ru-RU" b="1" dirty="0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УГОЛОВНАЯ ОТВЕТСТВЕННОСТЬ</a:t>
            </a:r>
            <a:r>
              <a:rPr lang="ru-RU" sz="3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3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3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3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32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Уголовный </a:t>
            </a:r>
            <a:r>
              <a:rPr lang="ru-RU" sz="32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кодекс Российской Федерации </a:t>
            </a:r>
            <a:endParaRPr lang="ru-RU" sz="3600" i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2771" name="Содержимое 2"/>
          <p:cNvSpPr>
            <a:spLocks noGrp="1"/>
          </p:cNvSpPr>
          <p:nvPr>
            <p:ph idx="4294967295"/>
          </p:nvPr>
        </p:nvSpPr>
        <p:spPr>
          <a:xfrm>
            <a:off x="611560" y="3284984"/>
            <a:ext cx="8286750" cy="2859609"/>
          </a:xfrm>
        </p:spPr>
        <p:txBody>
          <a:bodyPr lIns="182880" tIns="91440">
            <a:normAutofit lnSpcReduction="10000"/>
          </a:bodyPr>
          <a:lstStyle/>
          <a:p>
            <a:pPr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/>
              <a:t>Нарушение </a:t>
            </a:r>
            <a:r>
              <a:rPr lang="ru-RU" sz="2400" dirty="0" smtClean="0"/>
              <a:t>правил ОТ лицом, на котором лежали обязанности по соблюдению этих правил, если это повлекло по неосторожности причинение </a:t>
            </a:r>
            <a:r>
              <a:rPr lang="ru-RU" sz="2400" dirty="0" smtClean="0">
                <a:solidFill>
                  <a:srgbClr val="FF3399"/>
                </a:solidFill>
              </a:rPr>
              <a:t>тяжкого вреда</a:t>
            </a:r>
            <a:r>
              <a:rPr lang="ru-RU" sz="2400" dirty="0" smtClean="0"/>
              <a:t> здоровью человека –штраф до 200 тыс. рублей или в размере заработной платы за период до 18 мес. Либо исправительные работы до 2 лет, либо лишение свободы на срок до 1 года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2400" dirty="0" smtClean="0"/>
              <a:t>То же деяние, повлекшее </a:t>
            </a:r>
            <a:r>
              <a:rPr lang="ru-RU" sz="2400" dirty="0" smtClean="0">
                <a:solidFill>
                  <a:srgbClr val="FF3399"/>
                </a:solidFill>
              </a:rPr>
              <a:t>смерть </a:t>
            </a:r>
            <a:r>
              <a:rPr lang="ru-RU" sz="2400" dirty="0" smtClean="0"/>
              <a:t>человека – лишение свободы на срок до 3 лет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4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1636227"/>
              </p:ext>
            </p:extLst>
          </p:nvPr>
        </p:nvGraphicFramePr>
        <p:xfrm>
          <a:off x="1331640" y="620688"/>
          <a:ext cx="7344816" cy="4968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2408"/>
                <a:gridCol w="3672408"/>
              </a:tblGrid>
              <a:tr h="573899">
                <a:tc rowSpan="4"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7030A0"/>
                          </a:solidFill>
                        </a:rPr>
                        <a:t>Нарушение требований  ОТ, совершенное  лицом, на которое</a:t>
                      </a:r>
                      <a:r>
                        <a:rPr lang="ru-RU" sz="1800" baseline="0" dirty="0" smtClean="0">
                          <a:solidFill>
                            <a:srgbClr val="7030A0"/>
                          </a:solidFill>
                        </a:rPr>
                        <a:t> возложены </a:t>
                      </a:r>
                      <a:r>
                        <a:rPr lang="ru-RU" sz="1800" dirty="0" smtClean="0">
                          <a:solidFill>
                            <a:srgbClr val="7030A0"/>
                          </a:solidFill>
                        </a:rPr>
                        <a:t>обязанности по  их соблюдению, если это повлекло по неосторожности причинение тяжкого вреда здоровью человека 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Штраф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до 400 000 руб. либо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99056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Обязательные работы на срок от 180 до 240 часов либо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</a:tr>
              <a:tr h="99056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Исправительные работы на</a:t>
                      </a:r>
                      <a:r>
                        <a:rPr lang="ru-RU" baseline="0" dirty="0" smtClean="0"/>
                        <a:t> срок до 2 лет либо </a:t>
                      </a:r>
                      <a:endParaRPr lang="ru-RU" dirty="0"/>
                    </a:p>
                  </a:txBody>
                  <a:tcPr/>
                </a:tc>
              </a:tr>
              <a:tr h="183962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Лишение</a:t>
                      </a:r>
                      <a:r>
                        <a:rPr lang="ru-RU" baseline="0" dirty="0" smtClean="0"/>
                        <a:t> свободы на 1год с лишением права  занимать определенные должности на срок до 1 года</a:t>
                      </a:r>
                      <a:endParaRPr lang="ru-RU" dirty="0"/>
                    </a:p>
                  </a:txBody>
                  <a:tcPr/>
                </a:tc>
              </a:tr>
              <a:tr h="57389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487876"/>
      </p:ext>
    </p:extLst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71600" y="404664"/>
            <a:ext cx="7722741" cy="1728192"/>
          </a:xfrm>
        </p:spPr>
        <p:txBody>
          <a:bodyPr>
            <a:noAutofit/>
          </a:bodyPr>
          <a:lstStyle/>
          <a:p>
            <a:pPr marL="0" indent="0" algn="ctr" eaLnBrk="1" hangingPunct="1">
              <a:buNone/>
            </a:pPr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ИСТОЧНИКИ ЗАКОНОДАТЕЛЬСТВА РОССИЙСКОЙ ФЕДЕРАЦИИ </a:t>
            </a:r>
            <a:b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ПО ОХРАНЕ ТРУДА</a:t>
            </a:r>
            <a:endParaRPr lang="ru-RU" sz="3200" b="1" dirty="0" smtClean="0">
              <a:solidFill>
                <a:srgbClr val="7030A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</p:txBody>
      </p:sp>
      <p:sp>
        <p:nvSpPr>
          <p:cNvPr id="6147" name="Содержимое 2"/>
          <p:cNvSpPr>
            <a:spLocks noGrp="1"/>
          </p:cNvSpPr>
          <p:nvPr>
            <p:ph idx="4294967295"/>
          </p:nvPr>
        </p:nvSpPr>
        <p:spPr>
          <a:xfrm>
            <a:off x="755576" y="2492895"/>
            <a:ext cx="7459737" cy="3793605"/>
          </a:xfrm>
        </p:spPr>
        <p:txBody>
          <a:bodyPr lIns="182880" tIns="91440">
            <a:noAutofit/>
          </a:bodyPr>
          <a:lstStyle/>
          <a:p>
            <a:pPr marL="457200" indent="-457200" algn="just" defTabSz="912813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anose="05000000000000000000" pitchFamily="2" charset="2"/>
              <a:buChar char="ü"/>
              <a:defRPr/>
            </a:pPr>
            <a:r>
              <a:rPr lang="ru-RU" sz="280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Конституция Российской </a:t>
            </a:r>
            <a:r>
              <a:rPr lang="ru-RU" sz="2800" dirty="0" smtClean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Федерации</a:t>
            </a:r>
            <a:endParaRPr lang="ru-RU" sz="2800" dirty="0"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pPr marL="457200" indent="-457200" algn="just" defTabSz="912813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anose="05000000000000000000" pitchFamily="2" charset="2"/>
              <a:buChar char="ü"/>
              <a:defRPr/>
            </a:pPr>
            <a:r>
              <a:rPr lang="ru-RU" sz="280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Трудовой кодекс Российской </a:t>
            </a:r>
            <a:r>
              <a:rPr lang="ru-RU" sz="2800" dirty="0" smtClean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Федерации</a:t>
            </a:r>
            <a:endParaRPr lang="ru-RU" sz="2800" dirty="0"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pPr marL="457200" indent="-457200" algn="just" defTabSz="912813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anose="05000000000000000000" pitchFamily="2" charset="2"/>
              <a:buChar char="ü"/>
              <a:defRPr/>
            </a:pPr>
            <a:r>
              <a:rPr lang="ru-RU" sz="2800" dirty="0" smtClean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Федеральный закон №125-ФЗ от 24 июля 1998 года Об </a:t>
            </a:r>
            <a:r>
              <a:rPr lang="ru-RU" sz="280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обязательном социальном страховании от несчастных случаев на производстве и профессиональных </a:t>
            </a:r>
            <a:r>
              <a:rPr lang="ru-RU" sz="2800" dirty="0" smtClean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заболеваний</a:t>
            </a:r>
            <a:endParaRPr lang="ru-RU" sz="2800" dirty="0"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pPr marL="457200" indent="-457200" algn="just" defTabSz="912813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anose="05000000000000000000" pitchFamily="2" charset="2"/>
              <a:buChar char="ü"/>
              <a:defRPr/>
            </a:pPr>
            <a:r>
              <a:rPr lang="ru-RU" sz="280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Законы об охране труда субъектов Российской Федерации</a:t>
            </a:r>
          </a:p>
          <a:p>
            <a:pPr marL="274320" indent="-274320" defTabSz="912813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3200" dirty="0"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3175457"/>
              </p:ext>
            </p:extLst>
          </p:nvPr>
        </p:nvGraphicFramePr>
        <p:xfrm>
          <a:off x="1403648" y="836712"/>
          <a:ext cx="7344816" cy="5073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2408"/>
                <a:gridCol w="3672408"/>
              </a:tblGrid>
              <a:tr h="738166">
                <a:tc row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То же деяние, повлекшее по</a:t>
                      </a:r>
                      <a:r>
                        <a:rPr lang="ru-RU" baseline="0" dirty="0" smtClean="0">
                          <a:solidFill>
                            <a:srgbClr val="7030A0"/>
                          </a:solidFill>
                        </a:rPr>
                        <a:t>  неосторожности смерть человека</a:t>
                      </a:r>
                      <a:endParaRPr lang="ru-RU" dirty="0" smtClean="0">
                        <a:solidFill>
                          <a:srgbClr val="7030A0"/>
                        </a:solidFill>
                      </a:endParaRPr>
                    </a:p>
                    <a:p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Принудительные работы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на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срок до 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4 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лет либо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37088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Лишение</a:t>
                      </a:r>
                      <a:r>
                        <a:rPr lang="ru-RU" baseline="0" dirty="0" smtClean="0"/>
                        <a:t> свободы на </a:t>
                      </a:r>
                      <a:r>
                        <a:rPr lang="ru-RU" baseline="0" dirty="0" smtClean="0"/>
                        <a:t>срок до 4 лет  </a:t>
                      </a:r>
                      <a:r>
                        <a:rPr lang="ru-RU" baseline="0" dirty="0" smtClean="0"/>
                        <a:t>с лишением права  занимать определенные должности на срок до </a:t>
                      </a:r>
                      <a:r>
                        <a:rPr lang="ru-RU" baseline="0" dirty="0" smtClean="0"/>
                        <a:t>3 лет</a:t>
                      </a:r>
                      <a:endParaRPr lang="ru-RU" dirty="0"/>
                    </a:p>
                  </a:txBody>
                  <a:tcPr/>
                </a:tc>
              </a:tr>
              <a:tr h="42766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2766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</a:tr>
              <a:tr h="738166">
                <a:tc rowSpan="2"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То же деяние, повлекшее по</a:t>
                      </a:r>
                      <a:r>
                        <a:rPr lang="ru-RU" baseline="0" dirty="0" smtClean="0">
                          <a:solidFill>
                            <a:srgbClr val="7030A0"/>
                          </a:solidFill>
                        </a:rPr>
                        <a:t>  неосторожности смерть </a:t>
                      </a:r>
                      <a:r>
                        <a:rPr lang="ru-RU" baseline="0" dirty="0" smtClean="0">
                          <a:solidFill>
                            <a:srgbClr val="7030A0"/>
                          </a:solidFill>
                        </a:rPr>
                        <a:t>двух или более лиц 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Принудительные работы на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срок до 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5 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лет либо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37088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Лишение</a:t>
                      </a:r>
                      <a:r>
                        <a:rPr lang="ru-RU" baseline="0" dirty="0" smtClean="0"/>
                        <a:t> свободы на срок до </a:t>
                      </a:r>
                      <a:r>
                        <a:rPr lang="ru-RU" baseline="0" dirty="0" smtClean="0"/>
                        <a:t>5 </a:t>
                      </a:r>
                      <a:r>
                        <a:rPr lang="ru-RU" baseline="0" dirty="0" smtClean="0"/>
                        <a:t>лет  с лишением права  занимать определенные должности на срок до 3 лет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3470873"/>
      </p:ext>
    </p:extLst>
  </p:cSld>
  <p:clrMapOvr>
    <a:masterClrMapping/>
  </p:clrMapOvr>
  <p:transition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Содержимое 2"/>
          <p:cNvSpPr>
            <a:spLocks noGrp="1"/>
          </p:cNvSpPr>
          <p:nvPr>
            <p:ph sz="quarter" idx="13"/>
          </p:nvPr>
        </p:nvSpPr>
        <p:spPr>
          <a:xfrm>
            <a:off x="457200" y="857250"/>
            <a:ext cx="8229600" cy="5467350"/>
          </a:xfrm>
        </p:spPr>
        <p:txBody>
          <a:bodyPr/>
          <a:lstStyle/>
          <a:p>
            <a:pPr algn="just" eaLnBrk="1" hangingPunct="1">
              <a:buFont typeface="Wingdings 2" pitchFamily="18" charset="2"/>
              <a:buNone/>
            </a:pPr>
            <a:r>
              <a:rPr lang="ru-RU" b="1" i="1" dirty="0" smtClean="0"/>
              <a:t>Финансирование мероприятий </a:t>
            </a:r>
            <a:r>
              <a:rPr lang="ru-RU" dirty="0" smtClean="0"/>
              <a:t> по улучшению условий  и охраны труда работодателями (за исключением государственных унитарных предприятий и федеральных учреждений) </a:t>
            </a:r>
            <a:r>
              <a:rPr lang="ru-RU" u="sng" dirty="0" smtClean="0"/>
              <a:t>осуществляется в размере не менее 0,2 процента суммы затрат на производство продукции (работ, услуг) </a:t>
            </a:r>
            <a:r>
              <a:rPr lang="ru-RU" dirty="0" smtClean="0"/>
              <a:t>(ст. 226 ТК РФ).</a:t>
            </a:r>
          </a:p>
          <a:p>
            <a:pPr algn="just" eaLnBrk="1" hangingPunct="1">
              <a:buFont typeface="Wingdings 2" pitchFamily="18" charset="2"/>
              <a:buNone/>
            </a:pPr>
            <a:endParaRPr lang="ru-RU" b="1" i="1" dirty="0" smtClean="0"/>
          </a:p>
          <a:p>
            <a:pPr algn="just" eaLnBrk="1" hangingPunct="1">
              <a:buFont typeface="Wingdings 2" pitchFamily="18" charset="2"/>
              <a:buNone/>
            </a:pPr>
            <a:endParaRPr lang="ru-RU" b="1" i="1" dirty="0" smtClean="0"/>
          </a:p>
          <a:p>
            <a:pPr algn="just" eaLnBrk="1" hangingPunct="1">
              <a:buFont typeface="Wingdings 2" pitchFamily="18" charset="2"/>
              <a:buNone/>
            </a:pPr>
            <a:endParaRPr lang="ru-RU" b="1" i="1" dirty="0"/>
          </a:p>
          <a:p>
            <a:pPr algn="just" eaLnBrk="1" hangingPunct="1">
              <a:buFont typeface="Wingdings 2" pitchFamily="18" charset="2"/>
              <a:buNone/>
            </a:pPr>
            <a:r>
              <a:rPr lang="ru-RU" b="1" i="1" dirty="0" smtClean="0"/>
              <a:t>Работник </a:t>
            </a:r>
            <a:r>
              <a:rPr lang="ru-RU" b="1" i="1" dirty="0" smtClean="0"/>
              <a:t>не несет расходов </a:t>
            </a:r>
            <a:r>
              <a:rPr lang="ru-RU" u="sng" dirty="0" smtClean="0"/>
              <a:t>на финансирование мероприятий по улучшению условий и охраны труда.</a:t>
            </a:r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3569" y="549274"/>
            <a:ext cx="8064895" cy="1295549"/>
          </a:xfrm>
        </p:spPr>
        <p:txBody>
          <a:bodyPr>
            <a:normAutofit fontScale="90000"/>
          </a:bodyPr>
          <a:lstStyle/>
          <a:p>
            <a:pPr marL="0" indent="0" algn="ctr" defTabSz="912813" eaLnBrk="1" hangingPunct="1"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ОХРАНА ТРУДА РЕГУЛИРУЕТСЯ</a:t>
            </a:r>
            <a:endParaRPr lang="ru-RU" b="1" dirty="0" smtClean="0">
              <a:solidFill>
                <a:srgbClr val="7030A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</p:txBody>
      </p:sp>
      <p:sp>
        <p:nvSpPr>
          <p:cNvPr id="8195" name="Содержимое 2"/>
          <p:cNvSpPr>
            <a:spLocks noGrp="1"/>
          </p:cNvSpPr>
          <p:nvPr>
            <p:ph idx="4294967295"/>
          </p:nvPr>
        </p:nvSpPr>
        <p:spPr>
          <a:xfrm>
            <a:off x="467544" y="1988840"/>
            <a:ext cx="7819206" cy="4335760"/>
          </a:xfrm>
        </p:spPr>
        <p:txBody>
          <a:bodyPr lIns="182880" tIns="91440">
            <a:normAutofit lnSpcReduction="10000"/>
          </a:bodyPr>
          <a:lstStyle/>
          <a:p>
            <a:pPr marL="342900" indent="-342900" algn="just" defTabSz="912813" eaLnBrk="1" fontAlgn="auto" hangingPunct="1">
              <a:spcAft>
                <a:spcPts val="0"/>
              </a:spcAft>
              <a:buClr>
                <a:schemeClr val="accent3"/>
              </a:buClr>
              <a:buFont typeface="Wingdings" panose="05000000000000000000" pitchFamily="2" charset="2"/>
              <a:buChar char="ü"/>
              <a:defRPr/>
            </a:pPr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указами Президента Российской Федерации;</a:t>
            </a:r>
          </a:p>
          <a:p>
            <a:pPr marL="342900" indent="-342900" algn="just" defTabSz="912813" eaLnBrk="1" fontAlgn="auto" hangingPunct="1">
              <a:spcAft>
                <a:spcPts val="0"/>
              </a:spcAft>
              <a:buClr>
                <a:schemeClr val="accent3"/>
              </a:buClr>
              <a:buFont typeface="Wingdings" panose="05000000000000000000" pitchFamily="2" charset="2"/>
              <a:buChar char="ü"/>
              <a:defRPr/>
            </a:pPr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постановлениями Правительства Российской Федерации и нормативными правовыми актами федеральных органов исполнительной власти;</a:t>
            </a:r>
          </a:p>
          <a:p>
            <a:pPr marL="342900" indent="-342900" algn="just" defTabSz="912813" eaLnBrk="1" fontAlgn="auto" hangingPunct="1">
              <a:spcAft>
                <a:spcPts val="0"/>
              </a:spcAft>
              <a:buClr>
                <a:schemeClr val="accent3"/>
              </a:buClr>
              <a:buFont typeface="Wingdings" panose="05000000000000000000" pitchFamily="2" charset="2"/>
              <a:buChar char="ü"/>
              <a:defRPr/>
            </a:pPr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нормативными правовыми актами органов исполнительной власти субъектов Российской Федерации;</a:t>
            </a:r>
          </a:p>
          <a:p>
            <a:pPr marL="342900" indent="-342900" algn="just" defTabSz="912813" eaLnBrk="1" fontAlgn="auto" hangingPunct="1">
              <a:spcAft>
                <a:spcPts val="0"/>
              </a:spcAft>
              <a:buClr>
                <a:schemeClr val="accent3"/>
              </a:buClr>
              <a:buFont typeface="Wingdings" panose="05000000000000000000" pitchFamily="2" charset="2"/>
              <a:buChar char="ü"/>
              <a:defRPr/>
            </a:pPr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нормативными правовыми актами органов местного самоуправления;</a:t>
            </a:r>
          </a:p>
          <a:p>
            <a:pPr marL="342900" indent="-342900" algn="just" defTabSz="912813" eaLnBrk="1" fontAlgn="auto" hangingPunct="1">
              <a:spcAft>
                <a:spcPts val="0"/>
              </a:spcAft>
              <a:buClr>
                <a:schemeClr val="accent3"/>
              </a:buClr>
              <a:buFont typeface="Wingdings" panose="05000000000000000000" pitchFamily="2" charset="2"/>
              <a:buChar char="ü"/>
              <a:defRPr/>
            </a:pPr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коллективными договорами, соглашениями и локальными нормативными актами, содержащими нормы трудового права.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11561" y="428625"/>
            <a:ext cx="8136903" cy="1123950"/>
          </a:xfrm>
        </p:spPr>
        <p:txBody>
          <a:bodyPr>
            <a:normAutofit fontScale="90000"/>
          </a:bodyPr>
          <a:lstStyle/>
          <a:p>
            <a:pPr marL="0" indent="0" algn="ctr" eaLnBrk="1" fontAlgn="auto" hangingPunct="1">
              <a:spcAft>
                <a:spcPts val="0"/>
              </a:spcAft>
              <a:buNone/>
              <a:defRPr/>
            </a:pP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</a:t>
            </a:r>
            <a:b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РОССИЙСКОЙ ФЕДЕРАЦИИ</a:t>
            </a:r>
            <a:endParaRPr lang="ru-RU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7" name="Содержимое 2"/>
          <p:cNvSpPr>
            <a:spLocks noGrp="1"/>
          </p:cNvSpPr>
          <p:nvPr>
            <p:ph idx="4294967295"/>
          </p:nvPr>
        </p:nvSpPr>
        <p:spPr>
          <a:xfrm>
            <a:off x="539552" y="2204864"/>
            <a:ext cx="8208912" cy="3894311"/>
          </a:xfrm>
        </p:spPr>
        <p:txBody>
          <a:bodyPr lIns="182880" tIns="91440">
            <a:normAutofit fontScale="92500" lnSpcReduction="20000"/>
          </a:bodyPr>
          <a:lstStyle/>
          <a:p>
            <a:pPr marL="273050" indent="-273050" defTabSz="912813" eaLnBrk="1" hangingPunct="1">
              <a:buFont typeface="Wingdings" pitchFamily="2" charset="2"/>
              <a:buNone/>
            </a:pPr>
            <a:r>
              <a:rPr lang="ru-RU" sz="32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Статья 7</a:t>
            </a:r>
          </a:p>
          <a:p>
            <a:pPr marL="273050" indent="-273050" algn="just" defTabSz="912813" eaLnBrk="1" hangingPunct="1">
              <a:buFont typeface="Wingdings" pitchFamily="2" charset="2"/>
              <a:buNone/>
            </a:pPr>
            <a:r>
              <a:rPr lang="ru-RU" sz="3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1. В Российской Федерации охраняется труд и здоровье людей…</a:t>
            </a:r>
          </a:p>
          <a:p>
            <a:pPr marL="273050" indent="-273050" defTabSz="912813" eaLnBrk="1" hangingPunct="1">
              <a:buFont typeface="Wingdings" pitchFamily="2" charset="2"/>
              <a:buNone/>
            </a:pPr>
            <a:endParaRPr lang="ru-RU" sz="32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273050" indent="-273050" defTabSz="912813" eaLnBrk="1" hangingPunct="1">
              <a:buFont typeface="Wingdings" pitchFamily="2" charset="2"/>
              <a:buNone/>
            </a:pPr>
            <a:r>
              <a:rPr lang="ru-RU" sz="32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Статья 37</a:t>
            </a:r>
            <a:endParaRPr lang="ru-RU" sz="32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273050" indent="-273050" algn="just" defTabSz="912813" eaLnBrk="1" hangingPunct="1">
              <a:buFont typeface="Wingdings" pitchFamily="2" charset="2"/>
              <a:buNone/>
            </a:pPr>
            <a:r>
              <a:rPr lang="ru-RU" sz="3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2. Каждый имеет право на труд в условиях, отвечающих требованиям безопасности и гигиены…</a:t>
            </a:r>
          </a:p>
          <a:p>
            <a:pPr marL="273050" indent="-273050" defTabSz="912813" eaLnBrk="1" hangingPunct="1">
              <a:buFont typeface="Wingdings" pitchFamily="2" charset="2"/>
              <a:buNone/>
            </a:pPr>
            <a:endParaRPr lang="ru-RU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273050" indent="-273050" defTabSz="912813" eaLnBrk="1" hangingPunct="1">
              <a:buFont typeface="Wingdings" pitchFamily="2" charset="2"/>
              <a:buNone/>
            </a:pPr>
            <a:endParaRPr lang="ru-RU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273050" indent="-273050" defTabSz="912813" eaLnBrk="1" hangingPunct="1">
              <a:buFont typeface="Wingdings" pitchFamily="2" charset="2"/>
              <a:buNone/>
            </a:pPr>
            <a:endParaRPr lang="ru-RU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27584" y="332656"/>
            <a:ext cx="7632848" cy="1274471"/>
          </a:xfrm>
        </p:spPr>
        <p:txBody>
          <a:bodyPr/>
          <a:lstStyle/>
          <a:p>
            <a:pPr marL="0" indent="0" algn="ctr" defTabSz="912813">
              <a:buNone/>
            </a:pPr>
            <a:r>
              <a:rPr lang="ru-RU" sz="4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Трудовой кодекс </a:t>
            </a:r>
            <a:r>
              <a:rPr lang="ru-RU" sz="4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/>
            </a:r>
            <a:br>
              <a:rPr lang="ru-RU" sz="4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</a:br>
            <a:r>
              <a:rPr lang="ru-RU" sz="4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Российской Федерации</a:t>
            </a:r>
            <a:r>
              <a:rPr lang="ru-RU" sz="4400" dirty="0">
                <a:solidFill>
                  <a:srgbClr val="7030A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/>
            </a:r>
            <a:br>
              <a:rPr lang="ru-RU" sz="4400" dirty="0">
                <a:solidFill>
                  <a:srgbClr val="7030A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endParaRPr lang="ru-RU" sz="2800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243" name="Содержимое 2"/>
          <p:cNvSpPr>
            <a:spLocks noGrp="1"/>
          </p:cNvSpPr>
          <p:nvPr>
            <p:ph idx="4294967295"/>
          </p:nvPr>
        </p:nvSpPr>
        <p:spPr>
          <a:xfrm>
            <a:off x="539552" y="1773238"/>
            <a:ext cx="7778948" cy="4608512"/>
          </a:xfrm>
        </p:spPr>
        <p:txBody>
          <a:bodyPr lIns="182880" tIns="91440">
            <a:normAutofit lnSpcReduction="10000"/>
          </a:bodyPr>
          <a:lstStyle/>
          <a:p>
            <a:pPr marL="274320" indent="-274320" algn="just" defTabSz="912813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32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Раздел </a:t>
            </a:r>
            <a:r>
              <a:rPr lang="en-US" sz="32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X</a:t>
            </a:r>
            <a:r>
              <a:rPr lang="ru-RU" sz="32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ст. 209</a:t>
            </a:r>
          </a:p>
          <a:p>
            <a:pPr marL="274320" indent="-274320" algn="just" defTabSz="912813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3200" b="1" i="1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Охрана </a:t>
            </a:r>
            <a:r>
              <a:rPr lang="ru-RU" sz="3200" b="1" i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труда </a:t>
            </a:r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– система жизни и здоровья работников в процессе трудовой деятельности, включающая в 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себя</a:t>
            </a:r>
          </a:p>
          <a:p>
            <a:pPr marL="274320" indent="-274320" algn="just" defTabSz="912813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правовые, </a:t>
            </a:r>
            <a:endParaRPr lang="ru-RU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274320" indent="-274320" algn="just" defTabSz="912813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социально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– экономические, </a:t>
            </a:r>
            <a:endParaRPr lang="ru-RU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274320" indent="-274320" algn="just" defTabSz="912813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организационно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– технические, </a:t>
            </a:r>
            <a:endParaRPr lang="ru-RU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274320" indent="-274320" algn="just" defTabSz="912813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санитарно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– гигиенические, </a:t>
            </a:r>
            <a:endParaRPr lang="ru-RU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274320" indent="-274320" algn="just" defTabSz="912813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лечебно </a:t>
            </a: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– профилактические, </a:t>
            </a:r>
            <a:endParaRPr lang="ru-RU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274320" indent="-274320" algn="just" defTabSz="912813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реабилитационные</a:t>
            </a:r>
          </a:p>
          <a:p>
            <a:pPr marL="274320" indent="-274320" algn="just" defTabSz="912813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 иные мероприятия.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Содержимое 2"/>
          <p:cNvSpPr>
            <a:spLocks noGrp="1"/>
          </p:cNvSpPr>
          <p:nvPr>
            <p:ph idx="4294967295"/>
          </p:nvPr>
        </p:nvSpPr>
        <p:spPr>
          <a:xfrm>
            <a:off x="574676" y="857250"/>
            <a:ext cx="8318500" cy="5241925"/>
          </a:xfrm>
        </p:spPr>
        <p:txBody>
          <a:bodyPr lIns="182880" tIns="91440"/>
          <a:lstStyle/>
          <a:p>
            <a:pPr defTabSz="912813" eaLnBrk="1" hangingPunct="1">
              <a:buFont typeface="Wingdings" pitchFamily="2" charset="2"/>
              <a:buNone/>
            </a:pPr>
            <a:r>
              <a:rPr lang="ru-RU" sz="3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Ст. 219 ТК</a:t>
            </a:r>
            <a:endParaRPr lang="ru-RU" sz="3200" b="1" i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defTabSz="912813" eaLnBrk="1" hangingPunct="1">
              <a:buFont typeface="Wingdings" pitchFamily="2" charset="2"/>
              <a:buNone/>
            </a:pPr>
            <a:r>
              <a:rPr lang="ru-RU" sz="3200" b="1" dirty="0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Каждый работник имеет право на:</a:t>
            </a:r>
          </a:p>
          <a:p>
            <a:pPr defTabSz="912813" eaLnBrk="1" hangingPunct="1">
              <a:buFont typeface="Wingdings" pitchFamily="2" charset="2"/>
              <a:buNone/>
            </a:pPr>
            <a:endParaRPr lang="ru-RU" sz="4000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defTabSz="912813" eaLnBrk="1" hangingPunct="1">
              <a:buFont typeface="Wingdings" pitchFamily="2" charset="2"/>
              <a:buNone/>
            </a:pPr>
            <a:endParaRPr lang="ru-RU" sz="4000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611188" y="1844675"/>
            <a:ext cx="8137525" cy="9175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рабочее место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611188" y="2708275"/>
            <a:ext cx="8137525" cy="13684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обязательное</a:t>
            </a:r>
            <a:r>
              <a:rPr lang="ru-RU" sz="3200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32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социальное страхование 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684213" y="3860800"/>
            <a:ext cx="8208962" cy="25209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профессиональную переподготовку за счет средств работодателя 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право 2"/>
          <p:cNvSpPr/>
          <p:nvPr/>
        </p:nvSpPr>
        <p:spPr>
          <a:xfrm>
            <a:off x="900113" y="620713"/>
            <a:ext cx="7920037" cy="3024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отказ от выполнения работ в случае возникновения опасности для его жизни и здоровья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971550" y="3573463"/>
            <a:ext cx="7777163" cy="2447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обеспечение средствами индивидуальной и коллективной защиты</a:t>
            </a:r>
            <a:r>
              <a:rPr lang="ru-RU" sz="3200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трелка вправо 5"/>
          <p:cNvSpPr/>
          <p:nvPr/>
        </p:nvSpPr>
        <p:spPr>
          <a:xfrm>
            <a:off x="755650" y="731073"/>
            <a:ext cx="7704138" cy="22320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обучение безопасным методам и приемам труда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755650" y="3269818"/>
            <a:ext cx="7993063" cy="32400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486" name="Прямоугольник 7"/>
          <p:cNvSpPr>
            <a:spLocks noChangeArrowheads="1"/>
          </p:cNvSpPr>
          <p:nvPr/>
        </p:nvSpPr>
        <p:spPr bwMode="auto">
          <a:xfrm>
            <a:off x="755650" y="4365625"/>
            <a:ext cx="6985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получение</a:t>
            </a:r>
            <a:r>
              <a:rPr lang="ru-RU" sz="2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8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достоверной</a:t>
            </a:r>
            <a:r>
              <a:rPr lang="ru-RU" sz="2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8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информации</a:t>
            </a:r>
            <a:r>
              <a:rPr lang="ru-RU" sz="2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8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 условиях и охране труда на рабочем месте риске повреждения здоровья </a:t>
            </a:r>
            <a:endParaRPr lang="ru-RU" sz="28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Содержимое 2"/>
          <p:cNvSpPr>
            <a:spLocks noGrp="1"/>
          </p:cNvSpPr>
          <p:nvPr>
            <p:ph idx="4294967295"/>
          </p:nvPr>
        </p:nvSpPr>
        <p:spPr>
          <a:xfrm>
            <a:off x="0" y="765175"/>
            <a:ext cx="8207375" cy="5334000"/>
          </a:xfrm>
        </p:spPr>
        <p:txBody>
          <a:bodyPr lIns="182880" tIns="91440">
            <a:normAutofit/>
          </a:bodyPr>
          <a:lstStyle/>
          <a:p>
            <a:pPr marL="274320" indent="-274320" algn="just" defTabSz="912813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611188" y="836613"/>
            <a:ext cx="7921625" cy="28082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Запрос о проведении проверки условий и охраны труда на его рабочем месте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684213" y="3789363"/>
            <a:ext cx="7704137" cy="2519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Обращение по вопросам охраны труда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998</TotalTime>
  <Words>685</Words>
  <Application>Microsoft Office PowerPoint</Application>
  <PresentationFormat>Экран (4:3)</PresentationFormat>
  <Paragraphs>90</Paragraphs>
  <Slides>21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Воздушный поток</vt:lpstr>
      <vt:lpstr>Презентация PowerPoint</vt:lpstr>
      <vt:lpstr>ИСТОЧНИКИ ЗАКОНОДАТЕЛЬСТВА РОССИЙСКОЙ ФЕДЕРАЦИИ  ПО ОХРАНЕ ТРУДА</vt:lpstr>
      <vt:lpstr>ОХРАНА ТРУДА РЕГУЛИРУЕТСЯ</vt:lpstr>
      <vt:lpstr>КОНСТИТУЦИЯ  РОССИЙСКОЙ ФЕДЕРАЦИИ</vt:lpstr>
      <vt:lpstr>Трудовой кодекс  Российской Федерации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ОТВЕТСТВЕННОСТЬ  ЗА НАРУШЕНИЕ ЗАКОНОДАТЕЛЬСТВА  ПО ОХРАНЕ ТРУДА</vt:lpstr>
      <vt:lpstr>ДИСЦИПЛИНАРНАЯ ОТВЕТСТВЕННОСТЬ</vt:lpstr>
      <vt:lpstr>АДМИНИСТРАТИВНАЯ ОТВЕТСТВЕННОСТЬ  Кодекс Российской Федерации об административных правонарушениях</vt:lpstr>
      <vt:lpstr>УГОЛОВНАЯ ОТВЕТСТВЕННОСТЬ  Уголовный кодекс Российской Федерации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RePack by Diakov</cp:lastModifiedBy>
  <cp:revision>178</cp:revision>
  <dcterms:created xsi:type="dcterms:W3CDTF">1601-01-01T00:00:00Z</dcterms:created>
  <dcterms:modified xsi:type="dcterms:W3CDTF">2015-02-15T15:32:15Z</dcterms:modified>
</cp:coreProperties>
</file>