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5023889F-CC75-4C84-B096-F88F031D8E17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88E0E-81DD-4C7F-841A-8E559B2F4B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B3CAD-E3D3-43F1-82B1-0AAC806F8F17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94B22-1A3F-42C4-B65D-54BABD97F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Равнобедренный треугольник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CFCFD-10BB-4D71-8FE1-23CA9E5CFBE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31AA7-AC8E-4079-AF83-AA47B27EC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43120-17C0-470F-B25D-C4D9626DD8B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C4DB-2D3E-40C4-B57F-6F5F00254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3E0C8-286C-4AC1-B0DB-64D90DA48300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E167E-3658-4C92-A943-CB9CB3EB1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CBD1D-62C3-48E1-8637-3855BC775852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F8E40-97FD-47AE-8B85-F2C5533282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4F907-4EC0-4A69-AADF-4B8A4684D4D8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B5B5-66B8-4AC1-86AF-BBC8EDA3B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56FE-40C2-4948-8E17-1C5657E6F9D9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7751-5576-4D48-A2A3-1F0878FBAC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502C1-D9EB-4B6E-B784-167C5A24FF16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B0411-B86A-4085-AAE4-166AC8E3B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A92B-4ACF-4A0E-BB72-1290FCC9D08C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48208-9B47-4208-B02D-5006414DB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184DE-1C16-4653-A6FA-AF79F5C6025F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0ABA4-26E2-4F63-941C-68C110FD3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9CE2103-7B97-45B4-AD33-45D1A13A23FB}" type="datetimeFigureOut">
              <a:rPr lang="en-US"/>
              <a:pPr>
                <a:defRPr/>
              </a:pPr>
              <a:t>11/30/2014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A0EBD6-7990-4B6E-8A4E-A7C4799E5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68" r:id="rId2"/>
    <p:sldLayoutId id="2147483773" r:id="rId3"/>
    <p:sldLayoutId id="2147483769" r:id="rId4"/>
    <p:sldLayoutId id="2147483770" r:id="rId5"/>
    <p:sldLayoutId id="2147483774" r:id="rId6"/>
    <p:sldLayoutId id="2147483775" r:id="rId7"/>
    <p:sldLayoutId id="2147483776" r:id="rId8"/>
    <p:sldLayoutId id="2147483777" r:id="rId9"/>
    <p:sldLayoutId id="2147483771" r:id="rId10"/>
    <p:sldLayoutId id="21474837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C9004D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762000"/>
            <a:ext cx="7924800" cy="38862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РАССЛЕДОВАНИЕ НЕСЧАСТНЫХ СЛУЧАЕВ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 НА ПРОИЗВОДСТВЕ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Лица, участвующие в производственной деятельности работодателя: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fontScale="70000" lnSpcReduction="20000"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Работники, исполняющие обязанности по трудовому договору;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Работники и другие лица, проходящие профессиональное обучение или переобучение в соответствии с ученическим договором;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Студенты и учащиеся образовательных учреждений всех типов, проходящих производственную практику;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Лица, страдающие психическими расстройствами, участвующие в производственном труда на лечебно-производственных предприятиях в соответствии с медицинскими рекомендациями;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Лица, осужденные к лишению свободы и привлекаемые  к труду;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Лица, привлекаемые в установленном порядке к выполнению общественно-полезных работ;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Члены производственных кооперативов и члены крестьянских (фермерских) хозяйств, принимающие личное трудовое участие в их деятельности.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7924800" cy="5940425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u="sng" dirty="0" smtClean="0"/>
              <a:t>2. События, в результате которых пострадавшим были получены телесные повреждения (травмы) – </a:t>
            </a:r>
            <a:r>
              <a:rPr lang="ru-RU" i="1" dirty="0" smtClean="0"/>
              <a:t>повлекшие за собой необходимость перевода пострадавших на другую работу, временную или стойкую утрату ими трудоспособности либо смерть пострадавших.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События: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Тепловой удар, ожог, обморожение, утопление, поражение электрическим током, молнией, излучение, укусы или другие телесные повреждения, нанесенные животными и насекомыми; повреждения вследствие взрывов, аварий, разрушения зданий, сооружений и конструкций, стихийных бедствий и др.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77200" cy="7921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ЕСЛИ УКАЗАННЫЕ СОБЫТИЯ ПРОИЗОШЛИ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153400" cy="5178425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А. В течение рабочего времени на территории работодателя либо в ином месте выполнения работ</a:t>
            </a:r>
            <a:r>
              <a:rPr lang="ru-RU" dirty="0" smtClean="0"/>
              <a:t>, в том числе: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Во время установленных перерывов,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В течение времени, необходимого для приведения в порядок орудий производства и одежды, выполнения других предусмотренных правилами внутреннего трудового распорядка действий перед началом и после окончания работ,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 выполнении работы за пределами установленной для работника продолжительности рабочего времени, в выходные и нерабочие праздничные дни;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772400" cy="6016625"/>
          </a:xfrm>
        </p:spPr>
        <p:txBody>
          <a:bodyPr>
            <a:normAutofit fontScale="92500"/>
          </a:bodyPr>
          <a:lstStyle/>
          <a:p>
            <a:pPr marL="365760" indent="-256032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3. При следовании к месту работы или с работы на транспортном средстве</a:t>
            </a:r>
            <a:r>
              <a:rPr lang="ru-RU" dirty="0" smtClean="0"/>
              <a:t>: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Предоставленном работодателем,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На личном транспортном средстве в случае использования его в производственных целях по распоряжению работодателя или по соглашению сторон трудового договора.</a:t>
            </a:r>
          </a:p>
          <a:p>
            <a:pPr marL="365760" indent="-256032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4. При следовании: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 месту служебной командировки и обратно;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Во время служебных поездок на общественном или служебном транспорте;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По распоряжению работодателя к месту выполнения работ (поручений) и обратно, в том числе пешком.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7467600" cy="59404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5. При следовании на транспортном средстве в качестве сменщика во время междусменного отдыха;</a:t>
            </a:r>
          </a:p>
          <a:p>
            <a:pPr marL="365760" indent="-256032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6. При работе вахтовым методом во время междусменного отдыха, а также при нахождении на судне в свободное от вахты и судовых работ время;</a:t>
            </a:r>
          </a:p>
          <a:p>
            <a:pPr marL="365760" indent="-256032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i="1" dirty="0" smtClean="0"/>
              <a:t>7. При осуществлении иных правомерных действий, обусловленных трудовыми отношениями с работодателем либо совершаемых в его интересах (в т.ч. Действий направленных на предотвращение катастроф, аварий или несчастного случая).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ОБЯЗАННОСТИ РАБОТНИКА ПРИ НЕСЧАСТНОМ СЛУЧАЕ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8229600" cy="44164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3000" smtClean="0"/>
              <a:t>Немедленно извещать своего непосредственного или вышестоящего руководителя о каждом несчастном случае, происшедшем на производстве или ухудшении состояния своего здоровья, в том числе о проявлении признаков острого профессионального заболевания (отравления).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2493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ОБЯЗАННОСТИ РАБОТОДАТЕЛЯ ПРИ РАССЛЕДОВАНИИ НЕСЧАСТНОГО СЛУЧАЯ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797425"/>
          </a:xfrm>
        </p:spPr>
        <p:txBody>
          <a:bodyPr>
            <a:normAutofit fontScale="92500" lnSpcReduction="20000"/>
          </a:bodyPr>
          <a:lstStyle/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1. Немедленно организовать </a:t>
            </a:r>
            <a:r>
              <a:rPr lang="ru-RU" b="1" i="1" dirty="0" smtClean="0"/>
              <a:t>первую помощь </a:t>
            </a:r>
            <a:r>
              <a:rPr lang="ru-RU" dirty="0" smtClean="0"/>
              <a:t>пострадавшему и при необходимости доставку его в медицинскую организацию;</a:t>
            </a:r>
          </a:p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2. Принять неотложные меры по </a:t>
            </a:r>
            <a:r>
              <a:rPr lang="ru-RU" b="1" i="1" dirty="0" smtClean="0"/>
              <a:t>предотвращению развития аварийной ситуации и воздействия травмирующих факторов на других лиц;</a:t>
            </a:r>
          </a:p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3. Сохранить до начала расследования несчастного случая обстановку происшествия, при невозможности ее сохранения </a:t>
            </a:r>
            <a:r>
              <a:rPr lang="ru-RU" b="1" i="1" dirty="0" smtClean="0"/>
              <a:t>– зафиксировать сложившуюся обстановку - </a:t>
            </a:r>
            <a:r>
              <a:rPr lang="ru-RU" dirty="0" smtClean="0"/>
              <a:t>составить схемы, протокол осмотра места происшествия, сделать эскизы, фотографии и т.п.;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625"/>
          </a:xfrm>
        </p:spPr>
        <p:txBody>
          <a:bodyPr>
            <a:normAutofit fontScale="85000" lnSpcReduction="20000"/>
          </a:bodyPr>
          <a:lstStyle/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4. Немедленно </a:t>
            </a:r>
            <a:r>
              <a:rPr lang="ru-RU" b="1" i="1" dirty="0" smtClean="0"/>
              <a:t>информировать</a:t>
            </a:r>
            <a:r>
              <a:rPr lang="ru-RU" dirty="0" smtClean="0"/>
              <a:t> о несчастном случае надлежащие </a:t>
            </a:r>
            <a:r>
              <a:rPr lang="ru-RU" b="1" i="1" dirty="0" smtClean="0"/>
              <a:t>органы и организации </a:t>
            </a:r>
            <a:r>
              <a:rPr lang="ru-RU" dirty="0" smtClean="0"/>
              <a:t>в установленном порядке, а о тяжелом или смертельном  несчастном случае – также родственников пострадавшего;</a:t>
            </a:r>
          </a:p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b="1" i="1" dirty="0" smtClean="0"/>
              <a:t>5. Назначить комиссию по расследованию несчастного случая на производстве;</a:t>
            </a:r>
          </a:p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6. Принять меры по обеспечению расследования несчастного случая и оформлению материалов расследования в установленном порядке;</a:t>
            </a:r>
          </a:p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dirty="0" smtClean="0"/>
              <a:t>7. По требованию комиссии или государственного инспектора труда обеспечить за счет собственных средств выполнение технических расчетов, экспертных работ; фотографирование, видеосъемку, места происшествия, составление схем, планов; предоставление транспорта, служебного помещения, средств связи, средств индивидуальной защиты.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7921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ПОРЯДОК ИЗВЕЩЕНИЯ О НЕСЧАСТНЫХ СЛУЧАЯХ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51022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dirty="0" smtClean="0"/>
              <a:t>Работодатель обязан проинформировать </a:t>
            </a:r>
            <a:r>
              <a:rPr lang="ru-RU" sz="3200" b="1" i="1" dirty="0" smtClean="0"/>
              <a:t>в течение суток: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i="1" dirty="0" smtClean="0"/>
              <a:t>О каждом несчастном случае, </a:t>
            </a:r>
            <a:r>
              <a:rPr lang="ru-RU" dirty="0" smtClean="0"/>
              <a:t>происшедшим с работником, подлежащим обязательному социальному страхованию от несчастных случаев на производстве, направить в исполнительный орган страховщика «</a:t>
            </a:r>
            <a:r>
              <a:rPr lang="ru-RU" i="1" dirty="0" smtClean="0"/>
              <a:t>Сообщение о страховом случае» </a:t>
            </a:r>
            <a:r>
              <a:rPr lang="ru-RU" sz="2000" dirty="0" smtClean="0"/>
              <a:t>(форма утверждена Приказом ФСС РФ  от 24.08.2000 № 157) 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i="1" dirty="0" smtClean="0"/>
              <a:t>О случаях острого отравления</a:t>
            </a:r>
            <a:r>
              <a:rPr lang="ru-RU" dirty="0" smtClean="0"/>
              <a:t> сообщить в соответствующий орган </a:t>
            </a:r>
            <a:r>
              <a:rPr lang="ru-RU" dirty="0" err="1" smtClean="0"/>
              <a:t>Роспотребнадзора</a:t>
            </a:r>
            <a:r>
              <a:rPr lang="ru-RU" dirty="0" smtClean="0"/>
              <a:t>;</a:t>
            </a:r>
            <a:endParaRPr lang="ru-RU" b="1" i="1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382000" cy="59404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i="1" dirty="0" smtClean="0"/>
              <a:t>О групповом несчастном случае, о тяжелом несчастном случае или несчастном случае со смертельным исходом </a:t>
            </a:r>
            <a:r>
              <a:rPr lang="ru-RU" dirty="0" smtClean="0"/>
              <a:t>направлять </a:t>
            </a:r>
            <a:r>
              <a:rPr lang="ru-RU" b="1" dirty="0" smtClean="0"/>
              <a:t>«Извещение» </a:t>
            </a:r>
            <a:r>
              <a:rPr lang="ru-RU" dirty="0" smtClean="0"/>
              <a:t>(форма 1   утверждена Постановлением Минтруда России от 24.10.2002 № 73):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 соответствующую государственную инспекцию труда;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 прокуратуру по месту происшествия НС;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 орган исполнительной власти субъекта РФ или орган местного самоуправления </a:t>
            </a:r>
            <a:r>
              <a:rPr lang="ru-RU" sz="2000" dirty="0" smtClean="0"/>
              <a:t>по месту государственной регистрации юридического лица или физического лица в качестве индивидуального предпринимателя</a:t>
            </a:r>
            <a:r>
              <a:rPr lang="ru-RU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i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ПРИЧИНЫ ПРОИЗВОДСТВЕННОГО ТРАВМАТИЗМА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6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200" b="1" i="1" dirty="0" smtClean="0"/>
              <a:t>1. Техническое оборудование.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Источники опасности: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Движущие части машины и механизмы;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Подъемно-транспортные устройства и перемещаемые грузы;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Незащищенные подвижные элементы производственного оборудование;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Отсутствие ограждений и блокировочных устройств;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Электрический ток;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Повышенная (пониженная) температура поверхностей оборудования и материалов.</a:t>
            </a:r>
            <a:endParaRPr lang="ru-RU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229600" cy="5940425"/>
          </a:xfrm>
        </p:spPr>
        <p:txBody>
          <a:bodyPr/>
          <a:lstStyle/>
          <a:p>
            <a:pPr algn="just"/>
            <a:r>
              <a:rPr lang="ru-RU" sz="2800" smtClean="0"/>
              <a:t>Работодателю, направившему работника, с которым произошел НС;</a:t>
            </a:r>
          </a:p>
          <a:p>
            <a:pPr algn="just"/>
            <a:r>
              <a:rPr lang="ru-RU" sz="2800" smtClean="0"/>
              <a:t>В территориальный орган соответствующего федерального органа исполнительной власти, осуществляющего функции по контролю и надзору в установленной сфере деятельности (при НС в организации или на объекте, которые подконтрольны этому органу);</a:t>
            </a:r>
          </a:p>
          <a:p>
            <a:pPr algn="just"/>
            <a:r>
              <a:rPr lang="ru-RU" sz="2800" smtClean="0"/>
              <a:t>В соответствующее территориальное объединение организации профсоюзов.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8600"/>
            <a:ext cx="8001000" cy="6245225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u="sng" dirty="0" smtClean="0"/>
              <a:t>О несчастных случаях, которые по прошествии времени перешли в категорию тяжелых НС или НС со смертельным исходом</a:t>
            </a:r>
            <a:r>
              <a:rPr lang="ru-RU" dirty="0" smtClean="0"/>
              <a:t>, работодатель в течении </a:t>
            </a:r>
            <a:r>
              <a:rPr lang="ru-RU" b="1" dirty="0" smtClean="0">
                <a:solidFill>
                  <a:srgbClr val="FF0000"/>
                </a:solidFill>
              </a:rPr>
              <a:t>трех суток </a:t>
            </a:r>
            <a:r>
              <a:rPr lang="ru-RU" dirty="0" smtClean="0"/>
              <a:t>после получения сведений об этом направляет </a:t>
            </a:r>
            <a:r>
              <a:rPr lang="ru-RU" i="1" dirty="0" smtClean="0"/>
              <a:t>Извещение</a:t>
            </a:r>
            <a:r>
              <a:rPr lang="ru-RU" dirty="0" smtClean="0"/>
              <a:t> в установленные органы и организации.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u="sng" dirty="0" smtClean="0"/>
              <a:t>Не направление </a:t>
            </a:r>
            <a:r>
              <a:rPr lang="ru-RU" i="1" dirty="0" smtClean="0"/>
              <a:t>извещения</a:t>
            </a:r>
            <a:r>
              <a:rPr lang="ru-RU" b="1" i="1" dirty="0" smtClean="0"/>
              <a:t> </a:t>
            </a:r>
            <a:r>
              <a:rPr lang="ru-RU" b="1" dirty="0" smtClean="0"/>
              <a:t>в указанные органы в установленные сроки является основанием для квалификации действий работодателя как </a:t>
            </a:r>
            <a:r>
              <a:rPr lang="ru-RU" b="1" i="1" dirty="0" smtClean="0"/>
              <a:t>сокрытие несчастного случая</a:t>
            </a:r>
            <a:r>
              <a:rPr lang="ru-RU" b="1" dirty="0" smtClean="0"/>
              <a:t>. 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/>
              <a:t>В таких случаях </a:t>
            </a:r>
            <a:r>
              <a:rPr lang="ru-RU" b="1" u="sng" dirty="0" smtClean="0"/>
              <a:t>расследование проводится </a:t>
            </a:r>
            <a:r>
              <a:rPr lang="ru-RU" b="1" dirty="0" smtClean="0"/>
              <a:t>должностными </a:t>
            </a:r>
            <a:r>
              <a:rPr lang="ru-RU" b="1" dirty="0" smtClean="0">
                <a:solidFill>
                  <a:srgbClr val="FF0000"/>
                </a:solidFill>
              </a:rPr>
              <a:t>лицами государственной инспекции труда без </a:t>
            </a:r>
            <a:r>
              <a:rPr lang="ru-RU" b="1" dirty="0" smtClean="0"/>
              <a:t>формирования комиссии (ст. 229.3 ТК РФ).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914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ФОРМИРОВАНИЕ КОМИССИИ ПО РАССЛЕДОВАНИЮ НЕСЧАСТНЫХ СЛУЧАЕВ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495800"/>
          </a:xfrm>
        </p:spPr>
        <p:txBody>
          <a:bodyPr>
            <a:normAutofit fontScale="925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/>
              <a:t>Формирование комиссии производится в зависимости от степени тяжести повреждения здоровья пострадавшими и обстоятельств НС. 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/>
              <a:t>С этой целью работодатель самостоятельно (предположительно) оценивает тяжесть НС в соответствии со </a:t>
            </a:r>
            <a:r>
              <a:rPr lang="ru-RU" sz="2800" i="1" dirty="0" smtClean="0"/>
              <a:t>Схемой определения тяжести повреждения здоровья при НС на производстве </a:t>
            </a:r>
            <a:r>
              <a:rPr lang="ru-RU" dirty="0" smtClean="0"/>
              <a:t>(утверждена </a:t>
            </a:r>
            <a:r>
              <a:rPr lang="ru-RU" dirty="0" err="1" smtClean="0"/>
              <a:t>Приказаом</a:t>
            </a:r>
            <a:r>
              <a:rPr lang="ru-RU" dirty="0" smtClean="0"/>
              <a:t> </a:t>
            </a:r>
            <a:r>
              <a:rPr lang="ru-RU" dirty="0" err="1" smtClean="0"/>
              <a:t>Минздразсоцразвития</a:t>
            </a:r>
            <a:r>
              <a:rPr lang="ru-RU" dirty="0" smtClean="0"/>
              <a:t> России от 23.02.2005г. № 160).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229600" cy="6092825"/>
          </a:xfrm>
        </p:spPr>
        <p:txBody>
          <a:bodyPr>
            <a:normAutofit fontScale="92500"/>
          </a:bodyPr>
          <a:lstStyle/>
          <a:p>
            <a:pPr marL="365760" indent="-256032"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u="sng" dirty="0" smtClean="0"/>
              <a:t>Общие требования к составу комиссии</a:t>
            </a:r>
            <a:r>
              <a:rPr lang="ru-RU" dirty="0" smtClean="0"/>
              <a:t>: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Состав комиссии утверждается приказом (распоряжением) работодателя (за исключением НС, происшедших в организации или объекте , подконтрольных </a:t>
            </a:r>
            <a:r>
              <a:rPr lang="ru-RU" dirty="0" err="1" smtClean="0"/>
              <a:t>Ростехнадзору</a:t>
            </a:r>
            <a:r>
              <a:rPr lang="ru-RU" dirty="0" smtClean="0"/>
              <a:t>).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Комиссия формируется из нечетного числа членов и в составе не менее 3- человек.</a:t>
            </a:r>
          </a:p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 состав комиссии не включаются лица, на которых непосредственно возложено обеспечение соблюдения требований охраны труда на участке (объекте), где произошел НС.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365760" indent="-256032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 smtClean="0"/>
              <a:t>Каждый пострадавший (законный представитель или доверенное лицо) имеет право на личное участие в расследовании НС и на ознакомление с материалами расследования).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458200" cy="6016625"/>
          </a:xfrm>
        </p:spPr>
        <p:txBody>
          <a:bodyPr>
            <a:normAutofit fontScale="85000" lnSpcReduction="10000"/>
          </a:bodyPr>
          <a:lstStyle/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u="sng" dirty="0" smtClean="0"/>
              <a:t>В состав комиссии по расследованию </a:t>
            </a:r>
            <a:r>
              <a:rPr lang="ru-RU" b="1" i="1" u="sng" dirty="0" smtClean="0"/>
              <a:t>«легкого» НС (в том числе группового)</a:t>
            </a:r>
            <a:r>
              <a:rPr lang="ru-RU" u="sng" dirty="0" smtClean="0"/>
              <a:t> включаются: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Специалист по охране труда или лицо, назначенное приказом работодателя ответственным за организацию работы по охране труда;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Представители работодателя;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Представители выборного органа первичной профсоюзной организации (или иного представительного органа работников), уполномоченный по охране труда.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u="sng" dirty="0" smtClean="0"/>
              <a:t>Комиссию возглавляет работодатель.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u="sng" dirty="0" smtClean="0"/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dirty="0" smtClean="0"/>
              <a:t>В расследовании НС у работодателя -  физического лица принимают участие: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dirty="0" smtClean="0"/>
              <a:t>Работодатель - физическое лицо или его уполномоченный представитель;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dirty="0" smtClean="0"/>
              <a:t>Доверенное лицо пострадавшего;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dirty="0" smtClean="0"/>
              <a:t>Специалист по охране труда (может привлекаться на договорной  основе).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153400" cy="6016625"/>
          </a:xfrm>
        </p:spPr>
        <p:txBody>
          <a:bodyPr>
            <a:normAutofit fontScale="85000" lnSpcReduction="20000"/>
          </a:bodyPr>
          <a:lstStyle/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u="sng" dirty="0" smtClean="0"/>
              <a:t>В состав комиссии при расследовании </a:t>
            </a:r>
            <a:r>
              <a:rPr lang="ru-RU" b="1" i="1" u="sng" dirty="0" smtClean="0"/>
              <a:t>несчастного случая (в том числе группового)</a:t>
            </a:r>
            <a:r>
              <a:rPr lang="ru-RU" u="sng" dirty="0" smtClean="0"/>
              <a:t>, в результате которого один или несколько пострадавших получили </a:t>
            </a:r>
            <a:r>
              <a:rPr lang="ru-RU" b="1" i="1" u="sng" dirty="0" smtClean="0"/>
              <a:t>тяжелые повреждения здоровья,</a:t>
            </a:r>
            <a:r>
              <a:rPr lang="ru-RU" u="sng" dirty="0" smtClean="0"/>
              <a:t> либо </a:t>
            </a:r>
            <a:r>
              <a:rPr lang="ru-RU" b="1" i="1" u="sng" dirty="0" smtClean="0"/>
              <a:t>НС (в том числе группового) со смертельным исходом </a:t>
            </a:r>
            <a:r>
              <a:rPr lang="ru-RU" u="sng" dirty="0" smtClean="0"/>
              <a:t>также включаются: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Государственный инспектор труда;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Представители органа исполнительной власти субъекта РФ или органа местного самоуправления (по согласованию),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Представитель исполнительного органа страховщика (при расследовании НС с застрахованным.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u="sng" dirty="0" smtClean="0"/>
              <a:t>Комиссию возглавляет должное лицо государственной инспекции труда, </a:t>
            </a:r>
            <a:r>
              <a:rPr lang="ru-RU" dirty="0" smtClean="0"/>
              <a:t>кроме НС, происшедших на объектах, подконтрольных </a:t>
            </a:r>
            <a:r>
              <a:rPr lang="ru-RU" dirty="0" err="1" smtClean="0"/>
              <a:t>Ростехнадзору</a:t>
            </a:r>
            <a:r>
              <a:rPr lang="ru-RU" dirty="0" smtClean="0"/>
              <a:t>.</a:t>
            </a:r>
            <a:endParaRPr lang="ru-RU" u="sng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153400" cy="6092825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ru-RU" sz="3200" smtClean="0"/>
              <a:t>При НС, происшедшем при эксплуатации производственных объектов, подконтрольных Ростехнадзору, в том числе в результате аварий, состав комиссии утверждает руководитель территориального органа Ростехнадзора.</a:t>
            </a:r>
          </a:p>
          <a:p>
            <a:pPr algn="just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r>
              <a:rPr lang="ru-RU" sz="2800" i="1" smtClean="0"/>
              <a:t>Комиссию возглавляет должностное лицо территориального органа Ростехнадзора.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924800" cy="1066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ОСОБЕННОСТИ ФОРМИРОВАНИЯ КОМИССИЙ ПО РАССЛЕДОВАНИЮ НЕСЧАСТНЫХ СЛУЧАЕВ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153400" cy="4568825"/>
          </a:xfrm>
        </p:spPr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ru-RU" sz="2800" smtClean="0"/>
              <a:t>НС, происшедший с лицом, </a:t>
            </a:r>
            <a:r>
              <a:rPr lang="ru-RU" sz="2800" b="1" i="1" smtClean="0"/>
              <a:t>направленным для выполнения работ к другому работодателю и участвовавшим в его производственной деятельности</a:t>
            </a:r>
            <a:r>
              <a:rPr lang="ru-RU" sz="2800" smtClean="0"/>
              <a:t>, расследуются </a:t>
            </a:r>
            <a:r>
              <a:rPr lang="ru-RU" sz="2800" u="sng" smtClean="0"/>
              <a:t>комиссией образованной работодателем, у которого произошел НС</a:t>
            </a:r>
            <a:r>
              <a:rPr lang="ru-RU" sz="2800" smtClean="0"/>
              <a:t>. В состав комиссии входит представитель работодателя, направившего это лицо.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382000" cy="6016625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dirty="0" smtClean="0"/>
              <a:t>НС, происшедший с лицом, выполнявшим работу </a:t>
            </a:r>
            <a:r>
              <a:rPr lang="ru-RU" sz="2800" b="1" i="1" dirty="0" smtClean="0"/>
              <a:t>на территории другого работод</a:t>
            </a:r>
            <a:r>
              <a:rPr lang="ru-RU" sz="2800" dirty="0" smtClean="0"/>
              <a:t>ателя, расследуется </a:t>
            </a:r>
            <a:r>
              <a:rPr lang="ru-RU" sz="2800" u="sng" dirty="0" smtClean="0"/>
              <a:t>комиссией, образованной работодателем, по поручению которого выполнялась работа</a:t>
            </a:r>
            <a:r>
              <a:rPr lang="ru-RU" sz="2800" dirty="0" smtClean="0"/>
              <a:t>, с участием при необходимости работодателя, за которым закреплена данная территория на праве собственности или аренды</a:t>
            </a:r>
            <a:r>
              <a:rPr lang="ru-RU" sz="3200" dirty="0" smtClean="0"/>
              <a:t>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dirty="0" smtClean="0"/>
              <a:t>НС, происшедший с работником при выполнении </a:t>
            </a:r>
            <a:r>
              <a:rPr lang="ru-RU" sz="3200" b="1" i="1" dirty="0" smtClean="0"/>
              <a:t>работ по совместительству</a:t>
            </a:r>
            <a:r>
              <a:rPr lang="ru-RU" sz="3200" dirty="0" smtClean="0"/>
              <a:t>, расследуется и учитывается по месту работы по совместительству.</a:t>
            </a:r>
            <a:endParaRPr lang="ru-RU" sz="3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305800" cy="6092825"/>
          </a:xfrm>
        </p:spPr>
        <p:txBody>
          <a:bodyPr>
            <a:normAutofit fontScale="97500"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dirty="0" smtClean="0"/>
              <a:t>НС, происшедший с лицом, выполнявшим по поручению работодателя работу </a:t>
            </a:r>
            <a:r>
              <a:rPr lang="ru-RU" sz="3200" b="1" i="1" dirty="0" smtClean="0"/>
              <a:t>на выделенном участке другого работодат</a:t>
            </a:r>
            <a:r>
              <a:rPr lang="ru-RU" sz="3200" dirty="0" smtClean="0"/>
              <a:t>еля, расследуется </a:t>
            </a:r>
            <a:r>
              <a:rPr lang="ru-RU" sz="3200" u="sng" dirty="0" smtClean="0"/>
              <a:t>комиссией, образованной работодателем, производящим эту работу, с обязательным участием представителя работодателя, на территории которого она производилась.</a:t>
            </a:r>
            <a:endParaRPr lang="ru-RU" sz="3200" u="sn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077200" cy="5940425"/>
          </a:xfrm>
        </p:spPr>
        <p:txBody>
          <a:bodyPr/>
          <a:lstStyle/>
          <a:p>
            <a:pPr marL="365125" indent="-255588">
              <a:buFont typeface="Wingdings" pitchFamily="2" charset="2"/>
              <a:buNone/>
            </a:pPr>
            <a:r>
              <a:rPr lang="ru-RU" b="1" i="1" smtClean="0"/>
              <a:t>2</a:t>
            </a:r>
            <a:r>
              <a:rPr lang="ru-RU" sz="3200" b="1" i="1" smtClean="0"/>
              <a:t>. Условия труда.</a:t>
            </a:r>
          </a:p>
          <a:p>
            <a:pPr marL="365125" indent="-255588" algn="just"/>
            <a:r>
              <a:rPr lang="ru-RU" b="1" smtClean="0"/>
              <a:t>Беспорядок на рабочем месте (доступно расположение кислот, щелочи, ядовитых веществ и т.д.)</a:t>
            </a:r>
          </a:p>
          <a:p>
            <a:pPr marL="365125" indent="-255588" algn="just"/>
            <a:r>
              <a:rPr lang="ru-RU" b="1" smtClean="0"/>
              <a:t>Шум, повышенная или пониженная температура воздуха, отсутствие вентиляции</a:t>
            </a:r>
            <a:r>
              <a:rPr lang="ru-RU" smtClean="0"/>
              <a:t>.</a:t>
            </a:r>
          </a:p>
          <a:p>
            <a:pPr marL="365125" indent="-255588" algn="just">
              <a:buFont typeface="Wingdings" pitchFamily="2" charset="2"/>
              <a:buNone/>
            </a:pPr>
            <a:r>
              <a:rPr lang="ru-RU" b="1" i="1" smtClean="0"/>
              <a:t>3. </a:t>
            </a:r>
            <a:r>
              <a:rPr lang="ru-RU" sz="3200" b="1" i="1" smtClean="0"/>
              <a:t>Персонал (его действия).</a:t>
            </a:r>
          </a:p>
          <a:p>
            <a:pPr marL="365125" indent="-255588" algn="just"/>
            <a:r>
              <a:rPr lang="ru-RU" b="1" smtClean="0"/>
              <a:t>Опыт работы: начало работы, начало новой операции, перемена работы</a:t>
            </a:r>
          </a:p>
          <a:p>
            <a:pPr marL="365125" indent="-255588" algn="just"/>
            <a:r>
              <a:rPr lang="ru-RU" b="1" smtClean="0"/>
              <a:t>Недостаточное информирование об опасных и вредных производственных факторах, инструктаж о приемах работы</a:t>
            </a:r>
          </a:p>
          <a:p>
            <a:pPr marL="365125" indent="-255588" algn="just"/>
            <a:r>
              <a:rPr lang="ru-RU" b="1" smtClean="0"/>
              <a:t>Возраст.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8600"/>
            <a:ext cx="8229600" cy="6245225"/>
          </a:xfrm>
        </p:spPr>
        <p:txBody>
          <a:bodyPr/>
          <a:lstStyle/>
          <a:p>
            <a:pPr algn="just"/>
            <a:r>
              <a:rPr lang="ru-RU" smtClean="0"/>
              <a:t>Расследование НС, происшедшего в результате </a:t>
            </a:r>
            <a:r>
              <a:rPr lang="ru-RU" b="1" i="1" smtClean="0"/>
              <a:t>катастрофы, аварии или иного повреждения транспортного средства</a:t>
            </a:r>
            <a:r>
              <a:rPr lang="ru-RU" smtClean="0"/>
              <a:t>, проводится </a:t>
            </a:r>
            <a:r>
              <a:rPr lang="ru-RU" u="sng" smtClean="0"/>
              <a:t>комиссией, образуемой и возглавляемой работодателем</a:t>
            </a:r>
            <a:r>
              <a:rPr lang="ru-RU" smtClean="0"/>
              <a:t>, с обязательным использованием материалов расследования происшествия, проведенного соответствующим федеральным органом исполнительной власти, осуществляющим функции по контролю и надзору в установленной сфере деятельности, органами дознания, органами следствия и владельцем транспортного средства.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229600" cy="6016625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При групповом НС с </a:t>
            </a:r>
            <a:r>
              <a:rPr lang="ru-RU" b="1" i="1" dirty="0" smtClean="0"/>
              <a:t>числом погибших 5 и более человек</a:t>
            </a:r>
            <a:r>
              <a:rPr lang="ru-RU" dirty="0" smtClean="0"/>
              <a:t> в состав комиссии дополнительно включаются: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Представитель </a:t>
            </a:r>
            <a:r>
              <a:rPr lang="ru-RU" dirty="0" err="1" smtClean="0"/>
              <a:t>Роструда</a:t>
            </a:r>
            <a:r>
              <a:rPr lang="ru-RU" dirty="0" smtClean="0"/>
              <a:t>;</a:t>
            </a:r>
          </a:p>
          <a:p>
            <a:pPr marL="365760" indent="-256032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Представители общероссийского объединения профессиональных союзов.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u="sng" dirty="0" smtClean="0"/>
              <a:t>Комиссию возглавляет Руководитель государственной инспекции труда или его заместитель (по охране труда), </a:t>
            </a:r>
            <a:r>
              <a:rPr lang="ru-RU" dirty="0" smtClean="0"/>
              <a:t>а при расследовании НС, происшедшего в организации или на объекте, подконтрольных </a:t>
            </a:r>
            <a:r>
              <a:rPr lang="ru-RU" dirty="0" err="1" smtClean="0"/>
              <a:t>Ростехнадзору</a:t>
            </a:r>
            <a:r>
              <a:rPr lang="ru-RU" dirty="0" smtClean="0"/>
              <a:t> – руководитель территориального органа </a:t>
            </a:r>
            <a:r>
              <a:rPr lang="ru-RU" dirty="0" err="1" smtClean="0"/>
              <a:t>Ростехнадзора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731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ВИДЫ НЕСЧАСТНЫХ СЛУЧАЕВ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7467600" cy="4721225"/>
          </a:xfrm>
        </p:spPr>
        <p:txBody>
          <a:bodyPr/>
          <a:lstStyle/>
          <a:p>
            <a:pPr marL="457200" indent="-457200">
              <a:buFont typeface="Wingdings" pitchFamily="2" charset="2"/>
              <a:buAutoNum type="arabicPeriod"/>
            </a:pPr>
            <a:r>
              <a:rPr lang="ru-RU" sz="3600" b="1" smtClean="0"/>
              <a:t>По степени тяжести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3200" b="1" i="1" smtClean="0"/>
              <a:t>Несчастный случай </a:t>
            </a:r>
            <a:r>
              <a:rPr lang="ru-RU" sz="2800" b="1" i="1" smtClean="0"/>
              <a:t>– </a:t>
            </a:r>
            <a:r>
              <a:rPr lang="ru-RU" sz="2800" smtClean="0"/>
              <a:t>пострадавшим получено повреждение здоровья, относящееся к категории «легких»;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3200" b="1" i="1" smtClean="0"/>
              <a:t>Тяжелый несчастный случай </a:t>
            </a:r>
            <a:r>
              <a:rPr lang="ru-RU" sz="2800" b="1" i="1" smtClean="0"/>
              <a:t>- </a:t>
            </a:r>
            <a:r>
              <a:rPr lang="ru-RU" sz="2800" smtClean="0"/>
              <a:t>пострадавшим получено повреждение здоровья, относящееся к категории «тяжелых»</a:t>
            </a:r>
            <a:endParaRPr lang="ru-RU" sz="2800" b="1" i="1" smtClean="0"/>
          </a:p>
          <a:p>
            <a:pPr marL="457200" indent="-457200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6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3600" b="1" smtClean="0"/>
              <a:t>2. </a:t>
            </a:r>
            <a:r>
              <a:rPr lang="ru-RU" sz="3200" b="1" smtClean="0"/>
              <a:t>От количества пострадавших</a:t>
            </a:r>
          </a:p>
          <a:p>
            <a:pPr algn="just">
              <a:buFont typeface="Wingdings" pitchFamily="2" charset="2"/>
              <a:buChar char="v"/>
            </a:pPr>
            <a:r>
              <a:rPr lang="ru-RU" sz="2800" b="1" i="1" smtClean="0"/>
              <a:t>Несчастный случай на производстве со смертельным исходом;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800" b="1" i="1" smtClean="0"/>
              <a:t>Групповой несчастный случай – </a:t>
            </a:r>
            <a:r>
              <a:rPr lang="ru-RU" sz="2800" smtClean="0"/>
              <a:t>пострадало два человека и более;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800" b="1" i="1" smtClean="0"/>
              <a:t>Групповой несчастный случай с тяжелыми последствиями – </a:t>
            </a:r>
            <a:r>
              <a:rPr lang="ru-RU" sz="2800" smtClean="0"/>
              <a:t>один или несколько пострадавших получили повреждения здоровья, относящиеся к категории «тяжелых» либо со смертельным исходом</a:t>
            </a:r>
            <a:r>
              <a:rPr lang="ru-RU" sz="2800" b="1" i="1" smtClean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Приказ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Минздравсоцразвития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России от 24.02.2005г. № 160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534400" cy="4721225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3600" smtClean="0"/>
              <a:t>Тяжесть повреждения здоровья при несчастном случае на производстве определяется в соответствии со 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smtClean="0"/>
              <a:t>«Схемой определения степени тяжести повреждения здоровья при несчастных случаях на производстве»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077200" cy="5562600"/>
          </a:xfrm>
        </p:spPr>
        <p:txBody>
          <a:bodyPr>
            <a:normAutofit/>
          </a:bodyPr>
          <a:lstStyle/>
          <a:p>
            <a:pPr marL="365760" indent="-256032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СТРАХОВОЙ СЛУЧАЙ</a:t>
            </a:r>
          </a:p>
          <a:p>
            <a:pPr marL="365760" indent="-256032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ПОТВЕРЖДЕННЫЙ ФАКТ ПОВРЕЖДЕНИЯ ЗДОРОВЬЯ ЗАСТРАХОВАННОГО ВСЛЕДСТВИИ НЕСЧАСТНОГО СЛУЧАЯ НА ПРОИЗВОДСТВЕ ИЛИ ПРОФЕССИОНАЛЬНОГО ЗАБОЛЕВАНИЯ, КОТОРЫЙ ВЛЕЧЕТ ВОЗНИКВЕНИЕ ОБЯЗАТЕЛЬСТВА СТРАХОВЩИКА ОСУЩЕСТВЛЯТЬ ОБЕСПЕЧЕНИЕ ПО СТРАХОВАНИЮ </a:t>
            </a:r>
            <a:r>
              <a:rPr lang="ru-RU" sz="3200" b="1" i="1" dirty="0" smtClean="0"/>
              <a:t>(Федеральный закон от 24 июля 1998г. № 125-ФЗ).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04800"/>
            <a:ext cx="8305800" cy="6169025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 smtClean="0"/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</a:rPr>
              <a:t>Постановление Минтруда России 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</a:rPr>
              <a:t>от 24.10.2002г. № 73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i="1" dirty="0" smtClean="0"/>
              <a:t>«Об утверждении форм документов, необходимых для расследования и учета несчастных случаев на производстве…».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 smtClean="0"/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Государственный надзор и контроль за соблюдением порядка расследования, оформления и учета НС на производстве осуществляется органами федеральной инспекции труда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                   (ст. 353 ТК РФ)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58200" cy="990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Несчастные случаи на производстве, подлежащие расследованию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305800" cy="4645025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2800" u="sng" dirty="0" smtClean="0"/>
              <a:t>1. Происшедшие с работниками и другими лицами, участвующими в производственной деятельности работодателя: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 </a:t>
            </a:r>
            <a:r>
              <a:rPr lang="ru-RU" b="1" i="1" dirty="0" smtClean="0"/>
              <a:t>исполнении трудовых обязанностей;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 </a:t>
            </a:r>
            <a:r>
              <a:rPr lang="ru-RU" b="1" i="1" dirty="0" smtClean="0"/>
              <a:t>выполнении работ по поручению работодателя (его представителя)</a:t>
            </a:r>
            <a:r>
              <a:rPr lang="ru-RU" dirty="0" smtClean="0"/>
              <a:t>;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 </a:t>
            </a:r>
            <a:r>
              <a:rPr lang="ru-RU" b="1" i="1" dirty="0" smtClean="0"/>
              <a:t>осуществлении иных правомерных действий, обусловленных трудовыми отношениями с работодателем либо совершаемых в его интересах</a:t>
            </a:r>
            <a:endParaRPr lang="ru-RU" b="1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276</TotalTime>
  <Words>1893</Words>
  <Application>Microsoft Office PowerPoint</Application>
  <PresentationFormat>Экран (4:3)</PresentationFormat>
  <Paragraphs>134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Bookman Old Style</vt:lpstr>
      <vt:lpstr>Gill Sans MT</vt:lpstr>
      <vt:lpstr>Wingdings 3</vt:lpstr>
      <vt:lpstr>Wingdings</vt:lpstr>
      <vt:lpstr>Calibri</vt:lpstr>
      <vt:lpstr>Cambria</vt:lpstr>
      <vt:lpstr>Начальная</vt:lpstr>
      <vt:lpstr>РАССЛЕДОВАНИЕ НЕСЧАСТНЫХ СЛУЧАЕВ  НА ПРОИЗВОДСТВЕ</vt:lpstr>
      <vt:lpstr>ПРИЧИНЫ ПРОИЗВОДСТВЕННОГО ТРАВМАТИЗМА</vt:lpstr>
      <vt:lpstr>Слайд 3</vt:lpstr>
      <vt:lpstr>ВИДЫ НЕСЧАСТНЫХ СЛУЧАЕВ</vt:lpstr>
      <vt:lpstr>Слайд 5</vt:lpstr>
      <vt:lpstr>Приказ Минздравсоцразвития России от 24.02.2005г. № 160</vt:lpstr>
      <vt:lpstr>Слайд 7</vt:lpstr>
      <vt:lpstr>Слайд 8</vt:lpstr>
      <vt:lpstr>Несчастные случаи на производстве, подлежащие расследованию</vt:lpstr>
      <vt:lpstr>Лица, участвующие в производственной деятельности работодателя:</vt:lpstr>
      <vt:lpstr>Слайд 11</vt:lpstr>
      <vt:lpstr>ЕСЛИ УКАЗАННЫЕ СОБЫТИЯ ПРОИЗОШЛИ</vt:lpstr>
      <vt:lpstr>Слайд 13</vt:lpstr>
      <vt:lpstr>Слайд 14</vt:lpstr>
      <vt:lpstr>ОБЯЗАННОСТИ РАБОТНИКА ПРИ НЕСЧАСТНОМ СЛУЧАЕ</vt:lpstr>
      <vt:lpstr>ОБЯЗАННОСТИ РАБОТОДАТЕЛЯ ПРИ РАССЛЕДОВАНИИ НЕСЧАСТНОГО СЛУЧАЯ</vt:lpstr>
      <vt:lpstr>Слайд 17</vt:lpstr>
      <vt:lpstr>ПОРЯДОК ИЗВЕЩЕНИЯ О НЕСЧАСТНЫХ СЛУЧАЯХ</vt:lpstr>
      <vt:lpstr>Слайд 19</vt:lpstr>
      <vt:lpstr>Слайд 20</vt:lpstr>
      <vt:lpstr>Слайд 21</vt:lpstr>
      <vt:lpstr>ФОРМИРОВАНИЕ КОМИССИИ ПО РАССЛЕДОВАНИЮ НЕСЧАСТНЫХ СЛУЧАЕВ</vt:lpstr>
      <vt:lpstr>Слайд 23</vt:lpstr>
      <vt:lpstr>Слайд 24</vt:lpstr>
      <vt:lpstr>Слайд 25</vt:lpstr>
      <vt:lpstr>Слайд 26</vt:lpstr>
      <vt:lpstr>ОСОБЕННОСТИ ФОРМИРОВАНИЯ КОМИССИЙ ПО РАССЛЕДОВАНИЮ НЕСЧАСТНЫХ СЛУЧАЕВ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РАССЛЕДОВАНИЕ НЕСЧАСТНЫХ СЛУЧАЕВ  НА ПРОИЗВОДСТВЕ</dc:title>
  <dc:creator>user</dc:creator>
  <cp:lastModifiedBy>1</cp:lastModifiedBy>
  <cp:revision>52</cp:revision>
  <dcterms:created xsi:type="dcterms:W3CDTF">2008-11-11T10:34:29Z</dcterms:created>
  <dcterms:modified xsi:type="dcterms:W3CDTF">2014-11-30T15:45:06Z</dcterms:modified>
</cp:coreProperties>
</file>