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0" r:id="rId1"/>
  </p:sldMasterIdLst>
  <p:notesMasterIdLst>
    <p:notesMasterId r:id="rId22"/>
  </p:notesMasterIdLst>
  <p:sldIdLst>
    <p:sldId id="273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60"/>
  </p:normalViewPr>
  <p:slideViewPr>
    <p:cSldViewPr>
      <p:cViewPr varScale="1">
        <p:scale>
          <a:sx n="69" d="100"/>
          <a:sy n="69" d="100"/>
        </p:scale>
        <p:origin x="-14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3F982BC3-6C0B-4F60-8098-663FE968681C}" type="datetimeFigureOut">
              <a:rPr lang="ru-RU"/>
              <a:pPr>
                <a:defRPr/>
              </a:pPr>
              <a:t>15.02.2015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007E7F17-1326-4E0F-A63A-2E4C9C3E0C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9561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56738684-87BB-4440-A182-3C212A4C091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678566-EEE8-4D07-AD16-6BAE8BFB125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F9639C-C8EA-4BC4-8C98-E8D065795D8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74E9C1-249F-4CD9-AFED-3E4A09F9FB3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A36AA-3615-47C5-A596-FA5B9ED98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559C11-06F3-4E2C-A5D4-5395F3D7BDD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8DCEEE-4195-43CD-883D-29B02D39A7A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FC6B3F-EF1B-46D6-8C88-81F64593E07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50E6E6-5338-44CD-AF74-FBF1A097736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1BA3D7-8216-4D5A-A7FE-B8F248F19BF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A61D5-2B0D-4686-9265-72173A0A081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86BA8161-7FA9-4285-B451-EEADFADF722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  <p:sldLayoutId id="2147484201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714375" y="714375"/>
            <a:ext cx="7929563" cy="3786188"/>
          </a:xfrm>
        </p:spPr>
        <p:txBody>
          <a:bodyPr/>
          <a:lstStyle/>
          <a:p>
            <a:pPr algn="ctr" eaLnBrk="1" hangingPunct="1"/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b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ОТДЫХА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428625" y="214313"/>
            <a:ext cx="8358188" cy="6429375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 3" pitchFamily="18" charset="2"/>
              <a:buNone/>
              <a:defRPr/>
            </a:pPr>
            <a:r>
              <a:rPr lang="ru-RU" dirty="0" smtClean="0"/>
              <a:t>  </a:t>
            </a:r>
            <a:r>
              <a:rPr lang="ru-RU" b="1" i="1" dirty="0" smtClean="0"/>
              <a:t>Очередностью предоставления оплачиваемых отпусков </a:t>
            </a:r>
            <a:r>
              <a:rPr lang="ru-RU" u="sng" dirty="0" smtClean="0"/>
              <a:t>определяется в соответствии с графиком отпусков</a:t>
            </a:r>
            <a:r>
              <a:rPr lang="ru-RU" dirty="0" smtClean="0"/>
              <a:t>, утверждаемым работодателем с учетом мнения органа  первичной профсоюзной организации </a:t>
            </a:r>
            <a:r>
              <a:rPr lang="ru-RU" b="1" i="1" dirty="0" smtClean="0"/>
              <a:t>не  позднее чем за две недели до наступления календарного года.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dirty="0" smtClean="0"/>
              <a:t>График отпусков обязателен  </a:t>
            </a:r>
            <a:r>
              <a:rPr lang="ru-RU" b="1" i="1" dirty="0" smtClean="0"/>
              <a:t>как для работодателя, так и для работника.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b="1" dirty="0" smtClean="0"/>
              <a:t>Запрещается </a:t>
            </a:r>
            <a:r>
              <a:rPr lang="ru-RU" dirty="0" smtClean="0"/>
              <a:t> </a:t>
            </a:r>
            <a:r>
              <a:rPr lang="ru-RU" u="sng" dirty="0" smtClean="0"/>
              <a:t>не предоставлять ежегодный оплачиваемый отпуск: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в течение двух лет подряд;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работникам в возрасте до 18 лет;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работникам, занятым на работах с вредными и (или) опасными условиями труда.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b="1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u="sng" dirty="0" smtClean="0"/>
          </a:p>
        </p:txBody>
      </p:sp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285750" y="500063"/>
            <a:ext cx="8358188" cy="5572125"/>
          </a:xfrm>
        </p:spPr>
        <p:txBody>
          <a:bodyPr>
            <a:normAutofit/>
          </a:bodyPr>
          <a:lstStyle/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mtClean="0"/>
              <a:t>     По соглашению между работником и работодателем ежегодный оплачиваемый </a:t>
            </a:r>
            <a:r>
              <a:rPr lang="ru-RU" b="1" i="1" smtClean="0"/>
              <a:t>отпуск может быть разделен на части.</a:t>
            </a:r>
            <a:r>
              <a:rPr lang="ru-RU" smtClean="0"/>
              <a:t> При этом ходя бы одна из частей этого отпуска должна быть не менее 14 календарных дней (ст. 125 ТК РФ).</a:t>
            </a: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endParaRPr lang="ru-RU" b="1" smtClean="0"/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b="1" smtClean="0"/>
              <a:t>Не допускается </a:t>
            </a:r>
            <a:r>
              <a:rPr lang="ru-RU" u="sng" smtClean="0"/>
              <a:t>отзыв из отпуска:</a:t>
            </a:r>
            <a:endParaRPr lang="ru-RU" smtClean="0"/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mtClean="0"/>
              <a:t>работников в возрасте до 18 лет;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mtClean="0"/>
              <a:t>беременных женщин;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mtClean="0"/>
              <a:t>работников, занятых на работах с вредными и (или) опасными условиями труда.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mtClean="0"/>
              <a:t>Отзыв работника из отпуска допускается только с его согласия.</a:t>
            </a:r>
          </a:p>
        </p:txBody>
      </p:sp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571500" y="857250"/>
            <a:ext cx="8001000" cy="5143500"/>
          </a:xfrm>
        </p:spPr>
        <p:txBody>
          <a:bodyPr>
            <a:normAutofit/>
          </a:bodyPr>
          <a:lstStyle/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mtClean="0"/>
              <a:t>     </a:t>
            </a:r>
            <a:r>
              <a:rPr lang="ru-RU" u="sng" smtClean="0"/>
              <a:t>Работникам ряда профессий может быть предоставлен ежегодный основной </a:t>
            </a:r>
            <a:r>
              <a:rPr lang="ru-RU" smtClean="0"/>
              <a:t> оплачиваемый отпуск продолжительностью </a:t>
            </a:r>
            <a:r>
              <a:rPr lang="ru-RU" b="1" smtClean="0"/>
              <a:t>более 28 календарных дней.</a:t>
            </a: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i="1" smtClean="0"/>
              <a:t>Например:</a:t>
            </a: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mtClean="0"/>
              <a:t>работникам в  возрасте до 18 лет -</a:t>
            </a:r>
            <a:r>
              <a:rPr lang="ru-RU" i="1" smtClean="0"/>
              <a:t>  </a:t>
            </a:r>
            <a:r>
              <a:rPr lang="ru-RU" b="1" i="1" smtClean="0"/>
              <a:t>31 </a:t>
            </a:r>
            <a:r>
              <a:rPr lang="ru-RU" smtClean="0"/>
              <a:t>календарный день (ст. 267 ТК РФ),</a:t>
            </a: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mtClean="0"/>
              <a:t>работникам образовательных учреждений.</a:t>
            </a: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mtClean="0"/>
              <a:t>Часть отпуска, превышающая 28 календарных дней, по письменному заявлению работника может быть </a:t>
            </a:r>
            <a:r>
              <a:rPr lang="ru-RU" b="1" i="1" smtClean="0"/>
              <a:t>заменена денежной компенсацией.</a:t>
            </a:r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smtClean="0"/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ru-RU" b="1" i="1" smtClean="0"/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ru-RU" i="1" smtClean="0"/>
          </a:p>
          <a:p>
            <a:pPr marL="365760" indent="-256032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u="sng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smtClean="0"/>
          </a:p>
        </p:txBody>
      </p:sp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285750" y="714375"/>
            <a:ext cx="8358188" cy="5357813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ü"/>
            </a:pPr>
            <a:r>
              <a:rPr lang="ru-RU" b="1" smtClean="0"/>
              <a:t>Не допускается</a:t>
            </a:r>
            <a:r>
              <a:rPr lang="ru-RU" smtClean="0"/>
              <a:t> замена ежегодного основного оплачиваемого отпуска и ежегодных дополнительных оплачиваемых  отпуском денежной компенсацией: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smtClean="0"/>
              <a:t>беременным женщинам;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smtClean="0"/>
              <a:t>работникам в возрасте до 18 лет;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smtClean="0"/>
              <a:t>работникам, занятым на работах с вредными и (или) опасными условиями труда (</a:t>
            </a:r>
            <a:r>
              <a:rPr lang="ru-RU" b="1" i="1" smtClean="0"/>
              <a:t> исключением выплаты  денежной компенсации за неиспользованный  отпуск при увольнении).</a:t>
            </a:r>
          </a:p>
          <a:p>
            <a:pPr algn="just" eaLnBrk="1" hangingPunct="1">
              <a:buFont typeface="Wingdings" pitchFamily="2" charset="2"/>
              <a:buChar char="Ø"/>
            </a:pPr>
            <a:endParaRPr lang="ru-RU" smtClean="0"/>
          </a:p>
          <a:p>
            <a:pPr algn="just" eaLnBrk="1" hangingPunct="1">
              <a:buFont typeface="Wingdings" pitchFamily="2" charset="2"/>
              <a:buChar char="Ø"/>
            </a:pPr>
            <a:endParaRPr lang="ru-RU" smtClean="0"/>
          </a:p>
        </p:txBody>
      </p: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357188" y="692695"/>
            <a:ext cx="8572500" cy="5736679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дополнительные </a:t>
            </a:r>
            <a:r>
              <a:rPr lang="ru-RU" sz="2800" b="1" dirty="0" smtClean="0">
                <a:solidFill>
                  <a:srgbClr val="0070C0"/>
                </a:solidFill>
              </a:rPr>
              <a:t>оплачиваемые отпуска, </a:t>
            </a:r>
            <a:r>
              <a:rPr lang="ru-RU" dirty="0" smtClean="0"/>
              <a:t>которые </a:t>
            </a:r>
            <a:r>
              <a:rPr lang="ru-RU" u="sng" dirty="0" smtClean="0"/>
              <a:t>гарантировано</a:t>
            </a:r>
            <a:r>
              <a:rPr lang="ru-RU" dirty="0" smtClean="0"/>
              <a:t> предоставляются работникам: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b="1" dirty="0" smtClean="0"/>
              <a:t>Занятым на работах с вредными и (или) опасными условиями труда: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dirty="0" smtClean="0"/>
              <a:t>      на подземных горных работах и открытых горных работах, в разрезах и карьерах, в зонах радиационного  заражения, на других работах, связанных с неустранимым неблагоприятным воздействием на здоровье человека вредных физических, химических, биологических и иных факторов (ст. 117  ТК  РФ).</a:t>
            </a:r>
          </a:p>
        </p:txBody>
      </p:sp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642938" y="428625"/>
            <a:ext cx="7929562" cy="5357813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endParaRPr lang="ru-RU" smtClean="0"/>
          </a:p>
          <a:p>
            <a:pPr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ru-RU" smtClean="0"/>
              <a:t> </a:t>
            </a:r>
            <a:r>
              <a:rPr lang="ru-RU" b="1" smtClean="0"/>
              <a:t>имеющим особый характер работы: -  </a:t>
            </a:r>
            <a:endParaRPr lang="ru-RU" smtClean="0"/>
          </a:p>
          <a:p>
            <a:pPr algn="just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ru-RU" b="1" smtClean="0"/>
              <a:t>    </a:t>
            </a:r>
            <a:r>
              <a:rPr lang="ru-RU" smtClean="0"/>
              <a:t>правительство РФ также определяет перечень категорий работников, которым устанавливается ежегодный дополнительный оплачиваемый отпуск за особый характер работы, а также минимальная продолжительность этого отпуска и условия его предоставления (ст.118 ТК РФ);</a:t>
            </a:r>
          </a:p>
        </p:txBody>
      </p:sp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571500" y="500063"/>
            <a:ext cx="8362950" cy="5748337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mtClean="0"/>
              <a:t> </a:t>
            </a:r>
            <a:r>
              <a:rPr lang="ru-RU" b="1" smtClean="0"/>
              <a:t>работающим   на   условиях ненормированного рабочего дня: -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продолжительность отпуска определяется</a:t>
            </a:r>
            <a:r>
              <a:rPr lang="ru-RU" b="1" smtClean="0"/>
              <a:t>  </a:t>
            </a:r>
            <a:r>
              <a:rPr lang="ru-RU" smtClean="0"/>
              <a:t>коллективным договором или правилами внутреннего трудового распорядка, но она </a:t>
            </a:r>
            <a:r>
              <a:rPr lang="ru-RU" u="sng" smtClean="0"/>
              <a:t>не может быть менее трех календарных дней.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</a:t>
            </a:r>
            <a:r>
              <a:rPr lang="ru-RU" sz="2000" smtClean="0"/>
              <a:t>Порядок и условия предоставления отпуска работникам с ненормированным рабочим днём в организациях: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/>
              <a:t>финансируемых из федерального бюджета, устанавливаются правительством РФ;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/>
              <a:t>финансируемых из бюджета РФ – органами власти субъекта федерации;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/>
              <a:t>финансируемых из местного бюджета, - органами местного самоуправления (с.119 ТК РФ);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mtClean="0"/>
          </a:p>
          <a:p>
            <a:pPr eaLnBrk="1" hangingPunct="1">
              <a:buFont typeface="Wingdings" pitchFamily="2" charset="2"/>
              <a:buChar char="Ø"/>
            </a:pPr>
            <a:endParaRPr lang="ru-RU" smtClean="0"/>
          </a:p>
        </p:txBody>
      </p:sp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500063" y="500063"/>
            <a:ext cx="8434387" cy="5748337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mtClean="0"/>
              <a:t>работающим в районах Крайнего Севера и приравненных к ним местностям;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mtClean="0"/>
              <a:t>в других случаях, предусмотренных федеральными законами (ч.1 ст.116 ТК РФ).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Работодатель с учетом своих производственных и финансовых возможностей могут </a:t>
            </a:r>
            <a:r>
              <a:rPr lang="ru-RU" b="1" i="1" smtClean="0"/>
              <a:t>самостоятельно устанавливать дополнительные отпуска для работников</a:t>
            </a:r>
            <a:r>
              <a:rPr lang="ru-RU" smtClean="0"/>
              <a:t> (ч.2 ст. 116 ТК РФ).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Порядок и условия предоставления этих отпусков определяются коллективными договорами или локальными нормативными актами.</a:t>
            </a:r>
          </a:p>
        </p:txBody>
      </p:sp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357188" y="428625"/>
            <a:ext cx="8577262" cy="5819775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ru-RU" i="1" dirty="0" smtClean="0"/>
              <a:t>По</a:t>
            </a:r>
            <a:r>
              <a:rPr lang="ru-RU" dirty="0" smtClean="0"/>
              <a:t> </a:t>
            </a:r>
            <a:r>
              <a:rPr lang="ru-RU" i="1" dirty="0" smtClean="0"/>
              <a:t>семейным обстоятельствам </a:t>
            </a:r>
            <a:r>
              <a:rPr lang="ru-RU" dirty="0" smtClean="0"/>
              <a:t>и другим уважительным причинам работнику, по его письменному заявлению, может  быть </a:t>
            </a:r>
            <a:r>
              <a:rPr lang="ru-RU" dirty="0" smtClean="0">
                <a:solidFill>
                  <a:srgbClr val="0070C0"/>
                </a:solidFill>
              </a:rPr>
              <a:t>предоставлен </a:t>
            </a:r>
            <a:r>
              <a:rPr lang="ru-RU" b="1" dirty="0" smtClean="0">
                <a:solidFill>
                  <a:srgbClr val="0070C0"/>
                </a:solidFill>
              </a:rPr>
              <a:t>отпуск без сохранения заработной платы</a:t>
            </a:r>
            <a:r>
              <a:rPr lang="ru-RU" b="1" dirty="0" smtClean="0">
                <a:solidFill>
                  <a:schemeClr val="accent1"/>
                </a:solidFill>
              </a:rPr>
              <a:t>,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smtClean="0"/>
              <a:t>продолжительность которого определяется по соглашению между работником и работодателем.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Работодатель </a:t>
            </a:r>
            <a:r>
              <a:rPr lang="ru-RU" b="1" i="1" dirty="0" smtClean="0"/>
              <a:t>обязан предоставить </a:t>
            </a:r>
            <a:r>
              <a:rPr lang="ru-RU" dirty="0" smtClean="0"/>
              <a:t>на основании письменного заявления работника </a:t>
            </a:r>
            <a:r>
              <a:rPr lang="ru-RU" b="1" i="1" dirty="0" smtClean="0"/>
              <a:t>отпуск без сохранения заработной платы: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dirty="0" smtClean="0"/>
              <a:t>участникам Великой Отечественной войны – до 35 календарных дней в году;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dirty="0" smtClean="0"/>
              <a:t>работающим пенсионерам по старости (по возрасту) - до 14 календарных дней в году;</a:t>
            </a:r>
          </a:p>
        </p:txBody>
      </p:sp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857250" y="785813"/>
            <a:ext cx="7786688" cy="5091112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u-RU" smtClean="0"/>
              <a:t>родителям и женам (мужьям) военнослужащих, погибших или умерших вследствие ранения, контузии или увечья, полученных при исполнении обязанностей военной службы, либо вследствие заболевания, связанного с прохождением военной службы, - до 14 календарных дней в году;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mtClean="0"/>
              <a:t>работающим инвалидам – до  60  календарных дней в году;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mtClean="0"/>
              <a:t>работникам в случаях рождения ребёнка, регистрации брака, смерти  близких родственников – до </a:t>
            </a:r>
            <a:r>
              <a:rPr lang="ru-RU" b="1" smtClean="0"/>
              <a:t>пяти</a:t>
            </a:r>
            <a:r>
              <a:rPr lang="ru-RU" smtClean="0"/>
              <a:t>  календарных дней (ст. 128 ТК РФ).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mtClean="0"/>
          </a:p>
        </p:txBody>
      </p:sp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548679"/>
            <a:ext cx="7972425" cy="1224137"/>
          </a:xfrm>
        </p:spPr>
        <p:txBody>
          <a:bodyPr/>
          <a:lstStyle/>
          <a:p>
            <a:pPr algn="just" eaLnBrk="1" hangingPunct="1"/>
            <a:r>
              <a:rPr lang="ru-RU" sz="3200" dirty="0" smtClean="0">
                <a:solidFill>
                  <a:schemeClr val="accent1"/>
                </a:solidFill>
              </a:rPr>
              <a:t>1. </a:t>
            </a:r>
            <a:r>
              <a:rPr lang="ru-RU" sz="3000" b="1" dirty="0" smtClean="0">
                <a:solidFill>
                  <a:srgbClr val="0070C0"/>
                </a:solidFill>
              </a:rPr>
              <a:t>Перерывы в течение рабочего </a:t>
            </a:r>
            <a:r>
              <a:rPr lang="ru-RU" sz="3000" b="1" dirty="0" smtClean="0">
                <a:solidFill>
                  <a:srgbClr val="0070C0"/>
                </a:solidFill>
              </a:rPr>
              <a:t>дня:</a:t>
            </a:r>
            <a:endParaRPr lang="ru-RU" sz="3000" b="1" dirty="0" smtClean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" y="2214563"/>
            <a:ext cx="7929562" cy="4033837"/>
          </a:xfrm>
        </p:spPr>
        <p:txBody>
          <a:bodyPr>
            <a:normAutofit/>
          </a:bodyPr>
          <a:lstStyle/>
          <a:p>
            <a:pPr marL="365760" indent="-283464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3200" b="1" i="1" dirty="0" smtClean="0">
                <a:solidFill>
                  <a:schemeClr val="accent1"/>
                </a:solidFill>
              </a:rPr>
              <a:t>Перерыв для отдыха и питания</a:t>
            </a:r>
            <a:r>
              <a:rPr lang="ru-RU" sz="3200" b="1" i="1" dirty="0" smtClean="0"/>
              <a:t> – </a:t>
            </a:r>
            <a:r>
              <a:rPr lang="ru-RU" sz="3200" dirty="0" smtClean="0"/>
              <a:t>должен быть предоставлен продолжительностью не более </a:t>
            </a:r>
            <a:r>
              <a:rPr lang="ru-RU" sz="3200" u="sng" dirty="0" smtClean="0"/>
              <a:t>двух часов и не менее 30 минут </a:t>
            </a:r>
            <a:r>
              <a:rPr lang="ru-RU" sz="3200" dirty="0" smtClean="0"/>
              <a:t>(ст. 108 ТК РФ)</a:t>
            </a:r>
          </a:p>
          <a:p>
            <a:pPr marL="365760" indent="-283464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Эти перерывы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не включаются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в рабочее время.</a:t>
            </a:r>
          </a:p>
        </p:txBody>
      </p:sp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500063" y="571500"/>
            <a:ext cx="8434387" cy="56769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ru-RU" b="1" smtClean="0"/>
              <a:t>    При увольнении работнику выплачивается денежная компенсация за все неиспользованные отпуска.</a:t>
            </a:r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ru-RU" smtClean="0"/>
              <a:t>    Продолжительность ежегодных основного и дополнительных оплачиваемых отпусков работников </a:t>
            </a:r>
            <a:r>
              <a:rPr lang="ru-RU" u="sng" smtClean="0"/>
              <a:t>исчисляется в календарных днях и максимальным пределом не ограничивается (ст.  120 ТК РФ).</a:t>
            </a:r>
            <a:endParaRPr lang="ru-RU" smtClean="0"/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571500" y="500063"/>
            <a:ext cx="8001000" cy="6000750"/>
          </a:xfrm>
        </p:spPr>
        <p:txBody>
          <a:bodyPr/>
          <a:lstStyle/>
          <a:p>
            <a:pPr marL="273050" indent="-273050" algn="just" eaLnBrk="1" hangingPunct="1">
              <a:buFont typeface="Wingdings" pitchFamily="2" charset="2"/>
              <a:buChar char="v"/>
            </a:pPr>
            <a:r>
              <a:rPr lang="ru-RU" b="1" i="1" smtClean="0"/>
              <a:t> Специальные перерывы для обогрева и отдыха </a:t>
            </a:r>
            <a:r>
              <a:rPr lang="ru-RU" smtClean="0"/>
              <a:t>обусловлены:</a:t>
            </a:r>
          </a:p>
          <a:p>
            <a:pPr marL="273050" indent="-273050" algn="just" eaLnBrk="1" hangingPunct="1">
              <a:buFont typeface="Arial" charset="0"/>
              <a:buChar char="•"/>
            </a:pPr>
            <a:r>
              <a:rPr lang="ru-RU" smtClean="0"/>
              <a:t>Технологией;</a:t>
            </a:r>
          </a:p>
          <a:p>
            <a:pPr marL="273050" indent="-273050" algn="just" eaLnBrk="1" hangingPunct="1">
              <a:buFont typeface="Arial" charset="0"/>
              <a:buChar char="•"/>
            </a:pPr>
            <a:r>
              <a:rPr lang="ru-RU" smtClean="0"/>
              <a:t>Организацией производства и труда.</a:t>
            </a:r>
          </a:p>
          <a:p>
            <a:pPr marL="273050" indent="-273050" algn="just" eaLnBrk="1" hangingPunct="1">
              <a:buFont typeface="Wingdings 2" pitchFamily="18" charset="2"/>
              <a:buNone/>
            </a:pPr>
            <a:r>
              <a:rPr lang="ru-RU" smtClean="0"/>
              <a:t>Такие перерывы предоставляются работникам:</a:t>
            </a:r>
          </a:p>
          <a:p>
            <a:pPr marL="273050" indent="-273050" algn="just" eaLnBrk="1" hangingPunct="1">
              <a:buFontTx/>
              <a:buChar char="-"/>
            </a:pPr>
            <a:r>
              <a:rPr lang="ru-RU" smtClean="0"/>
              <a:t>Работающим в холодное время года на открытом воздухе;</a:t>
            </a:r>
          </a:p>
          <a:p>
            <a:pPr marL="273050" indent="-273050" algn="just" eaLnBrk="1" hangingPunct="1">
              <a:buFontTx/>
              <a:buChar char="-"/>
            </a:pPr>
            <a:r>
              <a:rPr lang="ru-RU" smtClean="0"/>
              <a:t>В закрытых необогреваемых помещениях;</a:t>
            </a:r>
          </a:p>
          <a:p>
            <a:pPr marL="273050" indent="-273050" algn="just" eaLnBrk="1" hangingPunct="1">
              <a:buFontTx/>
              <a:buChar char="-"/>
            </a:pPr>
            <a:r>
              <a:rPr lang="ru-RU" smtClean="0"/>
              <a:t>Грузчикам, занятым на погрузочно-разгрузочных работах и др (ст. 109 ТК РФ),</a:t>
            </a:r>
          </a:p>
          <a:p>
            <a:pPr marL="273050" indent="-273050" algn="ctr" eaLnBrk="1" hangingPunct="1">
              <a:buFontTx/>
              <a:buChar char="-"/>
            </a:pPr>
            <a:r>
              <a:rPr lang="ru-RU" smtClean="0">
                <a:solidFill>
                  <a:srgbClr val="002060"/>
                </a:solidFill>
              </a:rPr>
              <a:t>Эти перерывы </a:t>
            </a:r>
            <a:r>
              <a:rPr lang="ru-RU" b="1" i="1" smtClean="0">
                <a:solidFill>
                  <a:srgbClr val="002060"/>
                </a:solidFill>
              </a:rPr>
              <a:t>включаются </a:t>
            </a:r>
            <a:r>
              <a:rPr lang="ru-RU" smtClean="0">
                <a:solidFill>
                  <a:srgbClr val="002060"/>
                </a:solidFill>
              </a:rPr>
              <a:t> в рабочее время.</a:t>
            </a:r>
          </a:p>
          <a:p>
            <a:pPr marL="273050" indent="-273050" algn="just" eaLnBrk="1" hangingPunct="1">
              <a:buFont typeface="Arial" charset="0"/>
              <a:buChar char="•"/>
            </a:pPr>
            <a:endParaRPr lang="ru-RU" smtClean="0"/>
          </a:p>
          <a:p>
            <a:pPr marL="273050" indent="-273050" algn="just" eaLnBrk="1" hangingPunct="1">
              <a:buFont typeface="Arial" charset="0"/>
              <a:buChar char="•"/>
            </a:pPr>
            <a:endParaRPr lang="ru-RU" smtClean="0"/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499350" cy="79692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1"/>
                </a:solidFill>
              </a:rPr>
              <a:t>2. </a:t>
            </a:r>
            <a:r>
              <a:rPr lang="ru-RU" b="1" dirty="0" smtClean="0">
                <a:solidFill>
                  <a:srgbClr val="0070C0"/>
                </a:solidFill>
              </a:rPr>
              <a:t>ОТДЫХ  В ВЫХОДНЫЕ ДНИ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357188" y="1143000"/>
            <a:ext cx="8143875" cy="5105400"/>
          </a:xfrm>
        </p:spPr>
        <p:txBody>
          <a:bodyPr/>
          <a:lstStyle/>
          <a:p>
            <a:pPr indent="-282575" algn="just" eaLnBrk="1" hangingPunct="1">
              <a:buFont typeface="Wingdings 2" pitchFamily="18" charset="2"/>
              <a:buNone/>
            </a:pPr>
            <a:r>
              <a:rPr lang="ru-RU" sz="2000" dirty="0" smtClean="0"/>
              <a:t>Продолжительность еженедельного </a:t>
            </a:r>
            <a:r>
              <a:rPr lang="ru-RU" sz="2000" b="1" i="1" dirty="0" smtClean="0"/>
              <a:t>непрерывного </a:t>
            </a:r>
            <a:r>
              <a:rPr lang="ru-RU" sz="2000" dirty="0" smtClean="0"/>
              <a:t>отдыха должна быть </a:t>
            </a:r>
            <a:r>
              <a:rPr lang="ru-RU" sz="2000" b="1" i="1" dirty="0" smtClean="0"/>
              <a:t>не менее 42 часов </a:t>
            </a:r>
            <a:r>
              <a:rPr lang="ru-RU" sz="2000" dirty="0" smtClean="0"/>
              <a:t>( ст.110 ТК РФ).</a:t>
            </a:r>
          </a:p>
          <a:p>
            <a:pPr indent="-282575" algn="just" eaLnBrk="1" hangingPunct="1">
              <a:buFont typeface="Wingdings 2" pitchFamily="18" charset="2"/>
              <a:buNone/>
            </a:pPr>
            <a:endParaRPr lang="ru-RU" sz="2000" b="1" i="1" dirty="0" smtClean="0"/>
          </a:p>
          <a:p>
            <a:pPr indent="-282575" algn="just" eaLnBrk="1" hangingPunct="1">
              <a:buFont typeface="Wingdings 2" pitchFamily="18" charset="2"/>
              <a:buNone/>
            </a:pPr>
            <a:r>
              <a:rPr lang="ru-RU" sz="2000" b="1" i="1" dirty="0" smtClean="0"/>
              <a:t>Общим </a:t>
            </a:r>
            <a:r>
              <a:rPr lang="ru-RU" sz="2000" b="1" i="1" dirty="0" smtClean="0"/>
              <a:t>выходным </a:t>
            </a:r>
            <a:r>
              <a:rPr lang="ru-RU" sz="2000" dirty="0" smtClean="0"/>
              <a:t>днем является </a:t>
            </a:r>
            <a:r>
              <a:rPr lang="ru-RU" sz="2000" b="1" i="1" dirty="0" smtClean="0"/>
              <a:t>воскресенье. </a:t>
            </a:r>
            <a:endParaRPr lang="ru-RU" sz="2000" b="1" i="1" dirty="0" smtClean="0"/>
          </a:p>
          <a:p>
            <a:pPr indent="-282575" algn="just" eaLnBrk="1" hangingPunct="1">
              <a:buFont typeface="Wingdings 2" pitchFamily="18" charset="2"/>
              <a:buNone/>
            </a:pPr>
            <a:endParaRPr lang="ru-RU" sz="2000" b="1" i="1" dirty="0" smtClean="0"/>
          </a:p>
          <a:p>
            <a:pPr indent="-282575" algn="just" eaLnBrk="1" hangingPunct="1">
              <a:buFont typeface="Wingdings 2" pitchFamily="18" charset="2"/>
              <a:buNone/>
            </a:pPr>
            <a:r>
              <a:rPr lang="ru-RU" sz="2000" dirty="0" smtClean="0"/>
              <a:t>Второй  выходной день при пятидневной рабочей неделе устанавливается коллективным договором или правилами внутреннего трудового распорядка.</a:t>
            </a:r>
          </a:p>
          <a:p>
            <a:pPr indent="-282575" algn="just" eaLnBrk="1" hangingPunct="1">
              <a:buFont typeface="Wingdings 2" pitchFamily="18" charset="2"/>
              <a:buNone/>
            </a:pPr>
            <a:r>
              <a:rPr lang="ru-RU" sz="2000" b="1" i="1" dirty="0" smtClean="0"/>
              <a:t>Оба выходных дня предоставляются,</a:t>
            </a:r>
            <a:r>
              <a:rPr lang="ru-RU" sz="2000" dirty="0" smtClean="0"/>
              <a:t> как правило, </a:t>
            </a:r>
            <a:r>
              <a:rPr lang="ru-RU" sz="2000" b="1" i="1" dirty="0" smtClean="0"/>
              <a:t>подряд.</a:t>
            </a:r>
          </a:p>
          <a:p>
            <a:pPr indent="-282575" algn="just" eaLnBrk="1" hangingPunct="1">
              <a:buFont typeface="Wingdings 2" pitchFamily="18" charset="2"/>
              <a:buNone/>
            </a:pPr>
            <a:r>
              <a:rPr lang="ru-RU" sz="2000" b="1" i="1" dirty="0" smtClean="0"/>
              <a:t> </a:t>
            </a:r>
            <a:endParaRPr lang="ru-RU" sz="2000" b="1" i="1" dirty="0" smtClean="0"/>
          </a:p>
          <a:p>
            <a:pPr indent="-282575" algn="just" eaLnBrk="1" hangingPunct="1">
              <a:buFont typeface="Wingdings 2" pitchFamily="18" charset="2"/>
              <a:buNone/>
            </a:pPr>
            <a:r>
              <a:rPr lang="ru-RU" sz="2000" b="1" i="1" dirty="0" smtClean="0"/>
              <a:t>Накануне </a:t>
            </a:r>
            <a:r>
              <a:rPr lang="ru-RU" sz="2000" dirty="0" smtClean="0"/>
              <a:t>выходных дней </a:t>
            </a:r>
            <a:r>
              <a:rPr lang="ru-RU" sz="2000" u="sng" dirty="0" smtClean="0"/>
              <a:t>продолжительность работы при шестидневной рабочей неделе не может превышать </a:t>
            </a:r>
            <a:r>
              <a:rPr lang="ru-RU" sz="2000" b="1" u="sng" dirty="0" smtClean="0"/>
              <a:t>5 часов </a:t>
            </a:r>
            <a:r>
              <a:rPr lang="ru-RU" sz="2000" b="1" dirty="0" smtClean="0"/>
              <a:t> (ст. 95 ТК РФ). </a:t>
            </a:r>
            <a:endParaRPr lang="ru-RU" sz="2000" b="1" i="1" dirty="0" smtClean="0"/>
          </a:p>
          <a:p>
            <a:pPr indent="-282575" eaLnBrk="1" hangingPunct="1">
              <a:buFont typeface="Wingdings 2" pitchFamily="18" charset="2"/>
              <a:buNone/>
            </a:pPr>
            <a:endParaRPr lang="ru-RU" b="1" i="1" dirty="0" smtClean="0"/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043490" y="548680"/>
            <a:ext cx="7024744" cy="936104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200" b="1" dirty="0" smtClean="0">
                <a:solidFill>
                  <a:schemeClr val="accent1"/>
                </a:solidFill>
              </a:rPr>
              <a:t>3. </a:t>
            </a:r>
            <a:r>
              <a:rPr lang="ru-RU" sz="3200" b="1" dirty="0" smtClean="0">
                <a:solidFill>
                  <a:srgbClr val="0070C0"/>
                </a:solidFill>
              </a:rPr>
              <a:t>НЕРАБОЧИЕ ПРАЗДНИЧНЫЕ ДНИ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1043492" y="1628800"/>
            <a:ext cx="6777317" cy="4203829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dirty="0" smtClean="0"/>
              <a:t>Нерабочими праздничными днями в Российской Федерации являются:</a:t>
            </a:r>
          </a:p>
          <a:p>
            <a:pPr algn="just"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898250"/>
              </p:ext>
            </p:extLst>
          </p:nvPr>
        </p:nvGraphicFramePr>
        <p:xfrm>
          <a:off x="1000125" y="2714625"/>
          <a:ext cx="7000924" cy="3763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4219"/>
                <a:gridCol w="4276705"/>
              </a:tblGrid>
              <a:tr h="43755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1,2,3,4,5,</a:t>
                      </a:r>
                      <a:r>
                        <a:rPr lang="ru-RU" sz="2000" baseline="0" dirty="0" smtClean="0"/>
                        <a:t> 6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smtClean="0"/>
                        <a:t>и </a:t>
                      </a:r>
                      <a:r>
                        <a:rPr lang="ru-RU" sz="2000" dirty="0" smtClean="0"/>
                        <a:t>8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января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/>
                        <a:t>Новогодние каникулы</a:t>
                      </a:r>
                      <a:endParaRPr lang="ru-RU" sz="2000" i="1" dirty="0"/>
                    </a:p>
                  </a:txBody>
                  <a:tcPr/>
                </a:tc>
              </a:tr>
              <a:tr h="43755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7 января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/>
                        <a:t>Рождество христово</a:t>
                      </a:r>
                      <a:endParaRPr lang="ru-RU" sz="2000" i="1" dirty="0"/>
                    </a:p>
                  </a:txBody>
                  <a:tcPr/>
                </a:tc>
              </a:tr>
              <a:tr h="43755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23 февраля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/>
                        <a:t>День защитника Отечества</a:t>
                      </a:r>
                      <a:endParaRPr lang="ru-RU" sz="2000" i="1" dirty="0"/>
                    </a:p>
                  </a:txBody>
                  <a:tcPr/>
                </a:tc>
              </a:tr>
              <a:tr h="43755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8 марта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/>
                        <a:t>Международный женский день</a:t>
                      </a:r>
                      <a:endParaRPr lang="ru-RU" sz="2000" i="1" dirty="0"/>
                    </a:p>
                  </a:txBody>
                  <a:tcPr/>
                </a:tc>
              </a:tr>
              <a:tr h="43755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 мая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/>
                        <a:t>Праздник Весны и Труда</a:t>
                      </a:r>
                      <a:endParaRPr lang="ru-RU" sz="2000" i="1" dirty="0"/>
                    </a:p>
                  </a:txBody>
                  <a:tcPr/>
                </a:tc>
              </a:tr>
              <a:tr h="43755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9 мая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/>
                        <a:t>День Победы</a:t>
                      </a:r>
                      <a:endParaRPr lang="ru-RU" sz="2000" i="1" dirty="0"/>
                    </a:p>
                  </a:txBody>
                  <a:tcPr/>
                </a:tc>
              </a:tr>
              <a:tr h="43755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12 июня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/>
                        <a:t>День</a:t>
                      </a:r>
                      <a:r>
                        <a:rPr lang="ru-RU" sz="2000" i="1" baseline="0" dirty="0" smtClean="0"/>
                        <a:t> России</a:t>
                      </a:r>
                      <a:endParaRPr lang="ru-RU" sz="2000" i="1" dirty="0"/>
                    </a:p>
                  </a:txBody>
                  <a:tcPr/>
                </a:tc>
              </a:tr>
              <a:tr h="43755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 ноября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/>
                        <a:t>День народного единства</a:t>
                      </a:r>
                      <a:endParaRPr lang="ru-RU" sz="2000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714375" y="714375"/>
            <a:ext cx="7858125" cy="5534025"/>
          </a:xfrm>
        </p:spPr>
        <p:txBody>
          <a:bodyPr>
            <a:normAutofit lnSpcReduction="10000"/>
          </a:bodyPr>
          <a:lstStyle/>
          <a:p>
            <a:pPr indent="-282575" algn="just" eaLnBrk="1" hangingPunct="1">
              <a:buFont typeface="Wingdings" pitchFamily="2" charset="2"/>
              <a:buChar char="ü"/>
            </a:pPr>
            <a:r>
              <a:rPr lang="ru-RU" sz="2000" b="1" smtClean="0"/>
              <a:t>Запрещается </a:t>
            </a:r>
            <a:r>
              <a:rPr lang="ru-RU" sz="2000" u="sng" smtClean="0"/>
              <a:t> работа в выходные и нерабочие праздничные дни </a:t>
            </a:r>
            <a:r>
              <a:rPr lang="ru-RU" sz="2000" b="1" i="1" smtClean="0"/>
              <a:t> за исключением случаев </a:t>
            </a:r>
            <a:r>
              <a:rPr lang="ru-RU" sz="2000" smtClean="0"/>
              <a:t> при которых </a:t>
            </a:r>
            <a:r>
              <a:rPr lang="ru-RU" sz="2000" b="1" i="1" smtClean="0"/>
              <a:t>допускается </a:t>
            </a:r>
            <a:r>
              <a:rPr lang="ru-RU" sz="2000" u="sng" smtClean="0"/>
              <a:t>привлечение работников к работе в выходные и нерабочие праздничные дни </a:t>
            </a:r>
            <a:r>
              <a:rPr lang="ru-RU" sz="2000" b="1" i="1" smtClean="0"/>
              <a:t> без их согласия:</a:t>
            </a:r>
          </a:p>
          <a:p>
            <a:pPr indent="-282575" algn="just" eaLnBrk="1" hangingPunct="1">
              <a:buFont typeface="Wingdings 2" pitchFamily="18" charset="2"/>
              <a:buNone/>
            </a:pPr>
            <a:r>
              <a:rPr lang="ru-RU" sz="2000" i="1" smtClean="0"/>
              <a:t>1. д</a:t>
            </a:r>
            <a:r>
              <a:rPr lang="ru-RU" sz="2000" smtClean="0"/>
              <a:t>ля  предотвращения катастрофы, производственной аварии, либо их устранения</a:t>
            </a:r>
          </a:p>
          <a:p>
            <a:pPr indent="-282575" algn="just" eaLnBrk="1" hangingPunct="1">
              <a:buFont typeface="Wingdings 2" pitchFamily="18" charset="2"/>
              <a:buNone/>
            </a:pPr>
            <a:r>
              <a:rPr lang="ru-RU" sz="2000" smtClean="0"/>
              <a:t>2. для предотвращения несчастных случаев, уничтожения или порчи имущества работодателя</a:t>
            </a:r>
          </a:p>
          <a:p>
            <a:pPr indent="-282575" algn="just" eaLnBrk="1" hangingPunct="1">
              <a:buFont typeface="Wingdings 2" pitchFamily="18" charset="2"/>
              <a:buNone/>
            </a:pPr>
            <a:r>
              <a:rPr lang="ru-RU" sz="2000" smtClean="0"/>
              <a:t>3. для выполнения работ при введении чрезвычайного или военного положения</a:t>
            </a:r>
          </a:p>
          <a:p>
            <a:pPr indent="-282575" algn="just" eaLnBrk="1" hangingPunct="1">
              <a:buFont typeface="Wingdings 2" pitchFamily="18" charset="2"/>
              <a:buNone/>
            </a:pPr>
            <a:r>
              <a:rPr lang="ru-RU" b="1" i="1" smtClean="0"/>
              <a:t>Допускается</a:t>
            </a:r>
            <a:r>
              <a:rPr lang="ru-RU" smtClean="0"/>
              <a:t> </a:t>
            </a:r>
            <a:r>
              <a:rPr lang="ru-RU" sz="2000" smtClean="0"/>
              <a:t>привлечение в  выходные и нерабочие праздничные дни  </a:t>
            </a:r>
            <a:r>
              <a:rPr lang="ru-RU" sz="2000" u="sng" smtClean="0"/>
              <a:t>творческих работников   </a:t>
            </a:r>
            <a:r>
              <a:rPr lang="ru-RU" sz="2000" smtClean="0"/>
              <a:t>в порядке установленном:</a:t>
            </a:r>
          </a:p>
          <a:p>
            <a:pPr indent="-282575" algn="just" eaLnBrk="1" hangingPunct="1">
              <a:buFontTx/>
              <a:buChar char="-"/>
            </a:pPr>
            <a:r>
              <a:rPr lang="ru-RU" sz="2000" smtClean="0"/>
              <a:t>Коллективным договором;</a:t>
            </a:r>
          </a:p>
          <a:p>
            <a:pPr indent="-282575" algn="just" eaLnBrk="1" hangingPunct="1">
              <a:buFontTx/>
              <a:buChar char="-"/>
            </a:pPr>
            <a:r>
              <a:rPr lang="ru-RU" sz="2000" smtClean="0"/>
              <a:t>- локальным нормативным актом;</a:t>
            </a:r>
          </a:p>
          <a:p>
            <a:pPr indent="-282575" algn="just" eaLnBrk="1" hangingPunct="1">
              <a:buFontTx/>
              <a:buChar char="-"/>
            </a:pPr>
            <a:r>
              <a:rPr lang="ru-RU" sz="2000" smtClean="0"/>
              <a:t>- трудовой договор.</a:t>
            </a:r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428625"/>
            <a:ext cx="8143875" cy="5819775"/>
          </a:xfrm>
        </p:spPr>
        <p:txBody>
          <a:bodyPr>
            <a:normAutofit lnSpcReduction="10000"/>
          </a:bodyPr>
          <a:lstStyle/>
          <a:p>
            <a:pPr marL="365760" indent="-283464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Допускается </a:t>
            </a:r>
            <a:r>
              <a:rPr lang="ru-RU" dirty="0" smtClean="0"/>
              <a:t>привлечение к работе в выходные и нерабочие  в праздничные дни:</a:t>
            </a:r>
          </a:p>
          <a:p>
            <a:pPr marL="365760" indent="-283464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b="1" i="1" dirty="0" smtClean="0"/>
              <a:t>инвалидом;</a:t>
            </a:r>
          </a:p>
          <a:p>
            <a:pPr marL="365760" indent="-283464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b="1" i="1" dirty="0" smtClean="0"/>
              <a:t>женщин, имеющих детей до 3-х лет,</a:t>
            </a:r>
          </a:p>
          <a:p>
            <a:pPr marL="365760" indent="-283464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u="sng" dirty="0" smtClean="0"/>
              <a:t>если такая работа не запрещена по состоянию здоровья.</a:t>
            </a:r>
          </a:p>
          <a:p>
            <a:pPr marL="365760" indent="-283464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Привлечение работников к работе в выходные и нерабочие праздничные дни производится </a:t>
            </a:r>
            <a:r>
              <a:rPr lang="ru-RU" b="1" i="1" dirty="0" smtClean="0"/>
              <a:t>по письменному распоряжению работодателя.</a:t>
            </a:r>
          </a:p>
          <a:p>
            <a:pPr marL="365760" indent="-283464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При совпадении выходного и праздничного дней, </a:t>
            </a:r>
            <a:r>
              <a:rPr lang="ru-RU" b="1" dirty="0" smtClean="0"/>
              <a:t>выходной день переносится на следующий </a:t>
            </a:r>
            <a:r>
              <a:rPr lang="ru-RU" dirty="0" smtClean="0"/>
              <a:t> после праздничного </a:t>
            </a:r>
            <a:r>
              <a:rPr lang="ru-RU" b="1" dirty="0" smtClean="0"/>
              <a:t> рабочий день. </a:t>
            </a:r>
          </a:p>
          <a:p>
            <a:pPr marL="365760" indent="-283464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Продолжительность рабочего дня или смены, </a:t>
            </a:r>
            <a:r>
              <a:rPr lang="ru-RU" u="sng" dirty="0" smtClean="0"/>
              <a:t>непосредственно предшествующих нерабочему праздничному дню,</a:t>
            </a:r>
            <a:r>
              <a:rPr lang="ru-RU" b="1" dirty="0" smtClean="0"/>
              <a:t> уменьшается на один час.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Отпуск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1043492" y="1700808"/>
            <a:ext cx="6777317" cy="4131821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dirty="0" smtClean="0"/>
              <a:t>Работникам предоставляются ежегодные отпуска с сохранением места работы (должности) и среднего заработка.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rgbClr val="0070C0"/>
                </a:solidFill>
              </a:rPr>
              <a:t>Ежегодный основной  оплачиваемый отпуск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>предоставляется работникам продолжительностью </a:t>
            </a:r>
            <a:r>
              <a:rPr lang="ru-RU" b="1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b="1" dirty="0" smtClean="0"/>
              <a:t> календарных дней </a:t>
            </a:r>
            <a:r>
              <a:rPr lang="ru-RU" dirty="0" smtClean="0"/>
              <a:t>(ст.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115 </a:t>
            </a:r>
            <a:r>
              <a:rPr lang="ru-RU" dirty="0" smtClean="0"/>
              <a:t>ТК).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dirty="0" smtClean="0"/>
              <a:t>Оплачиваемый отпуск должен предоставляться работнику </a:t>
            </a:r>
            <a:r>
              <a:rPr lang="ru-RU" u="sng" dirty="0" smtClean="0"/>
              <a:t>ежегодно.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b="1" i="1" dirty="0" smtClean="0"/>
              <a:t>Право на использование отпуска за первый год</a:t>
            </a:r>
            <a:r>
              <a:rPr lang="ru-RU" dirty="0" smtClean="0"/>
              <a:t> работы возникает у работника по истечении </a:t>
            </a:r>
            <a:r>
              <a:rPr lang="ru-RU" b="1" i="1" dirty="0" smtClean="0"/>
              <a:t>шести месяцев </a:t>
            </a:r>
            <a:r>
              <a:rPr lang="ru-RU" dirty="0" smtClean="0"/>
              <a:t>его непрерывной работы у данного работодателя. </a:t>
            </a: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u="sng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/>
              <a:buChar char=""/>
              <a:defRPr/>
            </a:pPr>
            <a:endParaRPr lang="ru-RU" dirty="0" smtClean="0"/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4"/>
          <p:cNvSpPr>
            <a:spLocks noGrp="1"/>
          </p:cNvSpPr>
          <p:nvPr>
            <p:ph idx="1"/>
          </p:nvPr>
        </p:nvSpPr>
        <p:spPr>
          <a:xfrm>
            <a:off x="500063" y="836711"/>
            <a:ext cx="8143875" cy="5592663"/>
          </a:xfrm>
        </p:spPr>
        <p:txBody>
          <a:bodyPr/>
          <a:lstStyle/>
          <a:p>
            <a:pPr marL="273050" indent="-273050" algn="just" eaLnBrk="1" hangingPunct="1">
              <a:buFont typeface="Wingdings 2" pitchFamily="18" charset="2"/>
              <a:buNone/>
            </a:pPr>
            <a:r>
              <a:rPr lang="ru-RU" dirty="0" smtClean="0"/>
              <a:t>     По соглашению сторон оплачиваемый отпуск  работнику может быть предоставлен и до истечения  шести месяцев.</a:t>
            </a:r>
          </a:p>
          <a:p>
            <a:pPr marL="273050" indent="-273050" algn="just" eaLnBrk="1" hangingPunct="1">
              <a:buFont typeface="Wingdings 2" pitchFamily="18" charset="2"/>
              <a:buNone/>
            </a:pPr>
            <a:r>
              <a:rPr lang="ru-RU" b="1" i="1" dirty="0" smtClean="0"/>
              <a:t>     Нерабочие праздничные дни, приходящиеся на период отпуска, в число календарных дней отпуска не включаются, </a:t>
            </a:r>
            <a:r>
              <a:rPr lang="ru-RU" b="1" i="1" u="sng" dirty="0" smtClean="0"/>
              <a:t>но оплачиваются</a:t>
            </a:r>
            <a:r>
              <a:rPr lang="ru-RU" u="sng" dirty="0" smtClean="0"/>
              <a:t> </a:t>
            </a:r>
            <a:r>
              <a:rPr lang="ru-RU" dirty="0" smtClean="0"/>
              <a:t>(ст. 120 ТК РФ).</a:t>
            </a:r>
          </a:p>
          <a:p>
            <a:pPr marL="273050" indent="-273050" algn="just" eaLnBrk="1" hangingPunct="1">
              <a:buFont typeface="Wingdings" pitchFamily="2" charset="2"/>
              <a:buChar char="ü"/>
            </a:pPr>
            <a:r>
              <a:rPr lang="ru-RU" b="1" i="1" dirty="0" smtClean="0"/>
              <a:t>Отпуск за второй и последующий годы</a:t>
            </a:r>
            <a:r>
              <a:rPr lang="ru-RU" dirty="0" smtClean="0"/>
              <a:t> работы может предоставляться в любое время рабочего года  в соответствии  с очередностью предоставления отпусков.</a:t>
            </a:r>
          </a:p>
          <a:p>
            <a:pPr marL="273050" indent="-273050" algn="just" eaLnBrk="1" hangingPunct="1">
              <a:buFont typeface="Wingdings 2" pitchFamily="18" charset="2"/>
              <a:buNone/>
            </a:pPr>
            <a:endParaRPr lang="ru-RU" dirty="0" smtClean="0"/>
          </a:p>
          <a:p>
            <a:pPr marL="273050" indent="-273050" algn="just" eaLnBrk="1" hangingPunct="1">
              <a:buFont typeface="Wingdings 2" pitchFamily="18" charset="2"/>
              <a:buNone/>
            </a:pPr>
            <a:r>
              <a:rPr lang="ru-RU" dirty="0" smtClean="0"/>
              <a:t>       </a:t>
            </a:r>
          </a:p>
          <a:p>
            <a:pPr marL="273050" indent="-273050"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802</TotalTime>
  <Words>1235</Words>
  <Application>Microsoft Office PowerPoint</Application>
  <PresentationFormat>Экран (4:3)</PresentationFormat>
  <Paragraphs>117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Остин</vt:lpstr>
      <vt:lpstr>ВРЕМЯ ОТДЫХА</vt:lpstr>
      <vt:lpstr>1. Перерывы в течение рабочего дня:</vt:lpstr>
      <vt:lpstr>Презентация PowerPoint</vt:lpstr>
      <vt:lpstr>2. ОТДЫХ  В ВЫХОДНЫЕ ДНИ</vt:lpstr>
      <vt:lpstr>3. НЕРАБОЧИЕ ПРАЗДНИЧНЫЕ ДНИ</vt:lpstr>
      <vt:lpstr>Презентация PowerPoint</vt:lpstr>
      <vt:lpstr>Презентация PowerPoint</vt:lpstr>
      <vt:lpstr>4. Отпуск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RePack by Diakov</cp:lastModifiedBy>
  <cp:revision>155</cp:revision>
  <dcterms:created xsi:type="dcterms:W3CDTF">1601-01-01T00:00:00Z</dcterms:created>
  <dcterms:modified xsi:type="dcterms:W3CDTF">2015-02-15T16:24:45Z</dcterms:modified>
</cp:coreProperties>
</file>