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81" r:id="rId23"/>
    <p:sldId id="280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0DFD9-7FBD-4F9E-9D3D-652DE31075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8B313-14D0-47E1-A47A-177A426683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2323A-09C7-4D69-8E73-6226CEB633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B76031B-99FD-4C32-8ADD-F703FEEC3B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1B122-C3CD-4945-AB69-70F2C67AB6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A3B39-DE2C-433A-8F96-D0FA0CECF6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D0C17-26D6-4FF6-8D0A-5470BBEAB8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5DA0816-F346-4C26-BC4E-3F254472C1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BBCCB-5AB6-42B7-87F2-BBF29E27C8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43CDA17-E4C2-4D76-891A-84D5E08CFE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D238BCA-2D33-4289-81A5-B08555F93A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ACA3E66-0BE4-4310-B8B6-88C7103A37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1" r:id="rId4"/>
    <p:sldLayoutId id="2147483802" r:id="rId5"/>
    <p:sldLayoutId id="2147483809" r:id="rId6"/>
    <p:sldLayoutId id="2147483803" r:id="rId7"/>
    <p:sldLayoutId id="2147483810" r:id="rId8"/>
    <p:sldLayoutId id="2147483811" r:id="rId9"/>
    <p:sldLayoutId id="2147483804" r:id="rId10"/>
    <p:sldLayoutId id="214748380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484979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B3B3C4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0C0C3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989138"/>
            <a:ext cx="7500938" cy="1871662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 smtClean="0">
                <a:latin typeface="+mn-lt"/>
                <a:ea typeface="Arial Unicode MS" pitchFamily="34" charset="-128"/>
                <a:cs typeface="Arial Unicode MS" pitchFamily="34" charset="-128"/>
              </a:rPr>
              <a:t>Обязательное социальное страхование от несчастных случаев на производстве и профессиональных заболеваний</a:t>
            </a:r>
            <a:endParaRPr lang="ru-RU" sz="4000" dirty="0">
              <a:latin typeface="+mn-lt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39750" y="765175"/>
            <a:ext cx="8229600" cy="71913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smtClean="0"/>
              <a:t>Единовременные страховые выплаты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484313"/>
            <a:ext cx="8229600" cy="5089525"/>
          </a:xfrm>
        </p:spPr>
        <p:txBody>
          <a:bodyPr/>
          <a:lstStyle/>
          <a:p>
            <a:pPr algn="just"/>
            <a:r>
              <a:rPr lang="ru-RU" sz="2000" u="sng" smtClean="0"/>
              <a:t>Размер определяется в соответствии со степенью утраты застрахованным</a:t>
            </a:r>
            <a:r>
              <a:rPr lang="ru-RU" sz="2000" smtClean="0"/>
              <a:t> профессиональной трудоспособности </a:t>
            </a:r>
            <a:r>
              <a:rPr lang="ru-RU" sz="2000" u="sng" smtClean="0"/>
              <a:t>исходя из максимальной суммы</a:t>
            </a:r>
            <a:r>
              <a:rPr lang="ru-RU" sz="2000" smtClean="0"/>
              <a:t>, установленной федеральным законом </a:t>
            </a:r>
            <a:r>
              <a:rPr lang="ru-RU" sz="2000" u="sng" smtClean="0"/>
              <a:t>о бюджете Фонда социального страхования </a:t>
            </a:r>
            <a:r>
              <a:rPr lang="ru-RU" sz="2000" smtClean="0"/>
              <a:t>Российской Федерации </a:t>
            </a:r>
            <a:r>
              <a:rPr lang="ru-RU" sz="2000" u="sng" smtClean="0"/>
              <a:t>на очередной финансовый год</a:t>
            </a:r>
            <a:r>
              <a:rPr lang="ru-RU" sz="2000" smtClean="0"/>
              <a:t>. В случае смерти застрахованного единовременная  страховая выплата устанавливается в размере, равном указанной максимальной сумме. </a:t>
            </a:r>
          </a:p>
          <a:p>
            <a:pPr algn="just"/>
            <a:r>
              <a:rPr lang="ru-RU" sz="2000" smtClean="0"/>
              <a:t>В местностях, где установлены районные коэффициенты, процентные надбавки к заработной плате, </a:t>
            </a:r>
            <a:r>
              <a:rPr lang="ru-RU" sz="2000" i="1" smtClean="0"/>
              <a:t>размер единовременной страховой выплаты определяется с учетом этих коэффициентов и надбавок.</a:t>
            </a:r>
          </a:p>
          <a:p>
            <a:pPr algn="just"/>
            <a:r>
              <a:rPr lang="ru-RU" sz="2000" smtClean="0"/>
              <a:t>Степень утраты застрахованным профессиональной трудоспособности </a:t>
            </a:r>
            <a:r>
              <a:rPr lang="ru-RU" sz="2000" b="1" smtClean="0"/>
              <a:t>устанавливается учреждением медико-социальной экспертизы.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93662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mtClean="0"/>
              <a:t>Ежемесячная страховая выплата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557338"/>
            <a:ext cx="8229600" cy="5016500"/>
          </a:xfrm>
        </p:spPr>
        <p:txBody>
          <a:bodyPr/>
          <a:lstStyle/>
          <a:p>
            <a:pPr algn="just"/>
            <a:r>
              <a:rPr lang="ru-RU" sz="2000" smtClean="0"/>
              <a:t>Размер определяется как доля среднего месячного заработка застрахованного, исчисленная в соответствии со степенью утраты им профессиональной трудоспособности.</a:t>
            </a:r>
          </a:p>
          <a:p>
            <a:pPr algn="just"/>
            <a:r>
              <a:rPr lang="ru-RU" sz="2000" smtClean="0"/>
              <a:t>Лицам, имеющим право на получение страховых выплат в случае смерти застрахованного, размер ежемесячной страховой выплаты исчисляется из его среднего месячного заработка за вычетом долей, приходящихся на него самого и трудоспособных лиц, состоявших на его  иждивении, но не имеющих право на получение страховых выплат. </a:t>
            </a:r>
          </a:p>
          <a:p>
            <a:pPr algn="just"/>
            <a:r>
              <a:rPr lang="ru-RU" sz="2000" smtClean="0"/>
              <a:t>Для определения размера ежемесячных страховых выплат каждому лицу, имеющему право на их получение, общий размер указанных выплат делится на число лиц, имеющих право на получение страховых в случае смерти застрахованного.</a:t>
            </a:r>
            <a:endParaRPr lang="en-US" sz="2000" smtClean="0">
              <a:latin typeface="Times New Roman" pitchFamily="18" charset="0"/>
            </a:endParaRPr>
          </a:p>
          <a:p>
            <a:pPr algn="just"/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smtClean="0">
                <a:solidFill>
                  <a:schemeClr val="tx1"/>
                </a:solidFill>
              </a:rPr>
              <a:t>ИНДЕКСАЦИЯ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sz="3200" smtClean="0"/>
              <a:t>Размер ежемесячной страховой выплаты индексируется с учетом уровня инфляции в пределах средств, предусмотренных на эти цели в бюджете Фонда социального страхования Российской Федерации на соответствующий финансовый год.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185863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1"/>
                </a:solidFill>
              </a:rPr>
              <a:t>РЕАБИЛИТАЦИЯ ПОСТРАДАВШИХ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sz="quarter" idx="1"/>
          </p:nvPr>
        </p:nvSpPr>
        <p:spPr>
          <a:xfrm>
            <a:off x="304800" y="1928813"/>
            <a:ext cx="8686800" cy="4151312"/>
          </a:xfrm>
        </p:spPr>
        <p:txBody>
          <a:bodyPr>
            <a:normAutofit fontScale="92500" lnSpcReduction="100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"/>
              <a:defRPr/>
            </a:pPr>
            <a:endParaRPr lang="ru-RU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"/>
              <a:defRPr/>
            </a:pPr>
            <a:r>
              <a:rPr lang="ru-RU" sz="4400" dirty="0" smtClean="0"/>
              <a:t>Медицинская реабилитация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"/>
              <a:defRPr/>
            </a:pPr>
            <a:endParaRPr lang="ru-RU" sz="4400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"/>
              <a:defRPr/>
            </a:pPr>
            <a:r>
              <a:rPr lang="ru-RU" sz="4400" dirty="0" smtClean="0"/>
              <a:t>Социальная реабилитация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"/>
              <a:defRPr/>
            </a:pPr>
            <a:endParaRPr lang="ru-RU" sz="4400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"/>
              <a:defRPr/>
            </a:pPr>
            <a:r>
              <a:rPr lang="ru-RU" sz="4400" dirty="0" smtClean="0"/>
              <a:t>Профессиональная реабилитация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792163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400" b="1" dirty="0" smtClean="0">
                <a:solidFill>
                  <a:schemeClr val="tx1"/>
                </a:solidFill>
              </a:rPr>
              <a:t>ОПЛАТА РАСХОДОВ НА РЕАБИЛИТАЦИЮ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484313"/>
            <a:ext cx="8229600" cy="5089525"/>
          </a:xfrm>
        </p:spPr>
        <p:txBody>
          <a:bodyPr/>
          <a:lstStyle/>
          <a:p>
            <a:r>
              <a:rPr lang="ru-RU" sz="2000" smtClean="0"/>
              <a:t>лечение застрахованного, осуществляемое на территории Российской Федерации непосредственно после произошедшего тяжелого несчастного случая на производстве до восстановления трудоспособности или установления стойкой утраты профессиональной трудоспособности;</a:t>
            </a:r>
          </a:p>
          <a:p>
            <a:r>
              <a:rPr lang="ru-RU" sz="2000" smtClean="0"/>
              <a:t>приобретение лекарств, изделий медицинского назначения и индивидуального ухода;</a:t>
            </a:r>
          </a:p>
          <a:p>
            <a:r>
              <a:rPr lang="ru-RU" sz="2000" smtClean="0"/>
              <a:t>посторонний (специальный медицинский и бытовой) уход за застрахованным, в том числе осуществляемый членами его семьи;</a:t>
            </a:r>
          </a:p>
          <a:p>
            <a:r>
              <a:rPr lang="ru-RU" sz="2000" smtClean="0"/>
              <a:t>проезд застрахованного, а в необходимых случаях и на проезд сопровождающего его лица для получения отдельных видов медицинской и социальной реабилитации;</a:t>
            </a:r>
          </a:p>
          <a:p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08050"/>
            <a:ext cx="8229600" cy="5665788"/>
          </a:xfrm>
        </p:spPr>
        <p:txBody>
          <a:bodyPr/>
          <a:lstStyle/>
          <a:p>
            <a:pPr algn="just"/>
            <a:r>
              <a:rPr lang="ru-RU" smtClean="0"/>
              <a:t>медицинскую реабилитацию в организациях, оказывающих санаторно-курортные услуги, в том числе по путевке, включая оплату лечения, проживания и питания застрахованного, а в необходимых случаях оплату проезда, проживания и питания сопровождающего его лица, оплату отпуска застрахованного;</a:t>
            </a:r>
          </a:p>
          <a:p>
            <a:pPr algn="just"/>
            <a:r>
              <a:rPr lang="ru-RU" smtClean="0"/>
              <a:t>изготовление и ремонт протезов, протезно-ортопедических изделий и ортезов;</a:t>
            </a:r>
          </a:p>
          <a:p>
            <a:pPr algn="just"/>
            <a:r>
              <a:rPr lang="ru-RU" smtClean="0"/>
              <a:t>обеспечение техническими средствами реабилитации и их ремонт;</a:t>
            </a:r>
          </a:p>
          <a:p>
            <a:pPr algn="just"/>
            <a:r>
              <a:rPr lang="ru-RU" smtClean="0"/>
              <a:t>обеспечение транспортными средствами, их ремонт, оплату горюче-смазочных материалов для них;</a:t>
            </a:r>
          </a:p>
          <a:p>
            <a:pPr algn="just"/>
            <a:r>
              <a:rPr lang="ru-RU" smtClean="0"/>
              <a:t>профессиональное обучение (переобучение).</a:t>
            </a:r>
          </a:p>
          <a:p>
            <a:pPr algn="just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18586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smtClean="0">
                <a:solidFill>
                  <a:schemeClr val="tx1"/>
                </a:solidFill>
              </a:rPr>
              <a:t>Возмещение морального вреда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sz="quarter" idx="1"/>
          </p:nvPr>
        </p:nvSpPr>
        <p:spPr>
          <a:xfrm>
            <a:off x="304800" y="1700213"/>
            <a:ext cx="8515350" cy="4379912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smtClean="0"/>
              <a:t>   </a:t>
            </a:r>
            <a:r>
              <a:rPr lang="ru-RU" sz="4000" smtClean="0"/>
              <a:t>Возмещение застрахованному морального вреда, причинного в связи с несчастным случаем на производстве или профессиональным заболеванием, осуществляется причинителем вре</a:t>
            </a:r>
            <a:r>
              <a:rPr lang="ru-RU" sz="3600" smtClean="0"/>
              <a:t>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1547813" y="620713"/>
            <a:ext cx="7138987" cy="863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smtClean="0">
                <a:solidFill>
                  <a:schemeClr val="tx1"/>
                </a:solidFill>
              </a:rPr>
              <a:t>Учет вины застрахованного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412875"/>
            <a:ext cx="8218488" cy="5160963"/>
          </a:xfrm>
        </p:spPr>
        <p:txBody>
          <a:bodyPr/>
          <a:lstStyle/>
          <a:p>
            <a:pPr algn="just"/>
            <a:r>
              <a:rPr lang="ru-RU" smtClean="0"/>
              <a:t>Если при расследовании страхованного случая комиссией по расследованию установлено, что грубая неосторожность застрахованного содействовала возникновению и увеличению вреда, причиненного его здоровью, размер ежемесячных страховых выплат уменьшается соответственно степени вины застрахованного, но не более чем на 25 процентов.</a:t>
            </a:r>
          </a:p>
          <a:p>
            <a:pPr algn="just"/>
            <a:r>
              <a:rPr lang="ru-RU" smtClean="0"/>
              <a:t>Размер ежемесячных страховых выплат не может быть уменьшен в случае смерти застрахованного.</a:t>
            </a:r>
          </a:p>
          <a:p>
            <a:pPr algn="just"/>
            <a:r>
              <a:rPr lang="ru-RU" smtClean="0"/>
              <a:t>Вред, возникший вследствие умысла застрахованного, подтвержденного заключением правоохранительных органов, возмещению не подлежит.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93662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400" b="1" smtClean="0">
                <a:solidFill>
                  <a:schemeClr val="tx1"/>
                </a:solidFill>
              </a:rPr>
              <a:t>СРЕДСТВА НА СТРАХОВАНИ</a:t>
            </a:r>
            <a:r>
              <a:rPr lang="ru-RU" sz="3400" smtClean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28775"/>
            <a:ext cx="8229600" cy="4945063"/>
          </a:xfrm>
        </p:spPr>
        <p:txBody>
          <a:bodyPr>
            <a:normAutofit fontScale="92500"/>
          </a:bodyPr>
          <a:lstStyle/>
          <a:p>
            <a:pPr marL="495300" indent="-495300" fontAlgn="auto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dirty="0" smtClean="0"/>
              <a:t>Средства на осуществление обязательного социального страхования от несчастных случаев на производстве и профессиональных заболеваний формируется за счет:</a:t>
            </a:r>
          </a:p>
          <a:p>
            <a:pPr marL="495300" indent="-495300" fontAlgn="auto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AutoNum type="arabicPeriod"/>
              <a:defRPr/>
            </a:pPr>
            <a:r>
              <a:rPr lang="ru-RU" dirty="0" smtClean="0"/>
              <a:t>обязательных страховых взносов страхователей;</a:t>
            </a:r>
          </a:p>
          <a:p>
            <a:pPr marL="495300" indent="-495300" fontAlgn="auto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AutoNum type="arabicPeriod"/>
              <a:defRPr/>
            </a:pPr>
            <a:r>
              <a:rPr lang="ru-RU" dirty="0" smtClean="0"/>
              <a:t>взыскиваемых штрафов и пени;</a:t>
            </a:r>
          </a:p>
          <a:p>
            <a:pPr marL="495300" indent="-495300" fontAlgn="auto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AutoNum type="arabicPeriod"/>
              <a:defRPr/>
            </a:pPr>
            <a:r>
              <a:rPr lang="ru-RU" dirty="0" smtClean="0"/>
              <a:t>капитализированных платежей, поступивших в случае ликвидации страхователей;</a:t>
            </a:r>
          </a:p>
          <a:p>
            <a:pPr marL="495300" indent="-495300" fontAlgn="auto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AutoNum type="arabicPeriod"/>
              <a:defRPr/>
            </a:pPr>
            <a:r>
              <a:rPr lang="ru-RU" dirty="0" smtClean="0"/>
              <a:t>иных поступлений, не противоречащих законодательству Российской Федерации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86518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smtClean="0">
                <a:solidFill>
                  <a:schemeClr val="tx1"/>
                </a:solidFill>
              </a:rPr>
              <a:t>СТРАХОВЫЕ ТАРИФЫ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sz="quarter" idx="1"/>
          </p:nvPr>
        </p:nvSpPr>
        <p:spPr>
          <a:xfrm>
            <a:off x="304800" y="2133600"/>
            <a:ext cx="8686800" cy="3946525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smtClean="0"/>
              <a:t>   </a:t>
            </a:r>
            <a:r>
              <a:rPr lang="ru-RU" sz="3600" smtClean="0"/>
              <a:t>Страховые тарифы, дифференцированные по группам отраслей (подотраслей) экономики в зависимости от класса профессионального риска, установлены Федеральным законом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549275"/>
            <a:ext cx="8001000" cy="59372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latin typeface="+mn-lt"/>
              </a:rPr>
              <a:t>Федеральный закон №125-фз </a:t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от 24 июля 1998 года</a:t>
            </a:r>
            <a:endParaRPr lang="ru-RU" sz="2400" b="1" dirty="0">
              <a:latin typeface="+mn-lt"/>
            </a:endParaRPr>
          </a:p>
        </p:txBody>
      </p:sp>
      <p:sp>
        <p:nvSpPr>
          <p:cNvPr id="7171" name="Содержимое 2"/>
          <p:cNvSpPr>
            <a:spLocks noGrp="1"/>
          </p:cNvSpPr>
          <p:nvPr>
            <p:ph sz="quarter" idx="1"/>
          </p:nvPr>
        </p:nvSpPr>
        <p:spPr>
          <a:xfrm>
            <a:off x="428625" y="1143000"/>
            <a:ext cx="8501063" cy="5143500"/>
          </a:xfrm>
        </p:spPr>
        <p:txBody>
          <a:bodyPr>
            <a:normAutofit lnSpcReduction="100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sz="2000" dirty="0" smtClean="0"/>
              <a:t>Обязательное социальное страхование от несчастных случаев на производстве и профессиональных заболеваний является видом социального страхования и предусматривает:</a:t>
            </a:r>
          </a:p>
          <a:p>
            <a:pPr marL="457200" indent="-457200" fontAlgn="auto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AutoNum type="arabicPeriod"/>
              <a:defRPr/>
            </a:pPr>
            <a:r>
              <a:rPr lang="ru-RU" sz="2000" dirty="0" smtClean="0"/>
              <a:t>обеспечение </a:t>
            </a:r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</a:rPr>
              <a:t>социальной защиты застрахованных</a:t>
            </a:r>
            <a:r>
              <a:rPr lang="ru-RU" sz="2000" dirty="0" smtClean="0"/>
              <a:t> и экономической заинтересованности субъектов страхования в снижении профессионального риска;</a:t>
            </a:r>
          </a:p>
          <a:p>
            <a:pPr marL="457200" indent="-457200" fontAlgn="auto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AutoNum type="arabicPeriod"/>
              <a:defRPr/>
            </a:pPr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</a:rPr>
              <a:t>возмещение вреда</a:t>
            </a:r>
            <a:r>
              <a:rPr lang="ru-RU" sz="2000" dirty="0" smtClean="0"/>
              <a:t>, причиненного жизни и здоровью застрахованного при исполнении им обязанностей по трудовому договору (контракту) и в иных установленных настоящим Федеральным законом случаях, путем предоставления застрахованного в полном объеме всех необходимых видов обеспечения по страхованию, в том числе оплату расходов на медицинскую, социальную и профессиональную реабилитацию;</a:t>
            </a:r>
          </a:p>
          <a:p>
            <a:pPr marL="457200" indent="-457200" fontAlgn="auto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AutoNum type="arabicPeriod"/>
              <a:defRPr/>
            </a:pPr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</a:rPr>
              <a:t>обеспечение предупредительных мер</a:t>
            </a:r>
            <a:r>
              <a:rPr lang="ru-RU" sz="2000" dirty="0" smtClean="0"/>
              <a:t> по сокращению производственного травматизма и профессиональных заболеваний.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713"/>
            <a:ext cx="8229600" cy="10795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ТАРИФЫ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2800" b="1" i="1" dirty="0" smtClean="0">
                <a:solidFill>
                  <a:schemeClr val="tx1"/>
                </a:solidFill>
              </a:rPr>
              <a:t>( в процентах от фонда оплаты труда)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44675"/>
            <a:ext cx="8229600" cy="4729163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en-US" sz="1600" b="1" smtClean="0">
                <a:latin typeface="Times New Roman" pitchFamily="18" charset="0"/>
              </a:rPr>
              <a:t>I</a:t>
            </a:r>
            <a:r>
              <a:rPr lang="ru-RU" sz="1600" b="1" smtClean="0"/>
              <a:t> класс</a:t>
            </a:r>
            <a:r>
              <a:rPr lang="en-US" sz="1600" b="1" smtClean="0">
                <a:latin typeface="Times New Roman" pitchFamily="18" charset="0"/>
              </a:rPr>
              <a:t> – 0</a:t>
            </a:r>
            <a:r>
              <a:rPr lang="ru-RU" sz="1600" b="1" smtClean="0"/>
              <a:t>,</a:t>
            </a:r>
            <a:r>
              <a:rPr lang="en-US" sz="1600" b="1" smtClean="0">
                <a:latin typeface="Times New Roman" pitchFamily="18" charset="0"/>
              </a:rPr>
              <a:t>2</a:t>
            </a:r>
            <a:r>
              <a:rPr lang="ru-RU" sz="1600" b="1" smtClean="0"/>
              <a:t>                                                           </a:t>
            </a:r>
            <a:r>
              <a:rPr lang="en-US" sz="1600" b="1" smtClean="0">
                <a:latin typeface="Times New Roman" pitchFamily="18" charset="0"/>
              </a:rPr>
              <a:t>XVII </a:t>
            </a:r>
            <a:r>
              <a:rPr lang="ru-RU" sz="1600" b="1" smtClean="0"/>
              <a:t> класс – 2,1</a:t>
            </a:r>
          </a:p>
          <a:p>
            <a:pPr algn="ctr">
              <a:buFont typeface="Wingdings 2" pitchFamily="18" charset="2"/>
              <a:buNone/>
            </a:pPr>
            <a:r>
              <a:rPr lang="en-US" sz="1600" b="1" smtClean="0">
                <a:latin typeface="Times New Roman" pitchFamily="18" charset="0"/>
              </a:rPr>
              <a:t>II</a:t>
            </a:r>
            <a:r>
              <a:rPr lang="ru-RU" sz="1600" b="1" smtClean="0"/>
              <a:t> класс</a:t>
            </a:r>
            <a:r>
              <a:rPr lang="en-US" sz="1600" b="1" smtClean="0">
                <a:latin typeface="Times New Roman" pitchFamily="18" charset="0"/>
              </a:rPr>
              <a:t> – 0</a:t>
            </a:r>
            <a:r>
              <a:rPr lang="ru-RU" sz="1600" b="1" smtClean="0"/>
              <a:t>,3                                                          </a:t>
            </a:r>
            <a:r>
              <a:rPr lang="en-US" sz="1600" b="1" smtClean="0">
                <a:latin typeface="Times New Roman" pitchFamily="18" charset="0"/>
              </a:rPr>
              <a:t>XVIII </a:t>
            </a:r>
            <a:r>
              <a:rPr lang="ru-RU" sz="1600" b="1" smtClean="0"/>
              <a:t>класс – 2,3</a:t>
            </a:r>
          </a:p>
          <a:p>
            <a:pPr algn="ctr">
              <a:buFont typeface="Wingdings 2" pitchFamily="18" charset="2"/>
              <a:buNone/>
            </a:pPr>
            <a:r>
              <a:rPr lang="en-US" sz="1600" b="1" smtClean="0">
                <a:latin typeface="Times New Roman" pitchFamily="18" charset="0"/>
              </a:rPr>
              <a:t>III</a:t>
            </a:r>
            <a:r>
              <a:rPr lang="ru-RU" sz="1600" b="1" smtClean="0"/>
              <a:t> класс</a:t>
            </a:r>
            <a:r>
              <a:rPr lang="en-US" sz="1600" b="1" smtClean="0">
                <a:latin typeface="Times New Roman" pitchFamily="18" charset="0"/>
              </a:rPr>
              <a:t> – 0</a:t>
            </a:r>
            <a:r>
              <a:rPr lang="ru-RU" sz="1600" b="1" smtClean="0"/>
              <a:t>,4                                                        </a:t>
            </a:r>
            <a:r>
              <a:rPr lang="en-US" sz="1600" b="1" smtClean="0">
                <a:latin typeface="Times New Roman" pitchFamily="18" charset="0"/>
              </a:rPr>
              <a:t>XIX </a:t>
            </a:r>
            <a:r>
              <a:rPr lang="ru-RU" sz="1600" b="1" smtClean="0"/>
              <a:t> класс – 2,5</a:t>
            </a:r>
          </a:p>
          <a:p>
            <a:pPr algn="ctr">
              <a:buFont typeface="Wingdings 2" pitchFamily="18" charset="2"/>
              <a:buNone/>
            </a:pPr>
            <a:r>
              <a:rPr lang="en-US" sz="1600" b="1" smtClean="0">
                <a:latin typeface="Times New Roman" pitchFamily="18" charset="0"/>
              </a:rPr>
              <a:t>IV </a:t>
            </a:r>
            <a:r>
              <a:rPr lang="ru-RU" sz="1600" b="1" smtClean="0"/>
              <a:t> класс</a:t>
            </a:r>
            <a:r>
              <a:rPr lang="en-US" sz="1600" b="1" smtClean="0">
                <a:latin typeface="Times New Roman" pitchFamily="18" charset="0"/>
              </a:rPr>
              <a:t> – 0</a:t>
            </a:r>
            <a:r>
              <a:rPr lang="ru-RU" sz="1600" b="1" smtClean="0"/>
              <a:t>,5                                                       </a:t>
            </a:r>
            <a:r>
              <a:rPr lang="en-US" sz="1600" b="1" smtClean="0">
                <a:latin typeface="Times New Roman" pitchFamily="18" charset="0"/>
              </a:rPr>
              <a:t>XX </a:t>
            </a:r>
            <a:r>
              <a:rPr lang="ru-RU" sz="1600" b="1" smtClean="0"/>
              <a:t> класс – 2,8 </a:t>
            </a:r>
          </a:p>
          <a:p>
            <a:pPr algn="ctr">
              <a:buFont typeface="Wingdings 2" pitchFamily="18" charset="2"/>
              <a:buNone/>
            </a:pPr>
            <a:r>
              <a:rPr lang="en-US" sz="1600" b="1" smtClean="0">
                <a:latin typeface="Times New Roman" pitchFamily="18" charset="0"/>
              </a:rPr>
              <a:t>V</a:t>
            </a:r>
            <a:r>
              <a:rPr lang="ru-RU" sz="1600" b="1" smtClean="0"/>
              <a:t> класс</a:t>
            </a:r>
            <a:r>
              <a:rPr lang="en-US" sz="1600" b="1" smtClean="0">
                <a:latin typeface="Times New Roman" pitchFamily="18" charset="0"/>
              </a:rPr>
              <a:t> – 0</a:t>
            </a:r>
            <a:r>
              <a:rPr lang="ru-RU" sz="1600" b="1" smtClean="0"/>
              <a:t>,6                                                         </a:t>
            </a:r>
            <a:r>
              <a:rPr lang="en-US" sz="1600" b="1" smtClean="0">
                <a:latin typeface="Times New Roman" pitchFamily="18" charset="0"/>
              </a:rPr>
              <a:t>XXI </a:t>
            </a:r>
            <a:r>
              <a:rPr lang="ru-RU" sz="1600" b="1" smtClean="0"/>
              <a:t> класс – </a:t>
            </a:r>
            <a:r>
              <a:rPr lang="en-US" sz="1600" b="1" smtClean="0">
                <a:latin typeface="Times New Roman" pitchFamily="18" charset="0"/>
              </a:rPr>
              <a:t>3</a:t>
            </a:r>
            <a:r>
              <a:rPr lang="ru-RU" sz="1600" b="1" smtClean="0"/>
              <a:t>,</a:t>
            </a:r>
            <a:r>
              <a:rPr lang="en-US" sz="1600" b="1" smtClean="0">
                <a:latin typeface="Times New Roman" pitchFamily="18" charset="0"/>
              </a:rPr>
              <a:t>1</a:t>
            </a:r>
            <a:endParaRPr lang="ru-RU" sz="1600" b="1" smtClean="0"/>
          </a:p>
          <a:p>
            <a:pPr algn="ctr">
              <a:buFont typeface="Wingdings 2" pitchFamily="18" charset="2"/>
              <a:buNone/>
            </a:pPr>
            <a:r>
              <a:rPr lang="en-US" sz="1600" b="1" smtClean="0">
                <a:latin typeface="Times New Roman" pitchFamily="18" charset="0"/>
              </a:rPr>
              <a:t>VI </a:t>
            </a:r>
            <a:r>
              <a:rPr lang="ru-RU" sz="1600" b="1" smtClean="0"/>
              <a:t>класс</a:t>
            </a:r>
            <a:r>
              <a:rPr lang="en-US" sz="1600" b="1" smtClean="0">
                <a:latin typeface="Times New Roman" pitchFamily="18" charset="0"/>
              </a:rPr>
              <a:t> – 0</a:t>
            </a:r>
            <a:r>
              <a:rPr lang="ru-RU" sz="1600" b="1" smtClean="0"/>
              <a:t>,7</a:t>
            </a:r>
            <a:r>
              <a:rPr lang="en-US" sz="1600" b="1" smtClean="0">
                <a:latin typeface="Times New Roman" pitchFamily="18" charset="0"/>
              </a:rPr>
              <a:t>                                                       XXII </a:t>
            </a:r>
            <a:r>
              <a:rPr lang="ru-RU" sz="1600" b="1" smtClean="0"/>
              <a:t> класс – </a:t>
            </a:r>
            <a:r>
              <a:rPr lang="en-US" sz="1600" b="1" smtClean="0">
                <a:latin typeface="Times New Roman" pitchFamily="18" charset="0"/>
              </a:rPr>
              <a:t>3</a:t>
            </a:r>
            <a:r>
              <a:rPr lang="ru-RU" sz="1600" b="1" smtClean="0"/>
              <a:t>,</a:t>
            </a:r>
            <a:r>
              <a:rPr lang="en-US" sz="1600" b="1" smtClean="0">
                <a:latin typeface="Times New Roman" pitchFamily="18" charset="0"/>
              </a:rPr>
              <a:t>4</a:t>
            </a:r>
            <a:endParaRPr lang="ru-RU" sz="1600" b="1" smtClean="0"/>
          </a:p>
          <a:p>
            <a:pPr algn="ctr">
              <a:buFont typeface="Wingdings 2" pitchFamily="18" charset="2"/>
              <a:buNone/>
            </a:pPr>
            <a:r>
              <a:rPr lang="en-US" sz="1600" b="1" smtClean="0">
                <a:latin typeface="Times New Roman" pitchFamily="18" charset="0"/>
              </a:rPr>
              <a:t>VII </a:t>
            </a:r>
            <a:r>
              <a:rPr lang="ru-RU" sz="1600" b="1" smtClean="0"/>
              <a:t> класс</a:t>
            </a:r>
            <a:r>
              <a:rPr lang="en-US" sz="1600" b="1" smtClean="0">
                <a:latin typeface="Times New Roman" pitchFamily="18" charset="0"/>
              </a:rPr>
              <a:t> – 0</a:t>
            </a:r>
            <a:r>
              <a:rPr lang="ru-RU" sz="1600" b="1" smtClean="0"/>
              <a:t>,8</a:t>
            </a:r>
            <a:r>
              <a:rPr lang="en-US" sz="1600" b="1" smtClean="0">
                <a:latin typeface="Times New Roman" pitchFamily="18" charset="0"/>
              </a:rPr>
              <a:t>                                                     XXIII </a:t>
            </a:r>
            <a:r>
              <a:rPr lang="ru-RU" sz="1600" b="1" smtClean="0"/>
              <a:t> класс – </a:t>
            </a:r>
            <a:r>
              <a:rPr lang="en-US" sz="1600" b="1" smtClean="0">
                <a:latin typeface="Times New Roman" pitchFamily="18" charset="0"/>
              </a:rPr>
              <a:t>3</a:t>
            </a:r>
            <a:r>
              <a:rPr lang="ru-RU" sz="1600" b="1" smtClean="0"/>
              <a:t>,</a:t>
            </a:r>
            <a:r>
              <a:rPr lang="en-US" sz="1600" b="1" smtClean="0">
                <a:latin typeface="Times New Roman" pitchFamily="18" charset="0"/>
              </a:rPr>
              <a:t>7</a:t>
            </a:r>
            <a:endParaRPr lang="ru-RU" sz="1600" b="1" smtClean="0"/>
          </a:p>
          <a:p>
            <a:pPr algn="ctr">
              <a:buFont typeface="Wingdings 2" pitchFamily="18" charset="2"/>
              <a:buNone/>
            </a:pPr>
            <a:r>
              <a:rPr lang="en-US" sz="1600" b="1" smtClean="0">
                <a:latin typeface="Times New Roman" pitchFamily="18" charset="0"/>
              </a:rPr>
              <a:t>VIII</a:t>
            </a:r>
            <a:r>
              <a:rPr lang="ru-RU" sz="1600" b="1" smtClean="0"/>
              <a:t> класс</a:t>
            </a:r>
            <a:r>
              <a:rPr lang="en-US" sz="1600" b="1" smtClean="0">
                <a:latin typeface="Times New Roman" pitchFamily="18" charset="0"/>
              </a:rPr>
              <a:t> – 0</a:t>
            </a:r>
            <a:r>
              <a:rPr lang="ru-RU" sz="1600" b="1" smtClean="0"/>
              <a:t>,9</a:t>
            </a:r>
            <a:r>
              <a:rPr lang="en-US" sz="1600" b="1" smtClean="0">
                <a:latin typeface="Times New Roman" pitchFamily="18" charset="0"/>
              </a:rPr>
              <a:t>                                                    XXIV </a:t>
            </a:r>
            <a:r>
              <a:rPr lang="ru-RU" sz="1600" b="1" smtClean="0"/>
              <a:t> класс – </a:t>
            </a:r>
            <a:r>
              <a:rPr lang="en-US" sz="1600" b="1" smtClean="0">
                <a:latin typeface="Times New Roman" pitchFamily="18" charset="0"/>
              </a:rPr>
              <a:t>4</a:t>
            </a:r>
            <a:r>
              <a:rPr lang="ru-RU" sz="1600" b="1" smtClean="0"/>
              <a:t>,</a:t>
            </a:r>
            <a:r>
              <a:rPr lang="en-US" sz="1600" b="1" smtClean="0">
                <a:latin typeface="Times New Roman" pitchFamily="18" charset="0"/>
              </a:rPr>
              <a:t>1</a:t>
            </a:r>
            <a:endParaRPr lang="ru-RU" sz="1600" b="1" smtClean="0"/>
          </a:p>
          <a:p>
            <a:pPr algn="ctr">
              <a:buFont typeface="Wingdings 2" pitchFamily="18" charset="2"/>
              <a:buNone/>
            </a:pPr>
            <a:r>
              <a:rPr lang="en-US" sz="1600" b="1" smtClean="0">
                <a:latin typeface="Times New Roman" pitchFamily="18" charset="0"/>
              </a:rPr>
              <a:t>IX</a:t>
            </a:r>
            <a:r>
              <a:rPr lang="ru-RU" sz="1600" b="1" smtClean="0"/>
              <a:t> класс</a:t>
            </a:r>
            <a:r>
              <a:rPr lang="en-US" sz="1600" b="1" smtClean="0">
                <a:latin typeface="Times New Roman" pitchFamily="18" charset="0"/>
              </a:rPr>
              <a:t> – </a:t>
            </a:r>
            <a:r>
              <a:rPr lang="ru-RU" sz="1600" b="1" smtClean="0"/>
              <a:t>1,0</a:t>
            </a:r>
            <a:r>
              <a:rPr lang="en-US" sz="1600" b="1" smtClean="0">
                <a:latin typeface="Times New Roman" pitchFamily="18" charset="0"/>
              </a:rPr>
              <a:t>                                                       XXV </a:t>
            </a:r>
            <a:r>
              <a:rPr lang="ru-RU" sz="1600" b="1" smtClean="0"/>
              <a:t> класс – </a:t>
            </a:r>
            <a:r>
              <a:rPr lang="en-US" sz="1600" b="1" smtClean="0">
                <a:latin typeface="Times New Roman" pitchFamily="18" charset="0"/>
              </a:rPr>
              <a:t>4</a:t>
            </a:r>
            <a:r>
              <a:rPr lang="ru-RU" sz="1600" b="1" smtClean="0"/>
              <a:t>,</a:t>
            </a:r>
            <a:r>
              <a:rPr lang="en-US" sz="1600" b="1" smtClean="0">
                <a:latin typeface="Times New Roman" pitchFamily="18" charset="0"/>
              </a:rPr>
              <a:t>5</a:t>
            </a:r>
            <a:endParaRPr lang="ru-RU" sz="1600" b="1" smtClean="0"/>
          </a:p>
          <a:p>
            <a:pPr algn="ctr">
              <a:buFont typeface="Wingdings 2" pitchFamily="18" charset="2"/>
              <a:buNone/>
            </a:pPr>
            <a:r>
              <a:rPr lang="en-US" sz="1600" b="1" smtClean="0">
                <a:latin typeface="Times New Roman" pitchFamily="18" charset="0"/>
              </a:rPr>
              <a:t>X</a:t>
            </a:r>
            <a:r>
              <a:rPr lang="ru-RU" sz="1600" b="1" smtClean="0"/>
              <a:t> класс</a:t>
            </a:r>
            <a:r>
              <a:rPr lang="en-US" sz="1600" b="1" smtClean="0">
                <a:latin typeface="Times New Roman" pitchFamily="18" charset="0"/>
              </a:rPr>
              <a:t> – </a:t>
            </a:r>
            <a:r>
              <a:rPr lang="ru-RU" sz="1600" b="1" smtClean="0"/>
              <a:t>1,1</a:t>
            </a:r>
            <a:r>
              <a:rPr lang="en-US" sz="1600" b="1" smtClean="0">
                <a:latin typeface="Times New Roman" pitchFamily="18" charset="0"/>
              </a:rPr>
              <a:t>                                                        XXVI </a:t>
            </a:r>
            <a:r>
              <a:rPr lang="ru-RU" sz="1600" b="1" smtClean="0"/>
              <a:t> класс – </a:t>
            </a:r>
            <a:r>
              <a:rPr lang="en-US" sz="1600" b="1" smtClean="0">
                <a:latin typeface="Times New Roman" pitchFamily="18" charset="0"/>
              </a:rPr>
              <a:t>5</a:t>
            </a:r>
            <a:r>
              <a:rPr lang="ru-RU" sz="1600" b="1" smtClean="0"/>
              <a:t>,</a:t>
            </a:r>
            <a:r>
              <a:rPr lang="en-US" sz="1600" b="1" smtClean="0">
                <a:latin typeface="Times New Roman" pitchFamily="18" charset="0"/>
              </a:rPr>
              <a:t>0</a:t>
            </a:r>
            <a:endParaRPr lang="ru-RU" sz="1600" b="1" smtClean="0"/>
          </a:p>
          <a:p>
            <a:pPr algn="ctr">
              <a:buFont typeface="Wingdings 2" pitchFamily="18" charset="2"/>
              <a:buNone/>
            </a:pPr>
            <a:r>
              <a:rPr lang="en-US" sz="1600" b="1" smtClean="0">
                <a:latin typeface="Times New Roman" pitchFamily="18" charset="0"/>
              </a:rPr>
              <a:t>XI </a:t>
            </a:r>
            <a:r>
              <a:rPr lang="ru-RU" sz="1600" b="1" smtClean="0"/>
              <a:t>класс</a:t>
            </a:r>
            <a:r>
              <a:rPr lang="en-US" sz="1600" b="1" smtClean="0">
                <a:latin typeface="Times New Roman" pitchFamily="18" charset="0"/>
              </a:rPr>
              <a:t> – </a:t>
            </a:r>
            <a:r>
              <a:rPr lang="ru-RU" sz="1600" b="1" smtClean="0"/>
              <a:t>1,</a:t>
            </a:r>
            <a:r>
              <a:rPr lang="en-US" sz="1600" b="1" smtClean="0">
                <a:latin typeface="Times New Roman" pitchFamily="18" charset="0"/>
              </a:rPr>
              <a:t>2                                                      XXVII </a:t>
            </a:r>
            <a:r>
              <a:rPr lang="ru-RU" sz="1600" b="1" smtClean="0"/>
              <a:t> класс – </a:t>
            </a:r>
            <a:r>
              <a:rPr lang="en-US" sz="1600" b="1" smtClean="0">
                <a:latin typeface="Times New Roman" pitchFamily="18" charset="0"/>
              </a:rPr>
              <a:t>5</a:t>
            </a:r>
            <a:r>
              <a:rPr lang="ru-RU" sz="1600" b="1" smtClean="0"/>
              <a:t>,</a:t>
            </a:r>
            <a:r>
              <a:rPr lang="en-US" sz="1600" b="1" smtClean="0">
                <a:latin typeface="Times New Roman" pitchFamily="18" charset="0"/>
              </a:rPr>
              <a:t>5</a:t>
            </a:r>
          </a:p>
          <a:p>
            <a:pPr algn="ctr">
              <a:buFont typeface="Wingdings 2" pitchFamily="18" charset="2"/>
              <a:buNone/>
            </a:pPr>
            <a:r>
              <a:rPr lang="en-US" sz="1600" b="1" smtClean="0">
                <a:latin typeface="Times New Roman" pitchFamily="18" charset="0"/>
              </a:rPr>
              <a:t>XII </a:t>
            </a:r>
            <a:r>
              <a:rPr lang="ru-RU" sz="1600" b="1" smtClean="0"/>
              <a:t>класс – 1,3</a:t>
            </a:r>
            <a:r>
              <a:rPr lang="en-US" sz="1600" b="1" smtClean="0">
                <a:latin typeface="Times New Roman" pitchFamily="18" charset="0"/>
              </a:rPr>
              <a:t>                                                    XXVIII </a:t>
            </a:r>
            <a:r>
              <a:rPr lang="ru-RU" sz="1600" b="1" smtClean="0"/>
              <a:t> класс – </a:t>
            </a:r>
            <a:r>
              <a:rPr lang="en-US" sz="1600" b="1" smtClean="0">
                <a:latin typeface="Times New Roman" pitchFamily="18" charset="0"/>
              </a:rPr>
              <a:t>6</a:t>
            </a:r>
            <a:r>
              <a:rPr lang="ru-RU" sz="1600" b="1" smtClean="0"/>
              <a:t>,</a:t>
            </a:r>
            <a:r>
              <a:rPr lang="en-US" sz="1600" b="1" smtClean="0">
                <a:latin typeface="Times New Roman" pitchFamily="18" charset="0"/>
              </a:rPr>
              <a:t>1</a:t>
            </a:r>
            <a:endParaRPr lang="ru-RU" sz="1600" b="1" smtClean="0"/>
          </a:p>
          <a:p>
            <a:pPr algn="ctr">
              <a:buFont typeface="Wingdings 2" pitchFamily="18" charset="2"/>
              <a:buNone/>
            </a:pPr>
            <a:r>
              <a:rPr lang="en-US" sz="1600" b="1" smtClean="0">
                <a:latin typeface="Times New Roman" pitchFamily="18" charset="0"/>
              </a:rPr>
              <a:t>XIII</a:t>
            </a:r>
            <a:r>
              <a:rPr lang="ru-RU" sz="1600" b="1" smtClean="0"/>
              <a:t> класс – 1,4</a:t>
            </a:r>
            <a:r>
              <a:rPr lang="en-US" sz="1600" b="1" smtClean="0">
                <a:latin typeface="Times New Roman" pitchFamily="18" charset="0"/>
              </a:rPr>
              <a:t>                                                  XXIX </a:t>
            </a:r>
            <a:r>
              <a:rPr lang="ru-RU" sz="1600" b="1" smtClean="0"/>
              <a:t> класс – </a:t>
            </a:r>
            <a:r>
              <a:rPr lang="en-US" sz="1600" b="1" smtClean="0">
                <a:latin typeface="Times New Roman" pitchFamily="18" charset="0"/>
              </a:rPr>
              <a:t>6</a:t>
            </a:r>
            <a:r>
              <a:rPr lang="ru-RU" sz="1600" b="1" smtClean="0"/>
              <a:t>,</a:t>
            </a:r>
            <a:r>
              <a:rPr lang="en-US" sz="1600" b="1" smtClean="0">
                <a:latin typeface="Times New Roman" pitchFamily="18" charset="0"/>
              </a:rPr>
              <a:t>7</a:t>
            </a:r>
            <a:endParaRPr lang="ru-RU" sz="1600" b="1" smtClean="0"/>
          </a:p>
          <a:p>
            <a:pPr algn="ctr">
              <a:buFont typeface="Wingdings 2" pitchFamily="18" charset="2"/>
              <a:buNone/>
            </a:pPr>
            <a:r>
              <a:rPr lang="en-US" sz="1600" b="1" smtClean="0">
                <a:latin typeface="Times New Roman" pitchFamily="18" charset="0"/>
              </a:rPr>
              <a:t>XIV</a:t>
            </a:r>
            <a:r>
              <a:rPr lang="ru-RU" sz="1600" b="1" smtClean="0"/>
              <a:t> класс- 1,5</a:t>
            </a:r>
            <a:r>
              <a:rPr lang="en-US" sz="1600" b="1" smtClean="0">
                <a:latin typeface="Times New Roman" pitchFamily="18" charset="0"/>
              </a:rPr>
              <a:t>                                                    XXX </a:t>
            </a:r>
            <a:r>
              <a:rPr lang="ru-RU" sz="1600" b="1" smtClean="0"/>
              <a:t> класс – </a:t>
            </a:r>
            <a:r>
              <a:rPr lang="en-US" sz="1600" b="1" smtClean="0">
                <a:latin typeface="Times New Roman" pitchFamily="18" charset="0"/>
              </a:rPr>
              <a:t>7</a:t>
            </a:r>
            <a:r>
              <a:rPr lang="ru-RU" sz="1600" b="1" smtClean="0"/>
              <a:t>,</a:t>
            </a:r>
            <a:r>
              <a:rPr lang="en-US" sz="1600" b="1" smtClean="0">
                <a:latin typeface="Times New Roman" pitchFamily="18" charset="0"/>
              </a:rPr>
              <a:t>4</a:t>
            </a:r>
            <a:endParaRPr lang="ru-RU" sz="1600" b="1" smtClean="0"/>
          </a:p>
          <a:p>
            <a:pPr algn="ctr">
              <a:buFont typeface="Wingdings 2" pitchFamily="18" charset="2"/>
              <a:buNone/>
            </a:pPr>
            <a:r>
              <a:rPr lang="en-US" sz="1600" b="1" smtClean="0">
                <a:latin typeface="Times New Roman" pitchFamily="18" charset="0"/>
              </a:rPr>
              <a:t>XV</a:t>
            </a:r>
            <a:r>
              <a:rPr lang="ru-RU" sz="1600" b="1" smtClean="0"/>
              <a:t> класс – 1,7</a:t>
            </a:r>
            <a:r>
              <a:rPr lang="en-US" sz="1600" b="1" smtClean="0">
                <a:latin typeface="Times New Roman" pitchFamily="18" charset="0"/>
              </a:rPr>
              <a:t>                                                   XXXI </a:t>
            </a:r>
            <a:r>
              <a:rPr lang="ru-RU" sz="1600" b="1" smtClean="0"/>
              <a:t> класс – </a:t>
            </a:r>
            <a:r>
              <a:rPr lang="en-US" sz="1600" b="1" smtClean="0">
                <a:latin typeface="Times New Roman" pitchFamily="18" charset="0"/>
              </a:rPr>
              <a:t>8</a:t>
            </a:r>
            <a:r>
              <a:rPr lang="ru-RU" sz="1600" b="1" smtClean="0"/>
              <a:t>,</a:t>
            </a:r>
            <a:r>
              <a:rPr lang="en-US" sz="1600" b="1" smtClean="0">
                <a:latin typeface="Times New Roman" pitchFamily="18" charset="0"/>
              </a:rPr>
              <a:t>1</a:t>
            </a:r>
          </a:p>
          <a:p>
            <a:pPr algn="ctr">
              <a:buFont typeface="Wingdings 2" pitchFamily="18" charset="2"/>
              <a:buNone/>
            </a:pPr>
            <a:r>
              <a:rPr lang="en-US" sz="1600" b="1" smtClean="0">
                <a:latin typeface="Times New Roman" pitchFamily="18" charset="0"/>
              </a:rPr>
              <a:t>XVI</a:t>
            </a:r>
            <a:r>
              <a:rPr lang="ru-RU" sz="1600" b="1" smtClean="0"/>
              <a:t> класс – 1,9</a:t>
            </a:r>
            <a:r>
              <a:rPr lang="en-US" sz="1600" b="1" smtClean="0">
                <a:latin typeface="Times New Roman" pitchFamily="18" charset="0"/>
              </a:rPr>
              <a:t>                                                 XXXII </a:t>
            </a:r>
            <a:r>
              <a:rPr lang="ru-RU" sz="1600" b="1" smtClean="0"/>
              <a:t> класс – </a:t>
            </a:r>
            <a:r>
              <a:rPr lang="en-US" sz="1600" b="1" smtClean="0">
                <a:latin typeface="Times New Roman" pitchFamily="18" charset="0"/>
              </a:rPr>
              <a:t>8</a:t>
            </a:r>
            <a:r>
              <a:rPr lang="ru-RU" sz="1600" b="1" smtClean="0"/>
              <a:t>,</a:t>
            </a:r>
            <a:r>
              <a:rPr lang="en-US" sz="1600" b="1" smtClean="0">
                <a:latin typeface="Times New Roman" pitchFamily="18" charset="0"/>
              </a:rPr>
              <a:t>5</a:t>
            </a:r>
            <a:endParaRPr lang="ru-RU" sz="1600" b="1" smtClean="0"/>
          </a:p>
          <a:p>
            <a:pPr algn="ctr">
              <a:buFont typeface="Wingdings 2" pitchFamily="18" charset="2"/>
              <a:buNone/>
            </a:pPr>
            <a:endParaRPr lang="ru-RU" sz="16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mtClean="0">
                <a:solidFill>
                  <a:schemeClr val="tx1"/>
                </a:solidFill>
              </a:rPr>
              <a:t>СТРАХОВЫЕ ВЗНОСЫ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fontScale="925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"/>
              <a:defRPr/>
            </a:pPr>
            <a:r>
              <a:rPr lang="ru-RU" smtClean="0"/>
              <a:t>Страховые взносы уплачиваются страхователем исходя из страхового тарифа с учетом скидки или надбавки, устанавливаемых страховщиков.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"/>
              <a:defRPr/>
            </a:pPr>
            <a:r>
              <a:rPr lang="ru-RU" smtClean="0"/>
              <a:t>Размер скидки или надбавки устанавливает страхователю с учетом состояния охраны труда, расходов на обеспечение по страхованию и не может превышать 40 процентов страхового тарифа, установленного для соответствующей отрасли (подотрасли) экономики.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smtClean="0">
                <a:solidFill>
                  <a:schemeClr val="tx1"/>
                </a:solidFill>
              </a:rPr>
              <a:t>Классы профессионального риска</a:t>
            </a:r>
          </a:p>
        </p:txBody>
      </p:sp>
      <p:sp>
        <p:nvSpPr>
          <p:cNvPr id="29699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mtClean="0"/>
              <a:t>   </a:t>
            </a:r>
            <a:r>
              <a:rPr lang="ru-RU" sz="3600" smtClean="0"/>
              <a:t>Приказ Минздравсоцразвития </a:t>
            </a:r>
            <a:r>
              <a:rPr lang="ru-RU" smtClean="0"/>
              <a:t>России от 10 января 2006 года № 8</a:t>
            </a:r>
            <a:r>
              <a:rPr lang="ru-RU" sz="3600" smtClean="0"/>
              <a:t> «Об утверждении классификации видов экономической деятельности по классам профессионального риска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52513"/>
            <a:ext cx="8229600" cy="5521325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   1. Класс профессионального риска определяется исходя из величины интегрального показателя профессионального риска, учитывающего уровень производственного травматизма, профессиональной заболеваемости и расходов на  обеспечение по страхованию, сложившийся по видам экономической деятельности страхователей.</a:t>
            </a:r>
          </a:p>
          <a:p>
            <a:pPr marL="365760" indent="-256032" algn="just" fontAlgn="auto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dirty="0" smtClean="0"/>
              <a:t> 2. Классификация видов экономической деятельности по классам профессионального риска утверждается Министерством здравоохранения и социального развития Российской Федерации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mtClean="0"/>
              <a:t>Субъекты страхования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"/>
              <a:defRPr/>
            </a:pPr>
            <a:endParaRPr lang="ru-RU" dirty="0" smtClean="0"/>
          </a:p>
          <a:p>
            <a:pPr marL="365760" indent="-256032" algn="ctr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"/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ЗАСТРАХОВАННЫЙ</a:t>
            </a:r>
          </a:p>
          <a:p>
            <a:pPr marL="365760" indent="-256032" algn="ctr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"/>
              <a:defRPr/>
            </a:pPr>
            <a:endParaRPr lang="ru-RU" sz="4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65760" indent="-256032" algn="ctr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"/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СТРАХОВАТЕЛЬ</a:t>
            </a:r>
          </a:p>
          <a:p>
            <a:pPr marL="365760" indent="-256032" algn="ctr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"/>
              <a:defRPr/>
            </a:pPr>
            <a:endParaRPr lang="ru-RU" sz="4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65760" indent="-256032" algn="ctr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"/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СТРАХОВЩИК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64928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 smtClean="0"/>
              <a:t>Застрахованный</a:t>
            </a:r>
            <a:endParaRPr lang="ru-RU" sz="5400" b="1" dirty="0"/>
          </a:p>
        </p:txBody>
      </p:sp>
      <p:sp>
        <p:nvSpPr>
          <p:cNvPr id="11267" name="Содержимое 2"/>
          <p:cNvSpPr>
            <a:spLocks noGrp="1"/>
          </p:cNvSpPr>
          <p:nvPr>
            <p:ph sz="quarter" idx="1"/>
          </p:nvPr>
        </p:nvSpPr>
        <p:spPr>
          <a:xfrm>
            <a:off x="304800" y="1785938"/>
            <a:ext cx="8686800" cy="4500562"/>
          </a:xfrm>
        </p:spPr>
        <p:txBody>
          <a:bodyPr/>
          <a:lstStyle/>
          <a:p>
            <a:pPr marL="457200" indent="-457200">
              <a:buFont typeface="Wingdings 2" pitchFamily="18" charset="2"/>
              <a:buAutoNum type="arabicPeriod"/>
            </a:pPr>
            <a:r>
              <a:rPr lang="ru-RU" smtClean="0"/>
              <a:t>Физическое лицо, подлежащее обязательному социальному страхованию от несчастных случаев на производстве и профессиональных заболеваний в соответствии с положениями пункта 1 статьи 5 Федерального закона №125-ФЗ:</a:t>
            </a:r>
          </a:p>
          <a:p>
            <a:pPr marL="457200" indent="-457200"/>
            <a:r>
              <a:rPr lang="ru-RU" smtClean="0"/>
              <a:t>физические лица, выполняющие работу на основании трудового договора (контракта), заключенного со страхователем;</a:t>
            </a:r>
          </a:p>
          <a:p>
            <a:pPr marL="457200" indent="-457200"/>
            <a:r>
              <a:rPr lang="ru-RU" smtClean="0"/>
              <a:t>физические лица, осужденные к лишению свободы и привлекаемые к труду страхователем.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36613"/>
            <a:ext cx="8229600" cy="57372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2. Физическое лицо, получившее повреждение здоровья вследствие несчастного случая на производстве или профессионального заболевания, подтвержденное в установленном порядке и повлекшее утрату профессиональной трудоспособности.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3. Физические лица, выполняющие работу на основании гражданско-правового договора, подлежат обязательному социальному страхованию от несчастных случаев на производстве и профессиональных заболеваний, если в соответствии с указанным договором страхователь обязан уплачивать страховщику страховые взносы.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86518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7200" b="1" dirty="0" smtClean="0"/>
              <a:t>страхователь</a:t>
            </a:r>
            <a:endParaRPr lang="ru-RU" sz="7200" b="1" dirty="0"/>
          </a:p>
        </p:txBody>
      </p:sp>
      <p:sp>
        <p:nvSpPr>
          <p:cNvPr id="11267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28775"/>
            <a:ext cx="8229600" cy="4945063"/>
          </a:xfrm>
        </p:spPr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dirty="0" smtClean="0"/>
              <a:t>Юридическое лицо любой организационно-правовой формы (в том числе иностранная организация, осуществляющая свою деятельность на территории Российской Федерации и нанимающая граждан Российской Федерации) либо физическое лицо, нанимающее лиц, подлежащих обязательному социальному страхованию от несчастных случаев на производстве и профессиональных заболеваний в соответствии с пунктом 1 статьи 5 Федерального закона.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620713"/>
            <a:ext cx="8229600" cy="100806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8000" b="1" dirty="0" smtClean="0"/>
              <a:t>Страховщик</a:t>
            </a:r>
            <a:endParaRPr lang="ru-RU" sz="8000" b="1" dirty="0"/>
          </a:p>
        </p:txBody>
      </p:sp>
      <p:sp>
        <p:nvSpPr>
          <p:cNvPr id="14339" name="Содержимое 2"/>
          <p:cNvSpPr>
            <a:spLocks noGrp="1"/>
          </p:cNvSpPr>
          <p:nvPr>
            <p:ph sz="quarter" idx="1"/>
          </p:nvPr>
        </p:nvSpPr>
        <p:spPr>
          <a:xfrm>
            <a:off x="304800" y="1857375"/>
            <a:ext cx="8686800" cy="422275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endParaRPr lang="ru-RU" smtClean="0"/>
          </a:p>
          <a:p>
            <a:pPr algn="ctr">
              <a:buFont typeface="Wingdings 2" pitchFamily="18" charset="2"/>
              <a:buNone/>
            </a:pPr>
            <a:r>
              <a:rPr lang="ru-RU" sz="5400" smtClean="0"/>
              <a:t>Фонд социального страхования Российской Федерации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971550" y="476250"/>
            <a:ext cx="7704138" cy="86518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smtClean="0"/>
              <a:t>Виды обеспечения по страхованию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sz="quarter" idx="1"/>
          </p:nvPr>
        </p:nvSpPr>
        <p:spPr>
          <a:xfrm>
            <a:off x="500063" y="1557338"/>
            <a:ext cx="8286750" cy="4575175"/>
          </a:xfrm>
        </p:spPr>
        <p:txBody>
          <a:bodyPr/>
          <a:lstStyle/>
          <a:p>
            <a:pPr marL="514350" indent="-514350">
              <a:buFont typeface="Wingdings 2" pitchFamily="18" charset="2"/>
              <a:buAutoNum type="arabicPeriod"/>
            </a:pPr>
            <a:r>
              <a:rPr lang="ru-RU" smtClean="0"/>
              <a:t>Пособие по временной нетрудоспособности</a:t>
            </a:r>
          </a:p>
          <a:p>
            <a:pPr marL="514350" indent="-514350">
              <a:buFont typeface="Wingdings 2" pitchFamily="18" charset="2"/>
              <a:buAutoNum type="arabicPeriod"/>
            </a:pPr>
            <a:r>
              <a:rPr lang="ru-RU" smtClean="0"/>
              <a:t>Единовременная страховая выплата застрахованному либо лицам, имеющим право на получение такой выплаты в случае его смерти.</a:t>
            </a:r>
          </a:p>
          <a:p>
            <a:pPr marL="514350" indent="-514350">
              <a:buFont typeface="Wingdings 2" pitchFamily="18" charset="2"/>
              <a:buAutoNum type="arabicPeriod"/>
            </a:pPr>
            <a:r>
              <a:rPr lang="ru-RU" smtClean="0"/>
              <a:t>Ежемесячные страховые выплаты застрахованному либо лицам, имеющим право на получение таких выплат в случае его смерти.</a:t>
            </a:r>
          </a:p>
          <a:p>
            <a:pPr marL="514350" indent="-514350">
              <a:buFont typeface="Wingdings 2" pitchFamily="18" charset="2"/>
              <a:buAutoNum type="arabicPeriod"/>
            </a:pPr>
            <a:r>
              <a:rPr lang="ru-RU" smtClean="0"/>
              <a:t>Оплата дополнительных расходов, связанных с медицинской, социальной и профессиональной реабилитации застрахованного.</a:t>
            </a:r>
          </a:p>
          <a:p>
            <a:pPr marL="514350" indent="-514350">
              <a:buFont typeface="Wingdings 2" pitchFamily="18" charset="2"/>
              <a:buAutoNum type="arabicPeriod"/>
            </a:pPr>
            <a:r>
              <a:rPr lang="ru-RU" smtClean="0"/>
              <a:t>Возмещение морального вреда.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129698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smtClean="0"/>
              <a:t>Пособие по временной нетрудоспособности в связи с несчастным случаем на производстве или профессиональным заболеванием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выплачивается </a:t>
            </a:r>
            <a:r>
              <a:rPr lang="ru-RU" u="sng" smtClean="0"/>
              <a:t>за весь период временной нетрудоспособности</a:t>
            </a:r>
            <a:r>
              <a:rPr lang="ru-RU" smtClean="0"/>
              <a:t> застрахованного до его выздоровления или установления стойкой утраты профессиональной трудоспособности </a:t>
            </a:r>
            <a:r>
              <a:rPr lang="ru-RU" i="1" smtClean="0"/>
              <a:t>в размере 100% его среднего заработка</a:t>
            </a:r>
            <a:r>
              <a:rPr lang="ru-RU" smtClean="0"/>
              <a:t>, </a:t>
            </a:r>
            <a:r>
              <a:rPr lang="ru-RU" u="sng" smtClean="0"/>
              <a:t>исчисленного в соответствии </a:t>
            </a:r>
            <a:r>
              <a:rPr lang="ru-RU" smtClean="0"/>
              <a:t>с законодательством Российской Федерации </a:t>
            </a:r>
            <a:r>
              <a:rPr lang="ru-RU" u="sng" smtClean="0"/>
              <a:t>о пособиях по временной нетрудоспособности</a:t>
            </a:r>
            <a:r>
              <a:rPr lang="ru-RU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273</TotalTime>
  <Words>1267</Words>
  <Application>Microsoft Office PowerPoint</Application>
  <PresentationFormat>Экран (4:3)</PresentationFormat>
  <Paragraphs>97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2" baseType="lpstr">
      <vt:lpstr>Times New Roman</vt:lpstr>
      <vt:lpstr>Arial</vt:lpstr>
      <vt:lpstr>Century Schoolbook</vt:lpstr>
      <vt:lpstr>Wingdings</vt:lpstr>
      <vt:lpstr>Wingdings 2</vt:lpstr>
      <vt:lpstr>Calibri</vt:lpstr>
      <vt:lpstr>Arial Unicode MS</vt:lpstr>
      <vt:lpstr>Georgia</vt:lpstr>
      <vt:lpstr>Эркер</vt:lpstr>
      <vt:lpstr>Обязательное социальное страхование от несчастных случаев на производстве и профессиональных заболеваний</vt:lpstr>
      <vt:lpstr>Федеральный закон №125-фз  от 24 июля 1998 года</vt:lpstr>
      <vt:lpstr>Субъекты страхования</vt:lpstr>
      <vt:lpstr>Застрахованный</vt:lpstr>
      <vt:lpstr>Слайд 5</vt:lpstr>
      <vt:lpstr>страхователь</vt:lpstr>
      <vt:lpstr>Страховщик</vt:lpstr>
      <vt:lpstr>Виды обеспечения по страхованию</vt:lpstr>
      <vt:lpstr>Пособие по временной нетрудоспособности в связи с несчастным случаем на производстве или профессиональным заболеванием</vt:lpstr>
      <vt:lpstr>Единовременные страховые выплаты</vt:lpstr>
      <vt:lpstr>Ежемесячная страховая выплата</vt:lpstr>
      <vt:lpstr>ИНДЕКСАЦИЯ</vt:lpstr>
      <vt:lpstr>РЕАБИЛИТАЦИЯ ПОСТРАДАВШИХ</vt:lpstr>
      <vt:lpstr>ОПЛАТА РАСХОДОВ НА РЕАБИЛИТАЦИЮ</vt:lpstr>
      <vt:lpstr>Слайд 15</vt:lpstr>
      <vt:lpstr>Возмещение морального вреда</vt:lpstr>
      <vt:lpstr>Учет вины застрахованного</vt:lpstr>
      <vt:lpstr>СРЕДСТВА НА СТРАХОВАНИЕ</vt:lpstr>
      <vt:lpstr>СТРАХОВЫЕ ТАРИФЫ</vt:lpstr>
      <vt:lpstr>ТАРИФЫ ( в процентах от фонда оплаты труда)</vt:lpstr>
      <vt:lpstr>СТРАХОВЫЕ ВЗНОСЫ</vt:lpstr>
      <vt:lpstr>Классы профессионального риска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</dc:creator>
  <cp:lastModifiedBy>1</cp:lastModifiedBy>
  <cp:revision>40</cp:revision>
  <dcterms:created xsi:type="dcterms:W3CDTF">1601-01-01T00:00:00Z</dcterms:created>
  <dcterms:modified xsi:type="dcterms:W3CDTF">2014-12-01T17:15:48Z</dcterms:modified>
</cp:coreProperties>
</file>