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6" r:id="rId1"/>
  </p:sldMasterIdLst>
  <p:notesMasterIdLst>
    <p:notesMasterId r:id="rId22"/>
  </p:notesMasterIdLst>
  <p:sldIdLst>
    <p:sldId id="273" r:id="rId2"/>
    <p:sldId id="292" r:id="rId3"/>
    <p:sldId id="294" r:id="rId4"/>
    <p:sldId id="295" r:id="rId5"/>
    <p:sldId id="321" r:id="rId6"/>
    <p:sldId id="320" r:id="rId7"/>
    <p:sldId id="297" r:id="rId8"/>
    <p:sldId id="299" r:id="rId9"/>
    <p:sldId id="310" r:id="rId10"/>
    <p:sldId id="311" r:id="rId11"/>
    <p:sldId id="304" r:id="rId12"/>
    <p:sldId id="303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C5423228-B025-4BD1-822E-F9FABADD4B7F}" type="datetimeFigureOut">
              <a:rPr lang="ru-RU"/>
              <a:pPr>
                <a:defRPr/>
              </a:pPr>
              <a:t>18.10.2016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B8F9A985-AB31-4FD4-AF99-4075BCE1B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41347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ED69F-E11A-485D-BBD5-0E5D4BCD587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EC28D7-3505-4AA3-942A-DDDC4EA4FF7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830E9A-468A-48F5-832D-049A70AB858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8B7741-9CBA-4A43-94A5-6D88124852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1C3116-B3A7-440F-963E-975C103CD73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099E0C-E516-4F6A-9521-F6FAA772889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7896A4-88DF-4A2B-A6D4-084D0860730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E53A0-EB98-4C5A-902B-0FECEA8C2D7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E3231E-472E-4DD4-A94E-ED8A399B648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4F11A-E52B-4B7F-A3E6-3D29FA917D5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C8F493-C252-4AC0-88D2-4A9F195C50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696D3082-8159-4341-B341-823515E7E1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714375" y="1357313"/>
            <a:ext cx="7929563" cy="2000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РАБОЧЕЕ ВРЕМЯ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142398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dirty="0" smtClean="0">
                <a:latin typeface="+mn-lt"/>
              </a:rPr>
              <a:t>Допускается  </a:t>
            </a:r>
            <a:r>
              <a:rPr lang="ru-RU" sz="2800" dirty="0" smtClean="0">
                <a:latin typeface="+mn-lt"/>
              </a:rPr>
              <a:t>привлечение работодателем работника к сверхурочным работам </a:t>
            </a:r>
            <a:r>
              <a:rPr lang="ru-RU" sz="2800" b="1" i="1" dirty="0" smtClean="0">
                <a:latin typeface="+mn-lt"/>
              </a:rPr>
              <a:t>с его  письменного согласия  </a:t>
            </a:r>
            <a:r>
              <a:rPr lang="ru-RU" sz="2800" dirty="0" smtClean="0">
                <a:latin typeface="+mn-lt"/>
              </a:rPr>
              <a:t>в следующих случаях (ст. 99 ТК РФ):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13"/>
            <a:ext cx="8229600" cy="3857625"/>
          </a:xfrm>
        </p:spPr>
        <p:txBody>
          <a:bodyPr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при необходимости выполнить начатую работу, если невыполнение этой работы может повлечь за собой порчу или гибель имущества либо создать угрозу жизни и здоровью людей;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при производстве временных работ по ремонту механизмов или сооружений, когда их неисправность может стать причиной прекращения работы для значительного числа работников;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для продолжения работы при неявке сменяющегося работника , если работа не допускает перерыва.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3"/>
            <a:ext cx="8229600" cy="93610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latin typeface="+mn-lt"/>
              </a:rPr>
              <a:t>Не допускаются </a:t>
            </a:r>
            <a:br>
              <a:rPr lang="ru-RU" sz="3600" b="1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к сверхурочным работам: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5112296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>
                <a:solidFill>
                  <a:schemeClr val="tx1"/>
                </a:solidFill>
              </a:rPr>
              <a:t>Беременные женщины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>
                <a:solidFill>
                  <a:schemeClr val="tx1"/>
                </a:solidFill>
              </a:rPr>
              <a:t>Работники до 18 лет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Допускается </a:t>
            </a:r>
            <a:r>
              <a:rPr lang="ru-RU" sz="2400" dirty="0" smtClean="0">
                <a:solidFill>
                  <a:schemeClr val="tx1"/>
                </a:solidFill>
              </a:rPr>
              <a:t> привлечение к сверхурочным работам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u="sng" dirty="0" smtClean="0">
                <a:solidFill>
                  <a:schemeClr val="tx1"/>
                </a:solidFill>
              </a:rPr>
              <a:t>в других случаях: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 с письменного согласия работника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 учетом мнения выборного органа первичной профсоюзной организации.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Сверхурочные  работы  не  должны  превышать для каждого  работника 4 часов в течение двух дней подряд и 120 часов в год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0"/>
            <a:ext cx="7338392" cy="16002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latin typeface="+mn-lt"/>
              </a:rPr>
              <a:t>Сверхурочная работа без согласия работника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2400" u="sng" dirty="0" smtClean="0"/>
              <a:t>при производстве работ, необходимых для предотвращения катастрофы</a:t>
            </a:r>
            <a:r>
              <a:rPr lang="ru-RU" sz="2400" dirty="0" smtClean="0"/>
              <a:t>, предотвращения аварии или устранения их последствий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2400" dirty="0" smtClean="0"/>
              <a:t>при производстве общественно необходимых работ по устранению </a:t>
            </a:r>
            <a:r>
              <a:rPr lang="ru-RU" sz="2400" u="sng" dirty="0" smtClean="0"/>
              <a:t>непредвиденных обстоятельств</a:t>
            </a:r>
            <a:r>
              <a:rPr lang="ru-RU" sz="2400" dirty="0" smtClean="0"/>
              <a:t>, нарушающих нормальное функционирование систем </a:t>
            </a:r>
            <a:r>
              <a:rPr lang="ru-RU" sz="2400" dirty="0" err="1" smtClean="0"/>
              <a:t>водо</a:t>
            </a:r>
            <a:r>
              <a:rPr lang="ru-RU" sz="2400" dirty="0" smtClean="0"/>
              <a:t>-, </a:t>
            </a:r>
            <a:r>
              <a:rPr lang="ru-RU" sz="2400" dirty="0" err="1" smtClean="0"/>
              <a:t>газо</a:t>
            </a:r>
            <a:r>
              <a:rPr lang="ru-RU" sz="2400" dirty="0" smtClean="0"/>
              <a:t>, электроснабжения, отопления, канализации, транспорта, связи;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2400" dirty="0" smtClean="0"/>
              <a:t>при производстве работ, необходимость которых </a:t>
            </a:r>
            <a:r>
              <a:rPr lang="ru-RU" sz="2400" u="sng" dirty="0" smtClean="0"/>
              <a:t>обусловлена </a:t>
            </a:r>
            <a:r>
              <a:rPr lang="ru-RU" sz="2400" dirty="0" smtClean="0"/>
              <a:t> </a:t>
            </a:r>
            <a:r>
              <a:rPr lang="ru-RU" sz="2400" u="sng" dirty="0" smtClean="0"/>
              <a:t>введения чрезвычайного или военного положения </a:t>
            </a:r>
            <a:r>
              <a:rPr lang="ru-RU" sz="2400" dirty="0" smtClean="0"/>
              <a:t>(пожары, наводнения, голод, землетрясения, эпидемии и др.)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2400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645150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i="1" dirty="0" smtClean="0">
                <a:solidFill>
                  <a:schemeClr val="tx1"/>
                </a:solidFill>
              </a:rPr>
              <a:t>Работодатель обязан обеспечить точный учет продолжительности сверхурочной работы каждого  работника.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Оплачивается </a:t>
            </a:r>
            <a:r>
              <a:rPr lang="ru-RU" sz="2400" dirty="0" smtClean="0">
                <a:solidFill>
                  <a:schemeClr val="tx1"/>
                </a:solidFill>
              </a:rPr>
              <a:t>работа в сверхурочное время за первые два часа не менее  чем в полуторном размере, а за последующие часы – не менее чем в двойном размере.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Конкретные размеры оплаты за сверхурочную работу могут определяться: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коллективным договором;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локальным нормативным актом;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трудовым договором.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u="sng" dirty="0" smtClean="0">
                <a:solidFill>
                  <a:schemeClr val="tx1"/>
                </a:solidFill>
              </a:rPr>
              <a:t>По желанию работника </a:t>
            </a:r>
            <a:r>
              <a:rPr lang="ru-RU" sz="2400" dirty="0" smtClean="0">
                <a:solidFill>
                  <a:schemeClr val="tx1"/>
                </a:solidFill>
              </a:rPr>
              <a:t>сверхурочная работа может компенсироваться предоставлением </a:t>
            </a:r>
            <a:r>
              <a:rPr lang="ru-RU" sz="2400" b="1" i="1" dirty="0" smtClean="0">
                <a:solidFill>
                  <a:schemeClr val="tx1"/>
                </a:solidFill>
              </a:rPr>
              <a:t>дополнительного времени отдыха</a:t>
            </a:r>
            <a:r>
              <a:rPr lang="ru-RU" sz="2400" dirty="0" smtClean="0">
                <a:solidFill>
                  <a:schemeClr val="tx1"/>
                </a:solidFill>
              </a:rPr>
              <a:t>, но не менее времени, отработанного сверхурочно (ст. 152 ТК РФ).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5. СОВМЕСТИТЕЛЬСТВО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216525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000" b="1" dirty="0" smtClean="0"/>
              <a:t>Совместительство – </a:t>
            </a:r>
            <a:r>
              <a:rPr lang="ru-RU" sz="2000" dirty="0" smtClean="0"/>
              <a:t>выполнение работником </a:t>
            </a:r>
            <a:r>
              <a:rPr lang="ru-RU" sz="2000" u="sng" dirty="0" smtClean="0"/>
              <a:t>другой регулярной оплачиваемой на условиях трудового договора </a:t>
            </a:r>
            <a:r>
              <a:rPr lang="ru-RU" sz="2000" dirty="0" smtClean="0"/>
              <a:t>в свободное от основной работы время (ст. 282 ТК РФ).</a:t>
            </a:r>
          </a:p>
          <a:p>
            <a:pPr>
              <a:buFont typeface="Georgia" pitchFamily="18" charset="0"/>
              <a:buNone/>
            </a:pPr>
            <a:endParaRPr lang="ru-RU" sz="2000" dirty="0" smtClean="0"/>
          </a:p>
          <a:p>
            <a:pPr algn="just">
              <a:buFont typeface="Georgia" pitchFamily="18" charset="0"/>
              <a:buNone/>
            </a:pPr>
            <a:r>
              <a:rPr lang="ru-RU" sz="2000" dirty="0" smtClean="0"/>
              <a:t>Работа по совместительству может выполняться работником как </a:t>
            </a:r>
            <a:r>
              <a:rPr lang="ru-RU" sz="2000" u="sng" dirty="0" smtClean="0"/>
              <a:t>по его основной работе </a:t>
            </a:r>
            <a:r>
              <a:rPr lang="ru-RU" sz="2000" dirty="0" smtClean="0"/>
              <a:t>(внутреннее совместительство), так и </a:t>
            </a:r>
            <a:r>
              <a:rPr lang="ru-RU" sz="2000" u="sng" dirty="0" smtClean="0"/>
              <a:t>у других работодателей </a:t>
            </a:r>
            <a:r>
              <a:rPr lang="ru-RU" sz="2000" dirty="0" smtClean="0"/>
              <a:t>(внешнее совместительство). При этом число работодателей с которым заключен трудовой договор на работу по совместительству </a:t>
            </a:r>
            <a:r>
              <a:rPr lang="ru-RU" sz="2000" b="1" i="1" dirty="0" smtClean="0"/>
              <a:t>не ограничен</a:t>
            </a:r>
            <a:r>
              <a:rPr lang="ru-RU" sz="2000" dirty="0" smtClean="0"/>
              <a:t>.</a:t>
            </a:r>
          </a:p>
          <a:p>
            <a:pPr algn="just">
              <a:buFont typeface="Georgia" pitchFamily="18" charset="0"/>
              <a:buNone/>
            </a:pPr>
            <a:endParaRPr lang="ru-RU" sz="2000" dirty="0" smtClean="0"/>
          </a:p>
          <a:p>
            <a:pPr algn="just">
              <a:buFont typeface="Georgia" pitchFamily="18" charset="0"/>
              <a:buNone/>
            </a:pPr>
            <a:r>
              <a:rPr lang="ru-RU" sz="2000" b="1" i="1" dirty="0" smtClean="0"/>
              <a:t>При совмещении профессий (должностей), </a:t>
            </a:r>
            <a:r>
              <a:rPr lang="ru-RU" sz="2000" dirty="0" smtClean="0"/>
              <a:t>расширении зон обслуживания, увеличении объема работы или исполнении обязанностей временно отсутствующего работника без освобождения от работы, определенной трудовым договором, </a:t>
            </a:r>
            <a:r>
              <a:rPr lang="ru-RU" sz="2000" b="1" dirty="0" smtClean="0"/>
              <a:t>работнику </a:t>
            </a:r>
            <a:r>
              <a:rPr lang="ru-RU" sz="2000" b="1" dirty="0" smtClean="0"/>
              <a:t>производится доплата </a:t>
            </a:r>
            <a:r>
              <a:rPr lang="ru-RU" sz="2000" dirty="0" smtClean="0"/>
              <a:t>(ст. 151 ТК РФ).</a:t>
            </a:r>
            <a:endParaRPr lang="ru-RU" sz="2000" b="1" i="1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573713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sz="2000" b="1" smtClean="0"/>
              <a:t>Не допускается </a:t>
            </a:r>
            <a:r>
              <a:rPr lang="ru-RU" sz="2000" smtClean="0"/>
              <a:t>работа по совместительству:</a:t>
            </a:r>
          </a:p>
          <a:p>
            <a:pPr algn="just">
              <a:buFont typeface="Arial" charset="0"/>
              <a:buChar char="•"/>
            </a:pPr>
            <a:r>
              <a:rPr lang="ru-RU" sz="2000" b="1" smtClean="0"/>
              <a:t>лиц в возрасте до 18 лет;</a:t>
            </a:r>
          </a:p>
          <a:p>
            <a:pPr algn="just">
              <a:buFont typeface="Arial" charset="0"/>
              <a:buChar char="•"/>
            </a:pPr>
            <a:r>
              <a:rPr lang="ru-RU" sz="2000" b="1" smtClean="0"/>
              <a:t>на тяжелых работах;</a:t>
            </a:r>
          </a:p>
          <a:p>
            <a:pPr algn="just">
              <a:buFont typeface="Arial" charset="0"/>
              <a:buChar char="•"/>
            </a:pPr>
            <a:r>
              <a:rPr lang="ru-RU" sz="2000" b="1" smtClean="0"/>
              <a:t>на работах с вредными и (или) опасными условиями труда,</a:t>
            </a:r>
          </a:p>
          <a:p>
            <a:pPr algn="just">
              <a:buFont typeface="Georgia" pitchFamily="18" charset="0"/>
              <a:buNone/>
            </a:pPr>
            <a:r>
              <a:rPr lang="ru-RU" sz="2000" smtClean="0"/>
              <a:t>если основная работа связана с такими же условиями (ст. 282 ТК РФ).</a:t>
            </a:r>
          </a:p>
          <a:p>
            <a:pPr algn="just">
              <a:buFont typeface="Georgia" pitchFamily="18" charset="0"/>
              <a:buNone/>
            </a:pPr>
            <a:r>
              <a:rPr lang="ru-RU" sz="2000" b="1" i="1" smtClean="0"/>
              <a:t>Продолжительность рабочего времени </a:t>
            </a:r>
            <a:r>
              <a:rPr lang="ru-RU" sz="2000" smtClean="0"/>
              <a:t>при работе по совместительству не должна превышать </a:t>
            </a:r>
            <a:r>
              <a:rPr lang="ru-RU" sz="2000" u="sng" smtClean="0"/>
              <a:t>4 часа в день.</a:t>
            </a:r>
            <a:endParaRPr lang="ru-RU" sz="2000" b="1" i="1" smtClean="0"/>
          </a:p>
          <a:p>
            <a:pPr algn="just">
              <a:buFont typeface="Georgia" pitchFamily="18" charset="0"/>
              <a:buNone/>
            </a:pPr>
            <a:r>
              <a:rPr lang="ru-RU" sz="2000" b="1" i="1" smtClean="0"/>
              <a:t>В дни, когда по основному месту работы работник свободен от исполнения трудовых обязанностей, </a:t>
            </a:r>
            <a:r>
              <a:rPr lang="ru-RU" sz="2000" smtClean="0"/>
              <a:t> он может работать по совместительству </a:t>
            </a:r>
            <a:r>
              <a:rPr lang="ru-RU" sz="2000" u="sng" smtClean="0"/>
              <a:t>полный рабочий день (смену).</a:t>
            </a:r>
          </a:p>
          <a:p>
            <a:pPr algn="just">
              <a:buFont typeface="Georgia" pitchFamily="18" charset="0"/>
              <a:buNone/>
            </a:pPr>
            <a:r>
              <a:rPr lang="ru-RU" sz="2000" b="1" i="1" smtClean="0"/>
              <a:t>В течение одного месяца </a:t>
            </a:r>
            <a:r>
              <a:rPr lang="ru-RU" sz="2000" smtClean="0"/>
              <a:t>продолжительность рабочего времени при работе по совместительству </a:t>
            </a:r>
            <a:r>
              <a:rPr lang="ru-RU" sz="2000" u="sng" smtClean="0"/>
              <a:t> не должна  превашать половины месячной нормы </a:t>
            </a:r>
            <a:r>
              <a:rPr lang="ru-RU" sz="2000" smtClean="0"/>
              <a:t>рабочего времени, установленной для соответствующей категории работников (ст. 284 ТК РФ).</a:t>
            </a:r>
            <a:endParaRPr lang="ru-RU" sz="2000" b="1" i="1" smtClean="0"/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71500" y="714375"/>
            <a:ext cx="8115300" cy="7858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6. НЕНОРМИРОВАННЫЙ РАБОЧИЙ ДЕНЬ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859338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dirty="0" smtClean="0"/>
              <a:t> - </a:t>
            </a:r>
            <a:r>
              <a:rPr lang="ru-RU" sz="2000" dirty="0" smtClean="0"/>
              <a:t>это особый режим работы, в соответствии с которым, отдельные работники могут по распоряжению работодателя при необходимости </a:t>
            </a:r>
            <a:r>
              <a:rPr lang="ru-RU" sz="2000" u="sng" dirty="0" smtClean="0"/>
              <a:t> эпизодически привлекаться к выполнению своих функций </a:t>
            </a:r>
            <a:r>
              <a:rPr lang="ru-RU" sz="2000" b="1" i="1" dirty="0" smtClean="0"/>
              <a:t> за пределами установленной для них продолжительности рабочего времени.</a:t>
            </a:r>
          </a:p>
          <a:p>
            <a:pPr algn="just">
              <a:buFont typeface="Wingdings 2" pitchFamily="18" charset="2"/>
              <a:buNone/>
            </a:pPr>
            <a:r>
              <a:rPr lang="ru-RU" sz="2800" dirty="0" smtClean="0"/>
              <a:t>Перечень должностей работников с ненормированным рабочим днем устанавливается коллективным договором, соглашениями или локальным нормативным актом, принимаемым с учетом мнения представительного органа работников.</a:t>
            </a:r>
          </a:p>
          <a:p>
            <a:pPr algn="just">
              <a:buFont typeface="Georgia" pitchFamily="18" charset="0"/>
              <a:buNone/>
            </a:pPr>
            <a:endParaRPr lang="ru-RU" sz="3200" dirty="0" smtClean="0"/>
          </a:p>
        </p:txBody>
      </p:sp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20188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7. РАБОТА В РЕЖИМЕ ГИБКОГО РАБОЧЕГО ВРЕМЕНИ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716463"/>
          </a:xfrm>
        </p:spPr>
        <p:txBody>
          <a:bodyPr/>
          <a:lstStyle/>
          <a:p>
            <a:pPr marL="365125" indent="-255588" algn="just">
              <a:buFont typeface="Georgia" pitchFamily="18" charset="0"/>
              <a:buNone/>
            </a:pPr>
            <a:r>
              <a:rPr lang="ru-RU" sz="3200" dirty="0" smtClean="0"/>
              <a:t>При работе в режиме гибкого рабочего времени начало, окончание или общая </a:t>
            </a:r>
            <a:r>
              <a:rPr lang="ru-RU" sz="3200" u="sng" dirty="0" smtClean="0"/>
              <a:t> продолжительность рабочего дня (смены) </a:t>
            </a:r>
            <a:r>
              <a:rPr lang="ru-RU" sz="3200" b="1" i="1" dirty="0" smtClean="0"/>
              <a:t> определяется по соглашению сторон.</a:t>
            </a:r>
          </a:p>
          <a:p>
            <a:pPr marL="365125" indent="-255588" algn="just">
              <a:buFont typeface="Georgia" pitchFamily="18" charset="0"/>
              <a:buNone/>
            </a:pPr>
            <a:endParaRPr lang="ru-RU" sz="3200" b="1" i="1" dirty="0" smtClean="0"/>
          </a:p>
          <a:p>
            <a:pPr marL="365125" indent="-255588" algn="just">
              <a:buFont typeface="Georgia" pitchFamily="18" charset="0"/>
              <a:buNone/>
            </a:pPr>
            <a:r>
              <a:rPr lang="ru-RU" dirty="0" smtClean="0"/>
              <a:t>Работодатель обязан обеспечить отработку работниками суммарного количества рабочих часов в течение установленного учетного периода.</a:t>
            </a:r>
          </a:p>
          <a:p>
            <a:pPr marL="365125" indent="-255588" algn="just">
              <a:buFont typeface="Georgia" pitchFamily="18" charset="0"/>
              <a:buNone/>
            </a:pPr>
            <a:endParaRPr lang="ru-RU" b="1" i="1" dirty="0" smtClean="0"/>
          </a:p>
          <a:p>
            <a:pPr marL="365125" indent="-255588" algn="just">
              <a:buFont typeface="Georgia" pitchFamily="18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71437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8. СМЕННАЯ РАБОТА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5073650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sz="2800" dirty="0" smtClean="0"/>
              <a:t>При сменной работе каждая группа работников производит работу в соответствии с </a:t>
            </a:r>
            <a:r>
              <a:rPr lang="ru-RU" sz="2800" b="1" i="1" dirty="0" smtClean="0"/>
              <a:t>графиком сменности.</a:t>
            </a:r>
            <a:r>
              <a:rPr lang="ru-RU" sz="2800" dirty="0" smtClean="0"/>
              <a:t> </a:t>
            </a:r>
          </a:p>
          <a:p>
            <a:pPr algn="just">
              <a:buFont typeface="Georgia" pitchFamily="18" charset="0"/>
              <a:buNone/>
            </a:pPr>
            <a:r>
              <a:rPr lang="ru-RU" sz="2800" dirty="0" smtClean="0"/>
              <a:t>При составлении графика сменности работодатель учитывает </a:t>
            </a:r>
            <a:r>
              <a:rPr lang="ru-RU" sz="2800" u="sng" dirty="0" smtClean="0"/>
              <a:t>мнение представительного органа работников.</a:t>
            </a:r>
          </a:p>
          <a:p>
            <a:pPr algn="just">
              <a:buFont typeface="Georgia" pitchFamily="18" charset="0"/>
              <a:buNone/>
            </a:pPr>
            <a:endParaRPr lang="ru-RU" sz="2800" u="sng" dirty="0" smtClean="0"/>
          </a:p>
          <a:p>
            <a:pPr algn="just">
              <a:buFont typeface="Georgia" pitchFamily="18" charset="0"/>
              <a:buNone/>
            </a:pPr>
            <a:r>
              <a:rPr lang="ru-RU" b="1" dirty="0" smtClean="0"/>
              <a:t>Запрещена </a:t>
            </a:r>
            <a:r>
              <a:rPr lang="ru-RU" u="sng" dirty="0" smtClean="0"/>
              <a:t> работа в течение двух смен подряд.</a:t>
            </a:r>
            <a:endParaRPr lang="ru-RU" b="1" dirty="0" smtClean="0"/>
          </a:p>
        </p:txBody>
      </p:sp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7858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9. СУММИРОВАННЫЙ УЧЕТ РАБОЧЕГО ВРЕМЕНИ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859338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i="1" dirty="0" smtClean="0"/>
              <a:t>Допускается </a:t>
            </a:r>
            <a:r>
              <a:rPr lang="ru-RU" sz="2000" dirty="0" smtClean="0"/>
              <a:t>введение</a:t>
            </a:r>
            <a:r>
              <a:rPr lang="ru-RU" sz="2000" b="1" i="1" dirty="0" smtClean="0"/>
              <a:t> </a:t>
            </a:r>
            <a:r>
              <a:rPr lang="ru-RU" sz="2000" dirty="0" smtClean="0"/>
              <a:t>суммированный учет рабочего времени когда по условиям производства (работы) </a:t>
            </a:r>
            <a:r>
              <a:rPr lang="ru-RU" sz="2000" u="sng" dirty="0" smtClean="0"/>
              <a:t>не может быть соблюдена установленная для работников ежедневная или еженедельная продолжительность рабочего времени: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000" dirty="0" smtClean="0"/>
              <a:t>у индивидуального предпринимателя;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000" dirty="0" smtClean="0"/>
              <a:t>В организации в целом;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000" dirty="0" smtClean="0"/>
              <a:t>При проведении отдельных видов  работ. 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При  этом продолжительность рабочего времени за учетный период (месяц, квартал и другие учетные периоды) </a:t>
            </a:r>
            <a:r>
              <a:rPr lang="ru-RU" sz="2000" u="sng" dirty="0" smtClean="0"/>
              <a:t> не должна превышать нормального числа рабочих часов.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i="1" dirty="0" smtClean="0"/>
              <a:t>Учетный период не может превышать одного года.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Порядок введения суммированного учета рабочего времени устанавливается </a:t>
            </a:r>
            <a:r>
              <a:rPr lang="ru-RU" sz="2400" u="sng" dirty="0" smtClean="0"/>
              <a:t>правилами внутреннего трудового распорядка.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521325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Нормальная продолжительность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рабочего времени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не может превышать </a:t>
            </a:r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40 часов в неделю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(ст.91 ТК РФ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Font typeface="Georgia" pitchFamily="18" charset="0"/>
              <a:buNone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Georgia" pitchFamily="18" charset="0"/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Работодатель обязан </a:t>
            </a:r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вести учет времени фактически отработанного каждым работником.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Georgia" pitchFamily="18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Georgia" pitchFamily="18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68313" y="785813"/>
            <a:ext cx="8218487" cy="10590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10. РАЗДЕЛЕНИЕ РАБОЧЕГО ВРЕМЕНИ НА ЧАСТИ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457200" y="1643063"/>
            <a:ext cx="8229600" cy="4930775"/>
          </a:xfrm>
        </p:spPr>
        <p:txBody>
          <a:bodyPr/>
          <a:lstStyle/>
          <a:p>
            <a:pPr marL="365125" indent="-255588" algn="just">
              <a:buFont typeface="Georgia" pitchFamily="18" charset="0"/>
              <a:buNone/>
            </a:pPr>
            <a:r>
              <a:rPr lang="ru-RU" smtClean="0"/>
              <a:t>На тех работах, где  это необходимо вследствие особого характера труда, </a:t>
            </a:r>
            <a:r>
              <a:rPr lang="ru-RU" b="1" i="1" smtClean="0"/>
              <a:t>рабочий день </a:t>
            </a:r>
            <a:r>
              <a:rPr lang="ru-RU" smtClean="0"/>
              <a:t>может быть в порядке, предусмотренном законодательством, </a:t>
            </a:r>
            <a:r>
              <a:rPr lang="ru-RU" b="1" i="1" smtClean="0"/>
              <a:t>разделен на части </a:t>
            </a:r>
            <a:r>
              <a:rPr lang="ru-RU" smtClean="0"/>
              <a:t>с тем, чтобы </a:t>
            </a:r>
            <a:r>
              <a:rPr lang="ru-RU" u="sng" smtClean="0"/>
              <a:t>общая продолжительность рабочего времени не превышала установленной продолжительности ежедневной  работы </a:t>
            </a:r>
            <a:r>
              <a:rPr lang="ru-RU" smtClean="0"/>
              <a:t>(ст. </a:t>
            </a:r>
            <a:r>
              <a:rPr lang="ru-RU" dirty="0" smtClean="0"/>
              <a:t>105 ТК РФ).</a:t>
            </a:r>
          </a:p>
          <a:p>
            <a:pPr marL="365125" indent="-255588" algn="just">
              <a:buFont typeface="Georgia" pitchFamily="18" charset="0"/>
              <a:buNone/>
            </a:pPr>
            <a:r>
              <a:rPr lang="ru-RU" dirty="0" smtClean="0"/>
              <a:t>Такое разделение производится работодателем на основании </a:t>
            </a:r>
            <a:r>
              <a:rPr lang="ru-RU" u="sng" dirty="0" smtClean="0"/>
              <a:t>локального нормативного акта</a:t>
            </a:r>
            <a:r>
              <a:rPr lang="ru-RU" dirty="0" smtClean="0"/>
              <a:t>, принятого </a:t>
            </a:r>
            <a:r>
              <a:rPr lang="ru-RU" u="sng" dirty="0" smtClean="0"/>
              <a:t>с учетом мнения выборного органа первичной профсоюзной организации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355725"/>
            <a:ext cx="8229600" cy="5002213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1. Неполное рабочее время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оплата производится пропорционально отработанному времени или в зависимости от выполненного им объема работ (не влечет ограничений продолжительности ежегодного основного оплачиваемого отпуска, исчисления трудового стажа и других трудовых прав ст. 93 ТК РФ).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00063" y="548680"/>
            <a:ext cx="8186737" cy="159444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НЕПОЛНОЕ РАБОЧЕЕ ВРЕМЯ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(ст. 93 ТК РФ).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787900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b="1" smtClean="0"/>
              <a:t>Работодатель обязан  </a:t>
            </a:r>
            <a:r>
              <a:rPr lang="ru-RU" sz="2400" u="sng" smtClean="0"/>
              <a:t>устанавливать неполный рабочий день</a:t>
            </a:r>
            <a:r>
              <a:rPr lang="ru-RU" sz="2400" smtClean="0"/>
              <a:t> (смену) или неполную  рабочую неделю по заявлению: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b="1" i="1" smtClean="0"/>
              <a:t>беременной женщины;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smtClean="0"/>
              <a:t>одного из </a:t>
            </a:r>
            <a:r>
              <a:rPr lang="ru-RU" sz="2400" b="1" i="1" smtClean="0"/>
              <a:t>родителей </a:t>
            </a:r>
            <a:r>
              <a:rPr lang="ru-RU" sz="2400" smtClean="0"/>
              <a:t>(опекуна, попечителя), </a:t>
            </a:r>
            <a:r>
              <a:rPr lang="ru-RU" sz="2400" b="1" i="1" smtClean="0"/>
              <a:t>имеющего ребенка в возрасте до 14 лет </a:t>
            </a:r>
            <a:r>
              <a:rPr lang="ru-RU" sz="2400" smtClean="0"/>
              <a:t>(ребенка </a:t>
            </a:r>
            <a:r>
              <a:rPr lang="ru-RU" sz="2400" b="1" i="1" smtClean="0"/>
              <a:t>инвалида в возрасте до 18 лет);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b="1" i="1" smtClean="0"/>
              <a:t>лиц, осуществляющих уход за больным членом семьи </a:t>
            </a:r>
            <a:r>
              <a:rPr lang="ru-RU" sz="2400" smtClean="0"/>
              <a:t>в соответствии с медицинским заявлением, выданным в установленном порядке</a:t>
            </a:r>
            <a:r>
              <a:rPr lang="ru-RU" sz="2400" b="1" i="1" smtClean="0"/>
              <a:t>.</a:t>
            </a:r>
            <a:endParaRPr lang="ru-RU" sz="240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2.Сокращенное рабочее время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– отработан неполный день, а оплата за весь день.</a:t>
            </a:r>
          </a:p>
          <a:p>
            <a:endParaRPr lang="ru-RU" sz="4000" smtClean="0"/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9048"/>
                <a:gridCol w="2357454"/>
                <a:gridCol w="204309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Сокращенное рабочее время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устанавливается (ст.92 ТК РФ):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Часов</a:t>
                      </a:r>
                      <a:r>
                        <a:rPr lang="ru-RU" sz="1400" baseline="0" dirty="0" smtClean="0"/>
                        <a:t> в</a:t>
                      </a:r>
                      <a:r>
                        <a:rPr lang="ru-RU" sz="1400" dirty="0" smtClean="0"/>
                        <a:t> неделю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Ежедневная продолжительность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до 16 лет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24 часов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не более 5 часов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от 16 до 18 лет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35 часов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не более 7 часов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инвалиды 1 и 2 группы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35 часов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в соответствии с мед. заключением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 работах с вредными или опасными условиями труда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36 часов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не более 8 часов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 работах с вредными или опасными условиями труда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30 часов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не более 6 часов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для учащихся образовательных учреждений до 18 лет, работающих в течение учебного года в свободное от учебы время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может превышать половины нормы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 может превышать половины нормы 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до 16 лет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не более 12 часов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не более 2.5 часов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от 16 до 18 лет </a:t>
                      </a:r>
                      <a:endParaRPr lang="ru-RU" sz="1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 более 17,5 часов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charset="0"/>
                          <a:cs typeface="Times New Roman" charset="0"/>
                        </a:rPr>
                        <a:t>не более 4 часов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63" y="857250"/>
            <a:ext cx="8186737" cy="14287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3. НОЧНОЕ ВРЕМЯ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Ночное время –с 22 часов до 6 часов.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859213"/>
          </a:xfrm>
        </p:spPr>
        <p:txBody>
          <a:bodyPr/>
          <a:lstStyle/>
          <a:p>
            <a:pPr marL="365125" indent="-255588" algn="just">
              <a:buFont typeface="Georgia" pitchFamily="18" charset="0"/>
              <a:buNone/>
            </a:pPr>
            <a:r>
              <a:rPr lang="ru-RU" sz="2800" b="1" smtClean="0"/>
              <a:t>Не допускаются </a:t>
            </a:r>
            <a:r>
              <a:rPr lang="ru-RU" sz="2800" smtClean="0"/>
              <a:t>к работам </a:t>
            </a:r>
            <a:r>
              <a:rPr lang="ru-RU" sz="2800" u="sng" smtClean="0"/>
              <a:t>в ночное время:</a:t>
            </a:r>
          </a:p>
          <a:p>
            <a:pPr marL="365125" indent="-255588" algn="just">
              <a:buFont typeface="Wingdings" pitchFamily="2" charset="2"/>
              <a:buChar char="Ø"/>
            </a:pPr>
            <a:r>
              <a:rPr lang="ru-RU" sz="2800" b="1" smtClean="0"/>
              <a:t>беременные женщины;</a:t>
            </a:r>
          </a:p>
          <a:p>
            <a:pPr marL="365125" indent="-255588" algn="just">
              <a:buFont typeface="Wingdings" pitchFamily="2" charset="2"/>
              <a:buChar char="Ø"/>
            </a:pPr>
            <a:r>
              <a:rPr lang="ru-RU" sz="2800" b="1" smtClean="0"/>
              <a:t>работники до 18 лет,</a:t>
            </a:r>
          </a:p>
          <a:p>
            <a:pPr marL="365125" indent="-255588" algn="just">
              <a:buFont typeface="Georgia" pitchFamily="18" charset="0"/>
              <a:buNone/>
            </a:pPr>
            <a:r>
              <a:rPr lang="ru-RU" sz="2800" smtClean="0"/>
              <a:t>за исключением лиц участвующих в создании и (или) исполнении художественных </a:t>
            </a:r>
            <a:r>
              <a:rPr lang="ru-RU" smtClean="0"/>
              <a:t>произведений.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788025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dirty="0" smtClean="0"/>
              <a:t>Могут привлекаться </a:t>
            </a:r>
            <a:r>
              <a:rPr lang="ru-RU" sz="2400" dirty="0" smtClean="0"/>
              <a:t>к  работам в ночное время </a:t>
            </a:r>
            <a:r>
              <a:rPr lang="ru-RU" sz="2400" u="sng" dirty="0" smtClean="0"/>
              <a:t>только с их письменного согласия </a:t>
            </a:r>
            <a:r>
              <a:rPr lang="ru-RU" sz="2400" dirty="0" smtClean="0"/>
              <a:t> и при условии, если такая работа не запрещена им по состоянию здоровья: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dirty="0" smtClean="0"/>
              <a:t>инвалиды</a:t>
            </a:r>
            <a:r>
              <a:rPr lang="ru-RU" sz="2400" dirty="0" smtClean="0"/>
              <a:t>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dirty="0" smtClean="0"/>
              <a:t>женщины, имеющие детей до 3 лет</a:t>
            </a:r>
            <a:r>
              <a:rPr lang="ru-RU" sz="2400" dirty="0" smtClean="0"/>
              <a:t>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dirty="0" smtClean="0"/>
              <a:t>работники, имеющие детей-инвалидов</a:t>
            </a:r>
            <a:r>
              <a:rPr lang="ru-RU" sz="2400" dirty="0" smtClean="0"/>
              <a:t>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dirty="0" smtClean="0"/>
              <a:t>работники, ухаживающие за больными членами семьи</a:t>
            </a:r>
            <a:r>
              <a:rPr lang="ru-RU" sz="2400" dirty="0" smtClean="0"/>
              <a:t>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dirty="0" smtClean="0"/>
              <a:t>отца и матери, воспитывающие без супруга (супруги) детей до 5 лет</a:t>
            </a:r>
            <a:r>
              <a:rPr lang="ru-RU" sz="2400" dirty="0" smtClean="0"/>
              <a:t>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dirty="0" smtClean="0"/>
              <a:t>опекуны детей до 5 лет.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400" b="1" i="1" dirty="0" smtClean="0"/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i="1" dirty="0" smtClean="0"/>
              <a:t>При этом указанные работники должны быть в письменной форме ознакомлены со своим правом отказаться от работы в ночное время.</a:t>
            </a:r>
            <a:endParaRPr lang="ru-RU" sz="24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2938"/>
            <a:ext cx="8229600" cy="121443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4. СВЕРХУРОЧНАЯ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РАБОТА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143125"/>
            <a:ext cx="8713788" cy="3987800"/>
          </a:xfrm>
        </p:spPr>
        <p:txBody>
          <a:bodyPr/>
          <a:lstStyle/>
          <a:p>
            <a:pPr marL="365125" indent="-255588">
              <a:buFont typeface="Georgia" pitchFamily="18" charset="0"/>
              <a:buNone/>
            </a:pPr>
            <a:r>
              <a:rPr lang="ru-RU" sz="2800" b="1" smtClean="0"/>
              <a:t>Сверхурочная работа </a:t>
            </a:r>
            <a:r>
              <a:rPr lang="ru-RU" sz="2800" smtClean="0"/>
              <a:t>– это работа, </a:t>
            </a:r>
            <a:r>
              <a:rPr lang="ru-RU" sz="2800" b="1" i="1" smtClean="0"/>
              <a:t>выполняемая работником  по инициативе работодателя</a:t>
            </a:r>
            <a:r>
              <a:rPr lang="ru-RU" sz="2800" smtClean="0"/>
              <a:t> за пределами установленной для работника продолжительности рабочего времени:</a:t>
            </a:r>
          </a:p>
          <a:p>
            <a:pPr marL="365125" indent="-255588">
              <a:buFont typeface="Wingdings" pitchFamily="2" charset="2"/>
              <a:buChar char="Ø"/>
            </a:pPr>
            <a:r>
              <a:rPr lang="ru-RU" sz="2800" smtClean="0"/>
              <a:t> ежедневной работы (смены);</a:t>
            </a:r>
          </a:p>
          <a:p>
            <a:pPr marL="365125" indent="-255588">
              <a:buFont typeface="Wingdings" pitchFamily="2" charset="2"/>
              <a:buChar char="Ø"/>
            </a:pPr>
            <a:r>
              <a:rPr lang="ru-RU" sz="2800" smtClean="0"/>
              <a:t>сверх  нормального числа рабочих часов за учетный период при суммированном учете рабочего времени.</a:t>
            </a:r>
          </a:p>
          <a:p>
            <a:pPr marL="365125" indent="-255588">
              <a:buFont typeface="Wingdings 2" pitchFamily="18" charset="2"/>
              <a:buNone/>
            </a:pPr>
            <a:endParaRPr lang="ru-RU" sz="2800" smtClean="0">
              <a:solidFill>
                <a:srgbClr val="33CC33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638</TotalTime>
  <Words>1285</Words>
  <Application>Microsoft Office PowerPoint</Application>
  <PresentationFormat>Экран (4:3)</PresentationFormat>
  <Paragraphs>119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NewsPrint</vt:lpstr>
      <vt:lpstr>РАБОЧЕЕ ВРЕМЯ</vt:lpstr>
      <vt:lpstr>Слайд 2</vt:lpstr>
      <vt:lpstr>Слайд 3</vt:lpstr>
      <vt:lpstr>НЕПОЛНОЕ РАБОЧЕЕ ВРЕМЯ  (ст. 93 ТК РФ). </vt:lpstr>
      <vt:lpstr>Слайд 5</vt:lpstr>
      <vt:lpstr>Слайд 6</vt:lpstr>
      <vt:lpstr>3. НОЧНОЕ ВРЕМЯ Ночное время –с 22 часов до 6 часов.  </vt:lpstr>
      <vt:lpstr>Слайд 8</vt:lpstr>
      <vt:lpstr>4. СВЕРХУРОЧНАЯ  РАБОТА</vt:lpstr>
      <vt:lpstr>Допускается  привлечение работодателем работника к сверхурочным работам с его  письменного согласия  в следующих случаях (ст. 99 ТК РФ):</vt:lpstr>
      <vt:lpstr>Не допускаются  к сверхурочным работам:</vt:lpstr>
      <vt:lpstr>Сверхурочная работа без согласия работника</vt:lpstr>
      <vt:lpstr>Слайд 13</vt:lpstr>
      <vt:lpstr>5. СОВМЕСТИТЕЛЬСТВО</vt:lpstr>
      <vt:lpstr>Слайд 15</vt:lpstr>
      <vt:lpstr>6. НЕНОРМИРОВАННЫЙ РАБОЧИЙ ДЕНЬ</vt:lpstr>
      <vt:lpstr> 7. РАБОТА В РЕЖИМЕ ГИБКОГО РАБОЧЕГО ВРЕМЕНИ</vt:lpstr>
      <vt:lpstr>8. СМЕННАЯ РАБОТА</vt:lpstr>
      <vt:lpstr>9. СУММИРОВАННЫЙ УЧЕТ РАБОЧЕГО ВРЕМЕНИ</vt:lpstr>
      <vt:lpstr>10. РАЗДЕЛЕНИЕ РАБОЧЕГО ВРЕМЕНИ НА ЧАСТИ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117</cp:revision>
  <dcterms:created xsi:type="dcterms:W3CDTF">1601-01-01T00:00:00Z</dcterms:created>
  <dcterms:modified xsi:type="dcterms:W3CDTF">2016-10-18T05:09:10Z</dcterms:modified>
</cp:coreProperties>
</file>