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4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5" r:id="rId29"/>
    <p:sldId id="286" r:id="rId30"/>
    <p:sldId id="287" r:id="rId3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0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</p:spPr>
        <p:txBody>
          <a:bodyPr/>
          <a:lstStyle>
            <a:lvl1pPr>
              <a:defRPr sz="1400" smtClean="0"/>
            </a:lvl1pPr>
          </a:lstStyle>
          <a:p>
            <a:pPr>
              <a:defRPr/>
            </a:pPr>
            <a:fld id="{4AA40A81-4321-4F99-8976-CAC3DFA9B5AA}" type="datetimeFigureOut">
              <a:rPr lang="en-US"/>
              <a:pPr>
                <a:defRPr/>
              </a:pPr>
              <a:t>11/30/2014</a:t>
            </a:fld>
            <a:endParaRPr lang="en-US"/>
          </a:p>
        </p:txBody>
      </p:sp>
      <p:sp>
        <p:nvSpPr>
          <p:cNvPr id="11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4E7ED0-B6A0-4C6C-AEC5-E3D25DD41E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CF2013-FAD4-4526-9373-69EB2EB35E22}" type="datetimeFigureOut">
              <a:rPr lang="en-US"/>
              <a:pPr>
                <a:defRPr/>
              </a:pPr>
              <a:t>11/30/2014</a:t>
            </a:fld>
            <a:endParaRPr lang="en-US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93AD2C-F248-4AA4-A7DF-5B1219E380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5" name="Равнобедренный треугольник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Прямая соединительная линия 5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557291-AF8B-466C-A302-1480C2A04C59}" type="datetimeFigureOut">
              <a:rPr lang="en-US"/>
              <a:pPr>
                <a:defRPr/>
              </a:pPr>
              <a:t>11/30/2014</a:t>
            </a:fld>
            <a:endParaRPr 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422F0F-DF8D-4BA2-819E-08E7D4EE24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F9D42-61D0-407B-95FA-75BD738B6FBB}" type="datetimeFigureOut">
              <a:rPr lang="en-US"/>
              <a:pPr>
                <a:defRPr/>
              </a:pPr>
              <a:t>11/30/2014</a:t>
            </a:fld>
            <a:endParaRPr lang="en-US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8B05B0-C2DC-42D0-BEBF-0C50CDD255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07C458-2C11-4218-8453-320C6D095C7A}" type="datetimeFigureOut">
              <a:rPr lang="en-US"/>
              <a:pPr>
                <a:defRPr/>
              </a:pPr>
              <a:t>11/30/2014</a:t>
            </a:fld>
            <a:endParaRPr lang="en-US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F2DB57-04D7-47AA-B033-F020C83696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9E2393-7AF9-42F4-9AE2-35B3C0450947}" type="datetimeFigureOut">
              <a:rPr lang="en-US"/>
              <a:pPr>
                <a:defRPr/>
              </a:pPr>
              <a:t>11/30/2014</a:t>
            </a:fld>
            <a:endParaRPr lang="en-US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4DFB58-BD19-45E9-8E06-A7C08AFA79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4D13F8-1A92-4686-9E07-419ECAB00B1C}" type="datetimeFigureOut">
              <a:rPr lang="en-US"/>
              <a:pPr>
                <a:defRPr/>
              </a:pPr>
              <a:t>11/30/2014</a:t>
            </a:fld>
            <a:endParaRPr lang="en-US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687B7-D413-4605-A1B5-A6A074474A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авнобедренный треугольник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DCD6A2-829D-4242-9EA4-5D810DFDE51E}" type="datetimeFigureOut">
              <a:rPr lang="en-US"/>
              <a:pPr>
                <a:defRPr/>
              </a:pPr>
              <a:t>11/30/2014</a:t>
            </a:fld>
            <a:endParaRPr lang="en-US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4690EC-10DF-41EA-AF22-5E4D454294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ая соединительная линия 1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3" name="Равнобедренный треугольник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63608A-1F34-4F27-8B7F-F513C4BD2ED3}" type="datetimeFigureOut">
              <a:rPr lang="en-US"/>
              <a:pPr>
                <a:defRPr/>
              </a:pPr>
              <a:t>11/30/2014</a:t>
            </a:fld>
            <a:endParaRPr lang="en-US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2BB4D4-7D3D-4DD2-A9AF-E8A03011D1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6" name="Прямая соединительная линия 5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Arial" charset="0"/>
              <a:cs typeface="Arial" charset="0"/>
            </a:endParaRPr>
          </a:p>
        </p:txBody>
      </p:sp>
      <p:sp>
        <p:nvSpPr>
          <p:cNvPr id="7" name="Равнобедренный треугольник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C8EF6-4FF0-4E52-813F-C77503A194B2}" type="datetimeFigureOut">
              <a:rPr lang="en-US"/>
              <a:pPr>
                <a:defRPr/>
              </a:pPr>
              <a:t>11/30/2014</a:t>
            </a:fld>
            <a:endParaRPr lang="en-US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790745-F671-45C2-9970-B184DB4FD9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5DDFD5-D914-4DA6-A767-4F840F074B5C}" type="datetimeFigureOut">
              <a:rPr lang="en-US"/>
              <a:pPr>
                <a:defRPr/>
              </a:pPr>
              <a:t>11/30/2014</a:t>
            </a:fld>
            <a:endParaRPr lang="en-US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4F7260-DAF8-4684-96BA-A7E7B2678A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 smtClean="0"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D4BCD8A-D6D9-4856-950F-841DA50E308C}" type="datetimeFigureOut">
              <a:rPr lang="en-US"/>
              <a:pPr>
                <a:defRPr/>
              </a:pPr>
              <a:t>11/30/2014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 smtClean="0"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A13428E-B142-4927-B56B-6C41336E25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3" r:id="rId2"/>
    <p:sldLayoutId id="2147483758" r:id="rId3"/>
    <p:sldLayoutId id="2147483754" r:id="rId4"/>
    <p:sldLayoutId id="2147483755" r:id="rId5"/>
    <p:sldLayoutId id="2147483759" r:id="rId6"/>
    <p:sldLayoutId id="2147483760" r:id="rId7"/>
    <p:sldLayoutId id="2147483761" r:id="rId8"/>
    <p:sldLayoutId id="2147483762" r:id="rId9"/>
    <p:sldLayoutId id="2147483756" r:id="rId10"/>
    <p:sldLayoutId id="2147483763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fontAlgn="base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fontAlgn="base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fontAlgn="base">
        <a:spcBef>
          <a:spcPts val="400"/>
        </a:spcBef>
        <a:spcAft>
          <a:spcPct val="0"/>
        </a:spcAft>
        <a:buClr>
          <a:srgbClr val="C9004D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СРОКИ РАССЛЕДОВАНИЯ НЕСЧАСТНЫХ СЛУЧАЕВ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524000"/>
            <a:ext cx="8229600" cy="4602163"/>
          </a:xfrm>
        </p:spPr>
        <p:txBody>
          <a:bodyPr>
            <a:normAutofit/>
          </a:bodyPr>
          <a:lstStyle/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b="1" i="1" dirty="0" smtClean="0"/>
              <a:t>3 ДНЯ  </a:t>
            </a:r>
            <a:r>
              <a:rPr lang="ru-RU" sz="2000" dirty="0" smtClean="0"/>
              <a:t>Расследование НС (в том числе группового), в результате которого один или несколько пострадавших получили </a:t>
            </a:r>
            <a:r>
              <a:rPr lang="ru-RU" sz="2000" b="1" i="1" dirty="0" smtClean="0"/>
              <a:t>легкие </a:t>
            </a:r>
            <a:r>
              <a:rPr lang="ru-RU" sz="2000" dirty="0" smtClean="0"/>
              <a:t>повреждения здоровья, проводится </a:t>
            </a:r>
            <a:r>
              <a:rPr lang="ru-RU" sz="2000" u="sng" dirty="0" smtClean="0"/>
              <a:t>комиссией </a:t>
            </a:r>
            <a:r>
              <a:rPr lang="ru-RU" sz="2000" dirty="0" smtClean="0"/>
              <a:t> </a:t>
            </a:r>
            <a:r>
              <a:rPr lang="ru-RU" sz="2000" b="1" i="1" dirty="0" smtClean="0"/>
              <a:t>в течение 3 дней.</a:t>
            </a:r>
            <a:endParaRPr lang="ru-RU" sz="2000" dirty="0" smtClean="0"/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b="1" i="1" dirty="0" smtClean="0"/>
              <a:t>15 ДНЕЙ </a:t>
            </a:r>
            <a:r>
              <a:rPr lang="ru-RU" sz="2000" dirty="0" smtClean="0"/>
              <a:t>Расследование НС (в том числе группового), в результате которого один или несколько пострадавших получили </a:t>
            </a:r>
            <a:r>
              <a:rPr lang="ru-RU" sz="2000" b="1" i="1" dirty="0" smtClean="0"/>
              <a:t>тяжелые  </a:t>
            </a:r>
            <a:r>
              <a:rPr lang="ru-RU" sz="2000" dirty="0" smtClean="0"/>
              <a:t>повреждения, либо НС (в том числе группового) </a:t>
            </a:r>
            <a:r>
              <a:rPr lang="ru-RU" sz="2000" b="1" i="1" dirty="0" smtClean="0"/>
              <a:t>со смертельным исходом </a:t>
            </a:r>
            <a:r>
              <a:rPr lang="ru-RU" sz="2000" dirty="0" smtClean="0"/>
              <a:t>проводится </a:t>
            </a:r>
            <a:r>
              <a:rPr lang="ru-RU" sz="2000" u="sng" dirty="0" smtClean="0"/>
              <a:t>комиссией </a:t>
            </a:r>
            <a:r>
              <a:rPr lang="ru-RU" sz="2000" b="1" i="1" dirty="0" smtClean="0"/>
              <a:t>в течение 15 дней.</a:t>
            </a:r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b="1" i="1" dirty="0" smtClean="0"/>
              <a:t>1 МЕСЯЦ </a:t>
            </a:r>
            <a:r>
              <a:rPr lang="ru-RU" sz="2000" b="1" i="1" dirty="0" smtClean="0"/>
              <a:t> </a:t>
            </a:r>
            <a:r>
              <a:rPr lang="ru-RU" sz="2000" dirty="0" smtClean="0"/>
              <a:t>НС, о котором </a:t>
            </a:r>
            <a:r>
              <a:rPr lang="ru-RU" sz="2000" b="1" i="1" dirty="0" smtClean="0"/>
              <a:t>не было своевременно сообщено работодателю </a:t>
            </a:r>
            <a:r>
              <a:rPr lang="ru-RU" sz="2000" dirty="0" smtClean="0"/>
              <a:t>или в результате  которого </a:t>
            </a:r>
            <a:r>
              <a:rPr lang="ru-RU" sz="2000" b="1" i="1" dirty="0" smtClean="0"/>
              <a:t>нетрудоспособность у пострадавшего наступила не сразу, </a:t>
            </a:r>
            <a:r>
              <a:rPr lang="ru-RU" sz="2000" dirty="0" smtClean="0"/>
              <a:t>расследуется </a:t>
            </a:r>
            <a:r>
              <a:rPr lang="ru-RU" sz="2000" u="sng" dirty="0" smtClean="0"/>
              <a:t>комиссией по заявлению пострадавшего </a:t>
            </a:r>
            <a:r>
              <a:rPr lang="ru-RU" sz="2000" dirty="0" smtClean="0"/>
              <a:t>или его доверенного лица </a:t>
            </a:r>
            <a:r>
              <a:rPr lang="ru-RU" sz="2000" b="1" i="1" dirty="0" smtClean="0"/>
              <a:t>в течение одного месяца </a:t>
            </a:r>
            <a:r>
              <a:rPr lang="ru-RU" sz="2000" dirty="0" smtClean="0"/>
              <a:t> со дня поступления заявления.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9906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Проведение расследования несчастных случаев государственным инспектором труда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133600"/>
            <a:ext cx="8229600" cy="4191000"/>
          </a:xfrm>
        </p:spPr>
        <p:txBody>
          <a:bodyPr>
            <a:normAutofit fontScale="92500" lnSpcReduction="10000"/>
          </a:bodyPr>
          <a:lstStyle/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v"/>
              <a:defRPr/>
            </a:pPr>
            <a:r>
              <a:rPr lang="ru-RU" dirty="0" smtClean="0"/>
              <a:t>Государственный инспектор труда проводит дополнительное (самостоятельное) расследование </a:t>
            </a:r>
            <a:r>
              <a:rPr lang="ru-RU" u="sng" dirty="0" smtClean="0"/>
              <a:t> независимо от срока давности НС:</a:t>
            </a:r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При выявлении сокрытого НС;</a:t>
            </a:r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При поступлении жалобы, заявления, иного обращения пострадавшего (его законного представителя или доверенного лица);</a:t>
            </a:r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При поступлении сведений объективно свидетельствующих о нарушении  порядка расследования НС.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8229600" cy="5638800"/>
          </a:xfrm>
        </p:spPr>
        <p:txBody>
          <a:bodyPr>
            <a:normAutofit fontScale="85000" lnSpcReduction="10000"/>
          </a:bodyPr>
          <a:lstStyle/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v"/>
              <a:defRPr/>
            </a:pPr>
            <a:r>
              <a:rPr lang="ru-RU" dirty="0" smtClean="0"/>
              <a:t> Государственный инспектор труда проводит расследование </a:t>
            </a:r>
            <a:r>
              <a:rPr lang="ru-RU" u="sng" dirty="0" smtClean="0"/>
              <a:t>тяжелого НС или НС со смертельным исходом </a:t>
            </a:r>
            <a:r>
              <a:rPr lang="ru-RU" dirty="0" smtClean="0"/>
              <a:t>по заявлению пострадавшего (его законного представителя или доверенного лица), </a:t>
            </a:r>
            <a:r>
              <a:rPr lang="ru-RU" b="1" i="1" dirty="0" smtClean="0"/>
              <a:t>выполнявшего работу по договору гражданско-правового характера </a:t>
            </a:r>
            <a:r>
              <a:rPr lang="ru-RU" dirty="0" smtClean="0"/>
              <a:t>(постановление Минтруда России от 24.10.02 № 73).</a:t>
            </a:r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/>
              <a:t>Если в ходе этого расследования установлено, что указанным договором </a:t>
            </a:r>
            <a:r>
              <a:rPr lang="ru-RU" u="sng" dirty="0" smtClean="0"/>
              <a:t>фактически регулировались трудовые отношения </a:t>
            </a:r>
            <a:r>
              <a:rPr lang="ru-RU" dirty="0" smtClean="0"/>
              <a:t>пострадавшего с работодателем, в этом случае государственный инспектор труда:</a:t>
            </a:r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ru-RU" dirty="0" smtClean="0"/>
              <a:t>  </a:t>
            </a:r>
            <a:r>
              <a:rPr lang="ru-RU" u="sng" dirty="0" smtClean="0"/>
              <a:t>направляет в суд Акт </a:t>
            </a:r>
            <a:r>
              <a:rPr lang="ru-RU" dirty="0" smtClean="0"/>
              <a:t>о расследовании НС вместе с материалами расследования для установления характера правоотношений сторон договора;</a:t>
            </a:r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ru-RU" u="sng" dirty="0" smtClean="0"/>
              <a:t>Принимает решение об окончательном оформлении </a:t>
            </a:r>
            <a:r>
              <a:rPr lang="ru-RU" dirty="0" smtClean="0"/>
              <a:t>этого случая в зависимости от судебного решения.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382000" cy="11430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ПОРЯДОК РАССМОТРЕНИЯ РАЗНОГЛАСИЙ ПО ВОПРОСАМ РАССЛЕДОВАНИЯ, ОФОРМЛЕНИЯ И УЧЕТА НЕСЧАСТНЫХ СЛУЧАЕВ</a:t>
            </a:r>
            <a:endParaRPr lang="ru-RU" sz="28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387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133600"/>
            <a:ext cx="8229600" cy="4191000"/>
          </a:xfrm>
        </p:spPr>
        <p:txBody>
          <a:bodyPr>
            <a:normAutofit lnSpcReduction="10000"/>
          </a:bodyPr>
          <a:lstStyle/>
          <a:p>
            <a:pPr marL="365760" indent="-256032" algn="just" fontAlgn="auto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2800" dirty="0" smtClean="0"/>
              <a:t>Разногласия по вопросам расследования, оформления и учета несчастных случаев рассматриваются </a:t>
            </a:r>
            <a:r>
              <a:rPr lang="ru-RU" sz="2800" dirty="0" err="1" smtClean="0"/>
              <a:t>Рострудом</a:t>
            </a:r>
            <a:r>
              <a:rPr lang="ru-RU" sz="2800" dirty="0" smtClean="0"/>
              <a:t> и его территориальными органами – государственными инспекциями труда, решения которых могут быть обжалованы в суде. В этих случаях подача жалобы не является основанием для невыполнения работодателем решений государственного инспектора труда.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 fontAlgn="auto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ОБЯЗАННОСТИ РАБОТОДАТЕЛЯ ПРИ ОФОРМЛЕНИИ НЕСЧАСТНОГО СЛУЧАЯ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125"/>
          </a:xfrm>
        </p:spPr>
        <p:txBody>
          <a:bodyPr>
            <a:normAutofit fontScale="92500" lnSpcReduction="10000"/>
          </a:bodyPr>
          <a:lstStyle/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b="1" dirty="0" smtClean="0"/>
              <a:t>Работодатель (его представитель) обязан:</a:t>
            </a:r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Принять необходимые меры по оформлению материалов расследования НС на производстве в установленном порядке. </a:t>
            </a:r>
            <a:endParaRPr lang="ru-RU" sz="2000" i="1" dirty="0" smtClean="0"/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000" i="1" dirty="0" smtClean="0"/>
              <a:t>Трудовой кодекс  - ст. 227-231 и Постановление Минтруда России </a:t>
            </a:r>
            <a:r>
              <a:rPr lang="ru-RU" dirty="0" smtClean="0"/>
              <a:t>  </a:t>
            </a:r>
            <a:r>
              <a:rPr lang="ru-RU" sz="2000" dirty="0" smtClean="0"/>
              <a:t>от 24.10.02 № 73  </a:t>
            </a:r>
            <a:r>
              <a:rPr lang="ru-RU" sz="2000" i="1" dirty="0" smtClean="0"/>
              <a:t>устанавливают обязательные требования к оформлению и учету НС на производстве.</a:t>
            </a:r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400" dirty="0" smtClean="0"/>
              <a:t>Собирать и представлять за свой счет страховщику в установленные сроки документы, необходимые для осуществления обязательного социального страхования от НС на производстве и профессиональных заболеваний</a:t>
            </a:r>
            <a:r>
              <a:rPr lang="ru-RU" sz="2200" i="1" dirty="0" smtClean="0"/>
              <a:t>. ФЗ от 24.07.98 № 125-ФЗ</a:t>
            </a:r>
            <a:endParaRPr lang="ru-RU" sz="2200" i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ПОРЯДОК ОФОРМЛЕНИЯ АКТА О НЕСЧАСТНОМ СЛУЧАЕ НА ПРОИЗВОДСТВЕ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125"/>
          </a:xfrm>
        </p:spPr>
        <p:txBody>
          <a:bodyPr>
            <a:normAutofit/>
          </a:bodyPr>
          <a:lstStyle/>
          <a:p>
            <a:pPr marL="457200" indent="-45720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AutoNum type="arabicPeriod"/>
              <a:defRPr/>
            </a:pPr>
            <a:r>
              <a:rPr lang="ru-RU" sz="2400" dirty="0" smtClean="0"/>
              <a:t>По каждому НС, </a:t>
            </a:r>
            <a:r>
              <a:rPr lang="ru-RU" sz="2400" u="sng" dirty="0" smtClean="0"/>
              <a:t>квалифицированному как НС на производстве, </a:t>
            </a:r>
            <a:r>
              <a:rPr lang="ru-RU" sz="2400" dirty="0" smtClean="0"/>
              <a:t>и повлекшему за собой </a:t>
            </a:r>
            <a:r>
              <a:rPr lang="ru-RU" sz="2400" b="1" i="1" dirty="0" smtClean="0"/>
              <a:t>необходимость перевода пострадавшего в соответствии с медицинским заключением на другую работу, потерю им трудоспособности на срок не менее одного дня либо смерть пострадавшего, </a:t>
            </a:r>
            <a:r>
              <a:rPr lang="ru-RU" sz="2400" u="sng" dirty="0" smtClean="0"/>
              <a:t>оформляется </a:t>
            </a:r>
          </a:p>
          <a:p>
            <a:pPr marL="457200" indent="-457200" algn="just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ü"/>
              <a:defRPr/>
            </a:pPr>
            <a:r>
              <a:rPr lang="ru-RU" sz="2400" b="1" dirty="0" smtClean="0"/>
              <a:t>Акт о НС на производстве (форма Н-1).</a:t>
            </a:r>
          </a:p>
          <a:p>
            <a:pPr marL="457200" indent="-45720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000" dirty="0" smtClean="0"/>
              <a:t>Постановление Минтруда  России от 24.10.02 № 73, форма 2.</a:t>
            </a:r>
          </a:p>
          <a:p>
            <a:pPr marL="457200" indent="-45720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000" dirty="0" smtClean="0"/>
              <a:t>   </a:t>
            </a:r>
            <a:r>
              <a:rPr lang="ru-RU" sz="2000" i="1" dirty="0" smtClean="0"/>
              <a:t>Для профессиональных спортсменов оформляется Акт о НС на производстве (форма Н-1ПС).</a:t>
            </a:r>
          </a:p>
          <a:p>
            <a:pPr marL="457200" indent="-45720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000" dirty="0" smtClean="0"/>
              <a:t>Постановление Минтруда  России от 24.10.02 № 73, форма 3.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609600"/>
            <a:ext cx="8229600" cy="5715000"/>
          </a:xfrm>
        </p:spPr>
        <p:txBody>
          <a:bodyPr/>
          <a:lstStyle/>
          <a:p>
            <a:pPr algn="just">
              <a:buFont typeface="Wingdings 2" pitchFamily="18" charset="2"/>
              <a:buNone/>
            </a:pPr>
            <a:r>
              <a:rPr lang="ru-RU" smtClean="0"/>
              <a:t>2. </a:t>
            </a:r>
            <a:r>
              <a:rPr lang="ru-RU" sz="2400" smtClean="0"/>
              <a:t>При расследовании группового НС, тяжелого НС или НС со смертельным исходом составляет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400" b="1" smtClean="0"/>
              <a:t> Акт о расследовании группового НС на производстве (тяжелого НС,  НС со смертельным исходом) </a:t>
            </a:r>
            <a:r>
              <a:rPr lang="ru-RU" sz="2400" smtClean="0"/>
              <a:t>в 2-х экземплярах (один из которых хранится у работодателя 45 лет, второй – направляется а прокуратуру).</a:t>
            </a:r>
          </a:p>
          <a:p>
            <a:pPr algn="ctr">
              <a:buFont typeface="Wingdings 2" pitchFamily="18" charset="2"/>
              <a:buNone/>
            </a:pPr>
            <a:r>
              <a:rPr lang="ru-RU" sz="2000" i="1" smtClean="0"/>
              <a:t>Постановление Минтруда  России </a:t>
            </a:r>
          </a:p>
          <a:p>
            <a:pPr algn="ctr">
              <a:buFont typeface="Wingdings 2" pitchFamily="18" charset="2"/>
              <a:buNone/>
            </a:pPr>
            <a:r>
              <a:rPr lang="ru-RU" sz="2000" i="1" smtClean="0"/>
              <a:t>от 24.10.02 № 73, форма 4. </a:t>
            </a:r>
          </a:p>
          <a:p>
            <a:pPr algn="just">
              <a:buFont typeface="Wingdings 2" pitchFamily="18" charset="2"/>
              <a:buNone/>
            </a:pPr>
            <a:r>
              <a:rPr lang="ru-RU" sz="2400" i="1" u="sng" smtClean="0"/>
              <a:t>За исключением </a:t>
            </a:r>
            <a:r>
              <a:rPr lang="ru-RU" sz="2400" i="1" smtClean="0"/>
              <a:t>НС, происшедших с профессиональными спортсменами; а также в результате аварии в организациях, эксплуатирующих опасные производственные  процессы.</a:t>
            </a:r>
            <a:endParaRPr lang="ru-RU" sz="2400" i="1" u="sng" smtClean="0"/>
          </a:p>
          <a:p>
            <a:pPr algn="just">
              <a:buFont typeface="Wingdings" pitchFamily="2" charset="2"/>
              <a:buChar char="ü"/>
            </a:pPr>
            <a:endParaRPr lang="ru-RU" b="1" smtClean="0"/>
          </a:p>
          <a:p>
            <a:pPr>
              <a:buFont typeface="Wingdings 2" pitchFamily="18" charset="2"/>
              <a:buNone/>
            </a:pPr>
            <a:endParaRPr lang="ru-RU" smtClean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838200"/>
            <a:ext cx="8229600" cy="5486400"/>
          </a:xfrm>
        </p:spPr>
        <p:txBody>
          <a:bodyPr/>
          <a:lstStyle/>
          <a:p>
            <a:pPr algn="just">
              <a:buFont typeface="Wingdings 2" pitchFamily="18" charset="2"/>
              <a:buNone/>
            </a:pPr>
            <a:r>
              <a:rPr lang="ru-RU" smtClean="0"/>
              <a:t>3. </a:t>
            </a:r>
            <a:r>
              <a:rPr lang="ru-RU" sz="3200" smtClean="0"/>
              <a:t>НС, квалифицированные комиссией, как НС </a:t>
            </a:r>
            <a:r>
              <a:rPr lang="ru-RU" sz="3200" b="1" i="1" smtClean="0"/>
              <a:t>НЕ </a:t>
            </a:r>
            <a:r>
              <a:rPr lang="ru-RU" sz="3200" smtClean="0"/>
              <a:t>связанные  с производством, оформляются Актом по установленной форме в 2-х экземплярах, один из которых хранится у работодателя в течение 45 лет. Копии актов и материалов расследования направляются председателем комиссии в соответствующую государственную инспекцию труда.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0668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ПОРЯДОК ОФОРМЛЕНИЯ АКТА О НЕСЧАСТНОМ СЛУЧАЕ НА ПРОИЗВОДСТВЕ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057400"/>
            <a:ext cx="8229600" cy="4267200"/>
          </a:xfrm>
        </p:spPr>
        <p:txBody>
          <a:bodyPr>
            <a:normAutofit lnSpcReduction="10000"/>
          </a:bodyPr>
          <a:lstStyle/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dirty="0" smtClean="0"/>
              <a:t>После завершения расследования оформляется </a:t>
            </a:r>
            <a:r>
              <a:rPr lang="ru-RU" sz="2400" b="1" dirty="0" smtClean="0"/>
              <a:t>Акт о несчастном случае на производстве (форма Н-1):</a:t>
            </a:r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v"/>
              <a:defRPr/>
            </a:pPr>
            <a:r>
              <a:rPr lang="ru-RU" sz="2400" b="1" i="1" dirty="0" smtClean="0"/>
              <a:t>Составляется комиссией:</a:t>
            </a:r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400" u="sng" dirty="0" smtClean="0"/>
              <a:t>В 2-х экземплярах:</a:t>
            </a:r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Tx/>
              <a:buChar char="-"/>
              <a:defRPr/>
            </a:pPr>
            <a:r>
              <a:rPr lang="ru-RU" sz="2400" u="sng" dirty="0" smtClean="0"/>
              <a:t>Один экземпляр </a:t>
            </a:r>
            <a:r>
              <a:rPr lang="ru-RU" sz="2400" dirty="0" smtClean="0"/>
              <a:t>работодатель обязан выдать </a:t>
            </a:r>
            <a:r>
              <a:rPr lang="ru-RU" sz="2400" u="sng" dirty="0" smtClean="0"/>
              <a:t>пострадавшему</a:t>
            </a:r>
            <a:r>
              <a:rPr lang="ru-RU" sz="2400" dirty="0" smtClean="0"/>
              <a:t> (его законному представителю или доверенному лицу) в </a:t>
            </a:r>
            <a:r>
              <a:rPr lang="ru-RU" sz="2400" i="1" dirty="0" smtClean="0"/>
              <a:t>трехдневный</a:t>
            </a:r>
            <a:r>
              <a:rPr lang="ru-RU" sz="2400" dirty="0" smtClean="0"/>
              <a:t> срок после завершения расследования;</a:t>
            </a:r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Tx/>
              <a:buChar char="-"/>
              <a:defRPr/>
            </a:pPr>
            <a:r>
              <a:rPr lang="ru-RU" sz="2400" u="sng" dirty="0" smtClean="0"/>
              <a:t>Второй экземпляр </a:t>
            </a:r>
            <a:r>
              <a:rPr lang="ru-RU" sz="2400" dirty="0" smtClean="0"/>
              <a:t>вместе с копиями материалов расследования </a:t>
            </a:r>
            <a:r>
              <a:rPr lang="ru-RU" sz="2400" u="sng" dirty="0" smtClean="0"/>
              <a:t>хранится</a:t>
            </a:r>
            <a:r>
              <a:rPr lang="ru-RU" sz="2400" dirty="0" smtClean="0"/>
              <a:t> в </a:t>
            </a:r>
            <a:r>
              <a:rPr lang="ru-RU" sz="2400" b="1" i="1" dirty="0" smtClean="0"/>
              <a:t>течение 45 лет </a:t>
            </a:r>
            <a:r>
              <a:rPr lang="ru-RU" sz="2400" dirty="0" smtClean="0"/>
              <a:t>работодателем, осуществляющим учет НС.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i="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838200"/>
            <a:ext cx="8229600" cy="5486400"/>
          </a:xfrm>
        </p:spPr>
        <p:txBody>
          <a:bodyPr>
            <a:normAutofit lnSpcReduction="10000"/>
          </a:bodyPr>
          <a:lstStyle/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ru-RU" sz="3200" u="sng" smtClean="0"/>
              <a:t>В 3-х экземплярах при  страховом НС.</a:t>
            </a:r>
          </a:p>
          <a:p>
            <a:pPr marL="365760" indent="-256032" algn="just" fontAlgn="auto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3200" smtClean="0"/>
              <a:t>Третий экземпляр Акта и копии материалов расследования работодатель направляет в </a:t>
            </a:r>
            <a:r>
              <a:rPr lang="ru-RU" sz="3200" u="sng" smtClean="0"/>
              <a:t>исполнительный орган страховщика </a:t>
            </a:r>
            <a:r>
              <a:rPr lang="ru-RU" sz="3200" smtClean="0"/>
              <a:t>(по месту регистрации работодателя в качестве страхователя);</a:t>
            </a:r>
          </a:p>
          <a:p>
            <a:pPr marL="365760" indent="-256032" algn="just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ru-RU" sz="3200" u="sng" smtClean="0"/>
              <a:t>При групповом несчастном случае на производстве </a:t>
            </a:r>
            <a:r>
              <a:rPr lang="ru-RU" sz="3200" smtClean="0"/>
              <a:t>Акт (форма Н-1) составляется </a:t>
            </a:r>
            <a:r>
              <a:rPr lang="ru-RU" sz="3200" u="sng" smtClean="0"/>
              <a:t>на каждого пострадавшего отдельно.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endParaRPr lang="ru-RU" smtClean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838200"/>
            <a:ext cx="8229600" cy="5486400"/>
          </a:xfrm>
        </p:spPr>
        <p:txBody>
          <a:bodyPr>
            <a:normAutofit fontScale="92500" lnSpcReduction="10000"/>
          </a:bodyPr>
          <a:lstStyle/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v"/>
              <a:defRPr/>
            </a:pPr>
            <a:r>
              <a:rPr lang="ru-RU" dirty="0" smtClean="0"/>
              <a:t>  </a:t>
            </a:r>
            <a:r>
              <a:rPr lang="ru-RU" b="1" i="1" dirty="0" smtClean="0"/>
              <a:t>подписывается всеми лицами, проводившими расследование.</a:t>
            </a:r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/>
              <a:t>В случае разногласий между членами комиссии в ходе расследования (о его причинах, квалификации, учете и т.д.) решение принимается </a:t>
            </a:r>
            <a:r>
              <a:rPr lang="ru-RU" u="sng" dirty="0" smtClean="0"/>
              <a:t>большинством голосов, </a:t>
            </a:r>
            <a:r>
              <a:rPr lang="ru-RU" dirty="0" smtClean="0"/>
              <a:t>при этом члены комиссии, не согласные с принятым решением, подписывают Акт с изложением своего собственного мнения;</a:t>
            </a:r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v"/>
              <a:defRPr/>
            </a:pPr>
            <a:r>
              <a:rPr lang="ru-RU" b="1" i="1" dirty="0" smtClean="0"/>
              <a:t> утверждается работодателем </a:t>
            </a:r>
            <a:r>
              <a:rPr lang="ru-RU" dirty="0" smtClean="0"/>
              <a:t>(его представителем);</a:t>
            </a:r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v"/>
              <a:defRPr/>
            </a:pPr>
            <a:r>
              <a:rPr lang="ru-RU" b="1" i="1" dirty="0" smtClean="0"/>
              <a:t>Заверяется печатью.</a:t>
            </a:r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/>
              <a:t>При отсутствии у работодателя – физического лица печати подпись заверяется в установленном законном порядке.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8229600" cy="5668963"/>
          </a:xfrm>
        </p:spPr>
        <p:txBody>
          <a:bodyPr>
            <a:normAutofit fontScale="92500" lnSpcReduction="10000"/>
          </a:bodyPr>
          <a:lstStyle/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800" dirty="0" smtClean="0"/>
              <a:t>При необходимости проведения дополнительной проверки обстоятельств НС, получения медицинских и иных заключений установленные </a:t>
            </a:r>
            <a:r>
              <a:rPr lang="ru-RU" sz="2800" u="sng" dirty="0" smtClean="0"/>
              <a:t>сроки могут быть продлены председателем комиссии</a:t>
            </a:r>
            <a:r>
              <a:rPr lang="ru-RU" sz="2800" dirty="0" smtClean="0"/>
              <a:t>, </a:t>
            </a:r>
            <a:r>
              <a:rPr lang="ru-RU" sz="2800" b="1" i="1" dirty="0" smtClean="0"/>
              <a:t>но не более чем на 15 дней</a:t>
            </a:r>
            <a:r>
              <a:rPr lang="ru-RU" sz="2800" dirty="0" smtClean="0"/>
              <a:t>.</a:t>
            </a:r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2400" dirty="0" smtClean="0"/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800" dirty="0" smtClean="0"/>
              <a:t>Если расследование НС в установленные сроки невозможно в связи с необходимостью рассмотрения его обстоятельств в организациях, осуществляющих экспертизу, органах дознания, органах следствия или в суде, то решение о продлении срока расследования НС принимается по согласованию с этими организациями, органами или с учетом принятых ими решений.</a:t>
            </a:r>
            <a:endParaRPr lang="ru-RU" sz="28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685800" y="762000"/>
            <a:ext cx="8229600" cy="81915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mtClean="0">
                <a:solidFill>
                  <a:schemeClr val="accent1">
                    <a:lumMod val="75000"/>
                  </a:schemeClr>
                </a:solidFill>
              </a:rPr>
              <a:t>В Акте о несчастном случае на производстве (форма Н-1):</a:t>
            </a:r>
          </a:p>
        </p:txBody>
      </p:sp>
      <p:sp>
        <p:nvSpPr>
          <p:cNvPr id="24579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752600"/>
            <a:ext cx="8229600" cy="4572000"/>
          </a:xfrm>
        </p:spPr>
        <p:txBody>
          <a:bodyPr>
            <a:normAutofit lnSpcReduction="10000"/>
          </a:bodyPr>
          <a:lstStyle/>
          <a:p>
            <a:pPr marL="365760" indent="-256032" algn="just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ru-RU" dirty="0" smtClean="0"/>
              <a:t>Излагаются обстоятельства и причины НС;</a:t>
            </a:r>
          </a:p>
          <a:p>
            <a:pPr marL="365760" indent="-256032" algn="just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ru-RU" dirty="0" smtClean="0"/>
              <a:t>Отражаются сведения о проведении с пострадавшим инструктажей и обучения по охране труда;</a:t>
            </a:r>
          </a:p>
          <a:p>
            <a:pPr marL="365760" indent="-256032" algn="just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ru-RU" dirty="0" smtClean="0"/>
              <a:t>Указывается характер полученных повреждений здоровья пострадавшего на основании «Медицинского заключения о характере полученных повреждений здоровья в результате НС на производстве и степени их тяжести» (учетная форма № 315/у);</a:t>
            </a:r>
          </a:p>
          <a:p>
            <a:pPr marL="365760" indent="-256032" algn="just" fontAlgn="auto">
              <a:spcAft>
                <a:spcPts val="0"/>
              </a:spcAft>
              <a:buFont typeface="Wingdings 2" pitchFamily="18" charset="2"/>
              <a:buNone/>
              <a:defRPr/>
            </a:pPr>
            <a:endParaRPr lang="ru-RU" dirty="0" smtClean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838200"/>
            <a:ext cx="8229600" cy="5486400"/>
          </a:xfrm>
        </p:spPr>
        <p:txBody>
          <a:bodyPr>
            <a:normAutofit fontScale="92500" lnSpcReduction="10000"/>
          </a:bodyPr>
          <a:lstStyle/>
          <a:p>
            <a:pPr marL="365760" indent="-256032" algn="just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ru-RU" smtClean="0"/>
              <a:t>Указывается при страховом случае </a:t>
            </a:r>
            <a:r>
              <a:rPr lang="ru-RU" u="sng" smtClean="0"/>
              <a:t>степень вины потерпевшего в процентах </a:t>
            </a:r>
            <a:r>
              <a:rPr lang="ru-RU" smtClean="0"/>
              <a:t>(при наличии), установленная по результатам расследования комиссией с </a:t>
            </a:r>
            <a:r>
              <a:rPr lang="ru-RU" b="1" i="1" smtClean="0"/>
              <a:t>учетом заключения профсоюзного комитета или иного уполномоченного работниками представительного органа</a:t>
            </a:r>
            <a:r>
              <a:rPr lang="ru-RU" smtClean="0"/>
              <a:t>;</a:t>
            </a:r>
          </a:p>
          <a:p>
            <a:pPr marL="365760" indent="-256032" algn="just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ru-RU" smtClean="0"/>
              <a:t>Указываются </a:t>
            </a:r>
            <a:r>
              <a:rPr lang="ru-RU" u="sng" smtClean="0"/>
              <a:t>лица, допустившие нарушение требований охраны труда</a:t>
            </a:r>
            <a:r>
              <a:rPr lang="ru-RU" smtClean="0"/>
              <a:t> с указанием нарушенных требований законодательных, иных нормативных правовых и локальных нормативных актов, в т.ч. Инструкций по охране труда;</a:t>
            </a:r>
          </a:p>
          <a:p>
            <a:pPr marL="365760" indent="-256032" algn="just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ru-RU" smtClean="0"/>
              <a:t>Перечисляются разработанные </a:t>
            </a:r>
            <a:r>
              <a:rPr lang="ru-RU" u="sng" smtClean="0"/>
              <a:t>мероприятия по устранению причин </a:t>
            </a:r>
            <a:r>
              <a:rPr lang="ru-RU" smtClean="0"/>
              <a:t>НС и сроки их выполнения.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066800"/>
            <a:ext cx="8229600" cy="5257800"/>
          </a:xfrm>
        </p:spPr>
        <p:txBody>
          <a:bodyPr>
            <a:normAutofit/>
          </a:bodyPr>
          <a:lstStyle/>
          <a:p>
            <a:pPr marL="365760" indent="-256032" algn="ctr" fontAlgn="auto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3200" b="1" i="1" dirty="0" smtClean="0">
                <a:solidFill>
                  <a:schemeClr val="accent1">
                    <a:lumMod val="75000"/>
                  </a:schemeClr>
                </a:solidFill>
              </a:rPr>
              <a:t>Содержание акта должно строго соответствовать выводам комиссии</a:t>
            </a:r>
          </a:p>
          <a:p>
            <a:pPr marL="365760" indent="-256032" algn="ctr" fontAlgn="auto">
              <a:spcAft>
                <a:spcPts val="0"/>
              </a:spcAft>
              <a:buFont typeface="Wingdings 2" pitchFamily="18" charset="2"/>
              <a:buNone/>
              <a:defRPr/>
            </a:pPr>
            <a:endParaRPr lang="ru-RU" b="1" i="1" dirty="0" smtClean="0"/>
          </a:p>
          <a:p>
            <a:pPr marL="365760" indent="-256032" algn="just" fontAlgn="auto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3600" dirty="0" smtClean="0"/>
              <a:t>Приказ </a:t>
            </a:r>
            <a:r>
              <a:rPr lang="ru-RU" sz="3600" dirty="0" err="1" smtClean="0"/>
              <a:t>Минздравсоцразвития</a:t>
            </a:r>
            <a:r>
              <a:rPr lang="ru-RU" sz="3600" dirty="0" smtClean="0"/>
              <a:t> России от 15.04.05г. № 275 «О формах документов, необходимых для расследования несчастных случаев на производстве».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66675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ПЕРЕЧЕНЬ МАТЕРИАЛОВ РАССЛЕДОВАНИЯ НЕСЧАСТНОГО СЛУЧАЯ НА ПРОИЗВОДСТВЕ</a:t>
            </a:r>
            <a:endParaRPr lang="ru-RU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4724400"/>
          </a:xfrm>
        </p:spPr>
        <p:txBody>
          <a:bodyPr>
            <a:normAutofit fontScale="92500" lnSpcReduction="10000"/>
          </a:bodyPr>
          <a:lstStyle/>
          <a:p>
            <a:pPr marL="514350" indent="-514350" fontAlgn="auto">
              <a:spcAft>
                <a:spcPts val="0"/>
              </a:spcAft>
              <a:buClr>
                <a:schemeClr val="accent3"/>
              </a:buClr>
              <a:buFont typeface="Wingdings 2"/>
              <a:buAutoNum type="arabicPeriod"/>
              <a:defRPr/>
            </a:pPr>
            <a:r>
              <a:rPr lang="ru-RU" b="1" u="sng" dirty="0" smtClean="0"/>
              <a:t>Материалы расследования НС включают</a:t>
            </a:r>
            <a:r>
              <a:rPr lang="ru-RU" dirty="0" smtClean="0"/>
              <a:t>:</a:t>
            </a:r>
          </a:p>
          <a:p>
            <a:pPr marL="514350" indent="-514350" algn="just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ru-RU" dirty="0" smtClean="0"/>
              <a:t>Приказ (распоряжение) о создании комиссии по расследованию НС;</a:t>
            </a:r>
          </a:p>
          <a:p>
            <a:pPr marL="514350" indent="-514350" algn="just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ru-RU" dirty="0" smtClean="0"/>
              <a:t>Планы, схемы, эскизы, фотоматериалы места происшествия, протокол осмотра места НС;</a:t>
            </a:r>
          </a:p>
          <a:p>
            <a:pPr marL="514350" indent="-514350" algn="just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ru-RU" dirty="0" smtClean="0"/>
              <a:t>Документы, характеризующие состояние рабочего места, наличие опасных и вредных производственных факторов;</a:t>
            </a:r>
          </a:p>
          <a:p>
            <a:pPr marL="514350" indent="-514350" algn="just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ru-RU" dirty="0" smtClean="0"/>
              <a:t>Выписки из журналов регистрации инструктажей  по охране труда и протоколов проверки знаний пострадавшими требований охраны труда;</a:t>
            </a:r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838200"/>
            <a:ext cx="8229600" cy="5486400"/>
          </a:xfrm>
        </p:spPr>
        <p:txBody>
          <a:bodyPr>
            <a:normAutofit fontScale="92500"/>
          </a:bodyPr>
          <a:lstStyle/>
          <a:p>
            <a:pPr marL="365760" indent="-256032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mtClean="0"/>
              <a:t>Протоколы опросов очевидцев НС и должностных лиц, объяснения пострадавших;</a:t>
            </a:r>
          </a:p>
          <a:p>
            <a:pPr marL="365760" indent="-256032" algn="just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mtClean="0"/>
              <a:t>Экспертные заключения специалистов, результаты технических расчетов, лабораторных исследований и испытаний;</a:t>
            </a:r>
          </a:p>
          <a:p>
            <a:pPr marL="365760" indent="-256032" algn="just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mtClean="0"/>
              <a:t>Медицинское заключение  о характере и степени тяжести повреждения, причиненного здоровью пострадавшего или причине его смерти, а также о нахождении пострадавшего в состоянии алкогольного, наркотического или иного токсического опьянения;</a:t>
            </a:r>
          </a:p>
          <a:p>
            <a:pPr marL="365760" indent="-256032" algn="just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mtClean="0"/>
              <a:t>Копии документов, подтвержающих выдачу пострадавшему СИЗ в соответствии с нормами;</a:t>
            </a:r>
          </a:p>
          <a:p>
            <a:pPr marL="365760" indent="-256032" algn="just" fontAlgn="auto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ru-RU" smtClean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838200"/>
            <a:ext cx="8229600" cy="5486400"/>
          </a:xfrm>
        </p:spPr>
        <p:txBody>
          <a:bodyPr>
            <a:normAutofit lnSpcReduction="10000"/>
          </a:bodyPr>
          <a:lstStyle/>
          <a:p>
            <a:pPr marL="365760" indent="-256032" algn="just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3200" dirty="0" smtClean="0"/>
              <a:t>Выписки из ранее выданных на данном производстве Предписаний органов государственного надзора и Предписаний органов общественного контроля (касающихся предмета расследования);</a:t>
            </a:r>
          </a:p>
          <a:p>
            <a:pPr marL="365760" indent="-256032" algn="just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3200" dirty="0" smtClean="0"/>
              <a:t>Другие документы по усмотрению комиссии.</a:t>
            </a:r>
          </a:p>
          <a:p>
            <a:pPr marL="365760" indent="-256032" algn="just" fontAlgn="auto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2400" i="1" dirty="0" smtClean="0"/>
              <a:t>Конкретный перечень материалов расследования определяется председателем комиссии в зависимости от характера и обстоятельств НС.</a:t>
            </a:r>
          </a:p>
          <a:p>
            <a:pPr marL="365760" indent="-256032" algn="just" fontAlgn="auto">
              <a:spcAft>
                <a:spcPts val="0"/>
              </a:spcAft>
              <a:buFont typeface="Wingdings 2" pitchFamily="18" charset="2"/>
              <a:buNone/>
              <a:defRPr/>
            </a:pPr>
            <a:endParaRPr lang="ru-RU" dirty="0" smtClean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838200"/>
            <a:ext cx="8229600" cy="5486400"/>
          </a:xfrm>
        </p:spPr>
        <p:txBody>
          <a:bodyPr>
            <a:normAutofit lnSpcReduction="10000"/>
          </a:bodyPr>
          <a:lstStyle/>
          <a:p>
            <a:pPr marL="365760" indent="-256032" algn="just" fontAlgn="auto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mtClean="0"/>
              <a:t>2</a:t>
            </a:r>
            <a:r>
              <a:rPr lang="ru-RU" b="1" u="sng" smtClean="0"/>
              <a:t>. </a:t>
            </a:r>
            <a:r>
              <a:rPr lang="ru-RU" sz="3200" b="1" u="sng" smtClean="0"/>
              <a:t>По окончании периода временной нетрудоспособности пострадавшего, работодатель обязан:</a:t>
            </a:r>
          </a:p>
          <a:p>
            <a:pPr marL="365760" indent="-256032" algn="just" fontAlgn="auto">
              <a:spcAft>
                <a:spcPts val="0"/>
              </a:spcAft>
              <a:buFont typeface="Wingdings 2" pitchFamily="18" charset="2"/>
              <a:buNone/>
              <a:defRPr/>
            </a:pPr>
            <a:endParaRPr lang="ru-RU" sz="3200" b="1" u="sng" smtClean="0"/>
          </a:p>
          <a:p>
            <a:pPr marL="365760" indent="-256032" algn="just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3200" smtClean="0"/>
              <a:t>Получить от пострадавшего выданную ему медицинской организацией «Справку о заключительном диагнозе пострадавшего от несчастного случая на производстве» </a:t>
            </a:r>
            <a:r>
              <a:rPr lang="ru-RU" sz="2400" smtClean="0"/>
              <a:t>(Приказ Минздравсоцразвитие России от 15.04.05г. № 275, учетная форма № 316/у)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066800"/>
            <a:ext cx="8229600" cy="5257800"/>
          </a:xfrm>
        </p:spPr>
        <p:txBody>
          <a:bodyPr>
            <a:normAutofit fontScale="92500"/>
          </a:bodyPr>
          <a:lstStyle/>
          <a:p>
            <a:pPr marL="365760" indent="-256032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mtClean="0"/>
              <a:t>Направить </a:t>
            </a:r>
            <a:r>
              <a:rPr lang="ru-RU" b="1" i="1" smtClean="0"/>
              <a:t>«Сообщение о последствиях несчастного случая на производстве и принятых мерах</a:t>
            </a:r>
            <a:r>
              <a:rPr lang="ru-RU" sz="2400" b="1" i="1" smtClean="0"/>
              <a:t>»</a:t>
            </a:r>
            <a:r>
              <a:rPr lang="ru-RU" sz="2400" smtClean="0"/>
              <a:t>, (Постановление Минтруда  России от 24.10.02 № 73, Приложение 1,  форма 8): </a:t>
            </a: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u="sng" smtClean="0"/>
              <a:t>Обо всех страховых случаях </a:t>
            </a:r>
            <a:r>
              <a:rPr lang="ru-RU" smtClean="0"/>
              <a:t>в исполнительный орган страховщика;</a:t>
            </a: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u="sng" smtClean="0"/>
              <a:t>При групповом НС,  тяжелом НС, НС со смертельным исходом:</a:t>
            </a:r>
          </a:p>
          <a:p>
            <a:pPr marL="365760" indent="-256032" fontAlgn="auto">
              <a:spcAft>
                <a:spcPts val="0"/>
              </a:spcAft>
              <a:buFontTx/>
              <a:buChar char="-"/>
              <a:defRPr/>
            </a:pPr>
            <a:r>
              <a:rPr lang="ru-RU" smtClean="0"/>
              <a:t>В соответствующую государственную инспекцию труда;</a:t>
            </a:r>
          </a:p>
          <a:p>
            <a:pPr marL="365760" indent="-256032" fontAlgn="auto">
              <a:spcAft>
                <a:spcPts val="0"/>
              </a:spcAft>
              <a:buFontTx/>
              <a:buChar char="-"/>
              <a:defRPr/>
            </a:pPr>
            <a:r>
              <a:rPr lang="ru-RU" smtClean="0"/>
              <a:t>В соответствующий территориальный орган федерального надзора (в необходимых случаях).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81915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ПОРЯДОК РЕГИСТРАЦИИ И УЧЕТА НЕСЧАСТНЫХ СЛУЧАЕВ НА ПРОИЗВОДСТВЕ</a:t>
            </a:r>
            <a:endParaRPr lang="ru-RU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76400"/>
            <a:ext cx="8229600" cy="4648200"/>
          </a:xfrm>
        </p:spPr>
        <p:txBody>
          <a:bodyPr>
            <a:normAutofit fontScale="92500" lnSpcReduction="20000"/>
          </a:bodyPr>
          <a:lstStyle/>
          <a:p>
            <a:pPr marL="514350" indent="-51435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AutoNum type="arabicPeriod"/>
              <a:defRPr/>
            </a:pPr>
            <a:r>
              <a:rPr lang="ru-RU" dirty="0" smtClean="0"/>
              <a:t>Каждый Нс квалифицированный и оформленный как </a:t>
            </a:r>
            <a:r>
              <a:rPr lang="ru-RU" u="sng" dirty="0" smtClean="0"/>
              <a:t>НС на производстве регистрируется работодателем</a:t>
            </a:r>
            <a:r>
              <a:rPr lang="ru-RU" dirty="0" smtClean="0"/>
              <a:t> в </a:t>
            </a:r>
            <a:r>
              <a:rPr lang="ru-RU" b="1" i="1" dirty="0" smtClean="0"/>
              <a:t>Журнале регистрации несчастных случаев на производстве</a:t>
            </a:r>
            <a:r>
              <a:rPr lang="ru-RU" dirty="0" smtClean="0"/>
              <a:t>, </a:t>
            </a:r>
            <a:r>
              <a:rPr lang="ru-RU" sz="2000" dirty="0" smtClean="0"/>
              <a:t>Постановление Минтруда  России от 24.10.02 № 73, Приложение 1,  форма 9.</a:t>
            </a:r>
          </a:p>
          <a:p>
            <a:pPr marL="514350" indent="-514350" algn="just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ü"/>
              <a:defRPr/>
            </a:pPr>
            <a:r>
              <a:rPr lang="ru-RU" sz="2800" dirty="0" smtClean="0"/>
              <a:t>НС, происшедшие с застрахованными работниками, регистрируются  </a:t>
            </a:r>
            <a:r>
              <a:rPr lang="ru-RU" sz="2800" u="sng" dirty="0" smtClean="0"/>
              <a:t>исполнительным органом страховщика</a:t>
            </a:r>
            <a:r>
              <a:rPr lang="ru-RU" sz="2800" dirty="0" smtClean="0"/>
              <a:t>;</a:t>
            </a:r>
          </a:p>
          <a:p>
            <a:pPr marL="514350" indent="-514350" algn="just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ü"/>
              <a:defRPr/>
            </a:pPr>
            <a:r>
              <a:rPr lang="ru-RU" sz="2800" dirty="0" smtClean="0"/>
              <a:t> Групповые НС на производстве, тяжелые НС на производстве и НС на производстве со смертельным исходом </a:t>
            </a:r>
            <a:r>
              <a:rPr lang="ru-RU" sz="2800" u="sng" dirty="0" smtClean="0"/>
              <a:t>регистрируются государственным инспектором труда.</a:t>
            </a:r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762000"/>
            <a:ext cx="8229600" cy="5562600"/>
          </a:xfrm>
        </p:spPr>
        <p:txBody>
          <a:bodyPr>
            <a:normAutofit fontScale="92500" lnSpcReduction="10000"/>
          </a:bodyPr>
          <a:lstStyle/>
          <a:p>
            <a:pPr marL="365760" indent="-256032" algn="just" fontAlgn="auto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mtClean="0"/>
              <a:t>2. </a:t>
            </a:r>
            <a:r>
              <a:rPr lang="ru-RU" b="1" i="1" smtClean="0"/>
              <a:t>При групповом несчастном случае, тяжелом несчастном случае и несчастном случае со смертельным исходом </a:t>
            </a:r>
            <a:r>
              <a:rPr lang="ru-RU" u="sng" smtClean="0"/>
              <a:t>председатель комиссии </a:t>
            </a:r>
            <a:r>
              <a:rPr lang="ru-RU" smtClean="0"/>
              <a:t>(или государственный инспектор труда, самостоятельно проводивший расследование) в </a:t>
            </a:r>
            <a:r>
              <a:rPr lang="ru-RU" i="1" smtClean="0"/>
              <a:t>трехдневный срок </a:t>
            </a:r>
            <a:r>
              <a:rPr lang="ru-RU" smtClean="0"/>
              <a:t>после представления работодателю материалов расследования направляет </a:t>
            </a:r>
            <a:r>
              <a:rPr lang="ru-RU" b="1" i="1" smtClean="0"/>
              <a:t>в прокуратуру</a:t>
            </a:r>
            <a:r>
              <a:rPr lang="ru-RU" smtClean="0"/>
              <a:t>:</a:t>
            </a:r>
          </a:p>
          <a:p>
            <a:pPr marL="365760" indent="-256032" algn="just" fontAlgn="auto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mtClean="0"/>
              <a:t>-Акт о расследовании группового НС (тяжелого НС, НС со смертельным исходом);</a:t>
            </a:r>
          </a:p>
          <a:p>
            <a:pPr marL="365760" indent="-256032" algn="just" fontAlgn="auto">
              <a:spcAft>
                <a:spcPts val="0"/>
              </a:spcAft>
              <a:buFontTx/>
              <a:buChar char="-"/>
              <a:defRPr/>
            </a:pPr>
            <a:r>
              <a:rPr lang="ru-RU" smtClean="0"/>
              <a:t>Копии Актов о НС на производстве (форма Н-1)  - на каждого пострадавшего при групповом НС);</a:t>
            </a:r>
          </a:p>
          <a:p>
            <a:pPr marL="365760" indent="-256032" algn="just" fontAlgn="auto">
              <a:spcAft>
                <a:spcPts val="0"/>
              </a:spcAft>
              <a:buFontTx/>
              <a:buChar char="-"/>
              <a:defRPr/>
            </a:pPr>
            <a:r>
              <a:rPr lang="ru-RU" smtClean="0"/>
              <a:t>Копии материалов расследования.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9906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ПОРЯДОК ПРОВЕДЕНИЯ РАССЛЕДОВАНИЯ  НЕСЧАСТНЫХ СЛУЧАЕВ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133600"/>
            <a:ext cx="8229600" cy="3992563"/>
          </a:xfrm>
        </p:spPr>
        <p:txBody>
          <a:bodyPr>
            <a:normAutofit fontScale="92500"/>
          </a:bodyPr>
          <a:lstStyle/>
          <a:p>
            <a:pPr marL="514350" indent="-51435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AutoNum type="arabicPeriod"/>
              <a:defRPr/>
            </a:pPr>
            <a:r>
              <a:rPr lang="ru-RU" sz="2400" dirty="0" smtClean="0"/>
              <a:t>При расследовании НС </a:t>
            </a:r>
            <a:r>
              <a:rPr lang="ru-RU" sz="2400" b="1" dirty="0" smtClean="0"/>
              <a:t>комиссия </a:t>
            </a:r>
            <a:r>
              <a:rPr lang="ru-RU" sz="2400" dirty="0" smtClean="0"/>
              <a:t>(государственный инспектор труда, самостоятельно проводящий расследование) </a:t>
            </a:r>
            <a:r>
              <a:rPr lang="ru-RU" sz="2400" b="1" dirty="0" smtClean="0"/>
              <a:t>обязана:</a:t>
            </a:r>
          </a:p>
          <a:p>
            <a:pPr marL="514350" indent="-514350" algn="just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ru-RU" sz="2400" dirty="0" smtClean="0"/>
              <a:t>Провести осмотр места происшествия, оформить </a:t>
            </a:r>
            <a:r>
              <a:rPr lang="ru-RU" sz="2400" b="1" i="1" dirty="0" smtClean="0"/>
              <a:t>«Протокол осмотра места несчастного случая» </a:t>
            </a:r>
            <a:r>
              <a:rPr lang="ru-RU" sz="2000" dirty="0" smtClean="0"/>
              <a:t>(форма 7 утверждена Постановлением Минтруда России от 24.10.02 № 73);</a:t>
            </a:r>
          </a:p>
          <a:p>
            <a:pPr marL="514350" indent="-514350" algn="just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ru-RU" sz="2000" dirty="0" smtClean="0"/>
              <a:t>Выявить и  опросить очевидцев и лиц, допустивших нарушения нормативных требований по охране труда, по возможности получить объяснение от пострадавшего. Оформить </a:t>
            </a:r>
            <a:r>
              <a:rPr lang="ru-RU" sz="2000" b="1" i="1" dirty="0" smtClean="0"/>
              <a:t>«Протокол опроса пострадавшего при НС (очевидца НС, должностного лица)</a:t>
            </a:r>
            <a:r>
              <a:rPr lang="ru-RU" sz="2400" dirty="0" smtClean="0"/>
              <a:t> </a:t>
            </a:r>
            <a:r>
              <a:rPr lang="ru-RU" sz="2200" dirty="0" smtClean="0"/>
              <a:t>(форма 6 утверждена Постановлением Минтруда России от 24.10.02 № 73);</a:t>
            </a:r>
            <a:endParaRPr lang="ru-RU" sz="22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762000"/>
            <a:ext cx="8229600" cy="5562600"/>
          </a:xfrm>
        </p:spPr>
        <p:txBody>
          <a:bodyPr>
            <a:normAutofit fontScale="92500" lnSpcReduction="2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u="sng" dirty="0" smtClean="0"/>
              <a:t>Копии актов </a:t>
            </a:r>
            <a:r>
              <a:rPr lang="ru-RU" dirty="0" smtClean="0"/>
              <a:t>также направляются: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ru-RU" dirty="0" smtClean="0"/>
              <a:t> в </a:t>
            </a:r>
            <a:r>
              <a:rPr lang="ru-RU" b="1" i="1" dirty="0" smtClean="0"/>
              <a:t>государственную инспекцию труда;</a:t>
            </a:r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ru-RU" dirty="0" smtClean="0"/>
              <a:t>в </a:t>
            </a:r>
            <a:r>
              <a:rPr lang="ru-RU" b="1" i="1" dirty="0" smtClean="0"/>
              <a:t>территориальный орган соответствующего федерального надзора </a:t>
            </a:r>
            <a:r>
              <a:rPr lang="ru-RU" dirty="0" smtClean="0"/>
              <a:t>(по НС, происшедшим в подконтрольных объектах);</a:t>
            </a:r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ru-RU" dirty="0" smtClean="0"/>
              <a:t>в </a:t>
            </a:r>
            <a:r>
              <a:rPr lang="ru-RU" b="1" i="1" dirty="0" smtClean="0"/>
              <a:t>исполнительный орган страховщика </a:t>
            </a:r>
            <a:r>
              <a:rPr lang="ru-RU" dirty="0" smtClean="0"/>
              <a:t>при страховом случае (оригинал Акта (форма Н-1);</a:t>
            </a:r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ru-RU" dirty="0" smtClean="0"/>
              <a:t>в</a:t>
            </a:r>
            <a:r>
              <a:rPr lang="ru-RU" smtClean="0"/>
              <a:t> </a:t>
            </a:r>
            <a:r>
              <a:rPr lang="ru-RU" b="1" i="1" dirty="0" smtClean="0"/>
              <a:t>федеральный орган исполнительной власти, уполномоченный на проведение государственного надзора и контроля за соблюдением трудового законодательства и иных нормативных правовых  актов, содержащих нормы трудового права;</a:t>
            </a:r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ru-RU" dirty="0" smtClean="0"/>
              <a:t>в</a:t>
            </a:r>
            <a:r>
              <a:rPr lang="ru-RU" b="1" i="1" dirty="0" smtClean="0"/>
              <a:t> соответствующее территориальное объединение организаций профессиональных союзов.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838200"/>
            <a:ext cx="8229600" cy="5486400"/>
          </a:xfrm>
        </p:spPr>
        <p:txBody>
          <a:bodyPr/>
          <a:lstStyle/>
          <a:p>
            <a:pPr algn="just">
              <a:buFont typeface="Wingdings" pitchFamily="2" charset="2"/>
              <a:buChar char="Ø"/>
            </a:pPr>
            <a:r>
              <a:rPr lang="ru-RU" sz="2800" smtClean="0"/>
              <a:t>Сделать официальный запрос в соответствующую медицинскую организацию о немедленной выдаче </a:t>
            </a:r>
            <a:r>
              <a:rPr lang="ru-RU" sz="2800" b="1" i="1" smtClean="0"/>
              <a:t>«Медицинского заключения о характере полученных повреждений здоровья в результате НС на производстве и степени их тяжести» </a:t>
            </a:r>
            <a:r>
              <a:rPr lang="ru-RU" sz="2000" smtClean="0"/>
              <a:t>(учетная форма № 315/у утверждена приказом Минздравсоцразвития России от 15.04.05 № 275), </a:t>
            </a:r>
            <a:r>
              <a:rPr lang="ru-RU" sz="2800" smtClean="0"/>
              <a:t>а также о наличии и степени алкогольного (наркотического, токсического) опьянения пострадавшего;</a:t>
            </a:r>
            <a:endParaRPr lang="ru-RU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762000"/>
            <a:ext cx="8229600" cy="5562600"/>
          </a:xfrm>
        </p:spPr>
        <p:txBody>
          <a:bodyPr>
            <a:normAutofit fontScale="92500" lnSpcReduction="10000"/>
          </a:bodyPr>
          <a:lstStyle/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ru-RU" dirty="0" smtClean="0"/>
              <a:t>Ознакомиться с действующими локальными нормативными актами и организационно-распорядительными  документами, в том числе:</a:t>
            </a:r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§"/>
              <a:defRPr/>
            </a:pPr>
            <a:r>
              <a:rPr lang="ru-RU" dirty="0" smtClean="0"/>
              <a:t>Документами, характеризующими состояние рабочего места, наличие опасных и вредных производственных факторов;</a:t>
            </a:r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§"/>
              <a:defRPr/>
            </a:pPr>
            <a:r>
              <a:rPr lang="ru-RU" dirty="0" smtClean="0"/>
              <a:t>Инструкциями по охране труда;</a:t>
            </a:r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§"/>
              <a:defRPr/>
            </a:pPr>
            <a:r>
              <a:rPr lang="ru-RU" dirty="0" smtClean="0"/>
              <a:t>Журналами регистрации инструктажей по ОТ;</a:t>
            </a:r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§"/>
              <a:defRPr/>
            </a:pPr>
            <a:r>
              <a:rPr lang="ru-RU" dirty="0" smtClean="0"/>
              <a:t>Протоколами проверки у пострадавших знаний требований по ОТ;</a:t>
            </a:r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§"/>
              <a:defRPr/>
            </a:pPr>
            <a:r>
              <a:rPr lang="ru-RU" dirty="0" smtClean="0"/>
              <a:t>Копиями документов, подтверждающих выдачу пострадавшему средств индивидуальной защиты;</a:t>
            </a:r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§"/>
              <a:defRPr/>
            </a:pPr>
            <a:r>
              <a:rPr lang="ru-RU" dirty="0" smtClean="0"/>
              <a:t>Выписки из ранее выданных на данном производстве предписаний органов государственного и общественного надзора.</a:t>
            </a:r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§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8229600" cy="5638800"/>
          </a:xfrm>
        </p:spPr>
        <p:txBody>
          <a:bodyPr/>
          <a:lstStyle/>
          <a:p>
            <a:pPr algn="just">
              <a:buFont typeface="Wingdings" pitchFamily="2" charset="2"/>
              <a:buChar char="Ø"/>
            </a:pPr>
            <a:r>
              <a:rPr lang="ru-RU" sz="3200" smtClean="0"/>
              <a:t>Установить </a:t>
            </a:r>
            <a:r>
              <a:rPr lang="ru-RU" sz="3200" u="sng" smtClean="0"/>
              <a:t>с учетом заключения выборного органа первичной профсоюзной организации или иного уполномоченного работниками органа </a:t>
            </a:r>
            <a:r>
              <a:rPr lang="ru-RU" sz="3200" b="1" i="1" smtClean="0"/>
              <a:t>степень вины пострадавшего в процентах, </a:t>
            </a:r>
            <a:r>
              <a:rPr lang="ru-RU" sz="3200" smtClean="0"/>
              <a:t>если при расследовании НС установлено, что грубая неосторожность застрахованного содействовала возникновению или увеличению вреда, причиненного его здоровью.</a:t>
            </a:r>
          </a:p>
          <a:p>
            <a:pPr algn="just">
              <a:buFont typeface="Wingdings 2" pitchFamily="18" charset="2"/>
              <a:buNone/>
            </a:pPr>
            <a:endParaRPr lang="ru-RU" sz="3200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838200"/>
            <a:ext cx="8229600" cy="5486400"/>
          </a:xfrm>
        </p:spPr>
        <p:txBody>
          <a:bodyPr>
            <a:normAutofit fontScale="85000" lnSpcReduction="20000"/>
          </a:bodyPr>
          <a:lstStyle/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/>
              <a:t>2. </a:t>
            </a:r>
            <a:r>
              <a:rPr lang="ru-RU" b="1" i="1" dirty="0" smtClean="0"/>
              <a:t>На основании собранных материалов комиссия </a:t>
            </a:r>
            <a:r>
              <a:rPr lang="ru-RU" sz="2800" dirty="0" smtClean="0"/>
              <a:t>(государственный инспектор труда, самостоятельно проводящий расследование):</a:t>
            </a:r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ü"/>
              <a:defRPr/>
            </a:pPr>
            <a:r>
              <a:rPr lang="ru-RU" sz="2800" dirty="0" smtClean="0"/>
              <a:t>Устанавливает обстоятельства и причины НС;</a:t>
            </a:r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ü"/>
              <a:defRPr/>
            </a:pPr>
            <a:r>
              <a:rPr lang="ru-RU" sz="2800" dirty="0" smtClean="0"/>
              <a:t>Определяет, </a:t>
            </a:r>
            <a:r>
              <a:rPr lang="ru-RU" sz="2800" u="sng" dirty="0" smtClean="0"/>
              <a:t>был ли пострадавший в момент НС связан с производственной деятельностью работодателя</a:t>
            </a:r>
            <a:r>
              <a:rPr lang="ru-RU" sz="2800" dirty="0" smtClean="0"/>
              <a:t>, и объяснялось ли его пребывание на месте происшествия исполнением им трудовых обязанностей;</a:t>
            </a:r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ü"/>
              <a:defRPr/>
            </a:pPr>
            <a:r>
              <a:rPr lang="ru-RU" dirty="0" smtClean="0"/>
              <a:t>Определяет лиц, допустивших нарушения требований безопасности  и охраны труда, законов и иных нормативных актов;</a:t>
            </a:r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ü"/>
              <a:defRPr/>
            </a:pPr>
            <a:r>
              <a:rPr lang="ru-RU" dirty="0" smtClean="0"/>
              <a:t>Вырабатывает предложения по устранению причин и предупреждению НС на производстве;</a:t>
            </a:r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ü"/>
              <a:defRPr/>
            </a:pPr>
            <a:r>
              <a:rPr lang="ru-RU" u="sng" dirty="0" smtClean="0"/>
              <a:t>Квалифицирует НС </a:t>
            </a:r>
            <a:r>
              <a:rPr lang="ru-RU" dirty="0" smtClean="0"/>
              <a:t>как:</a:t>
            </a:r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b="1" i="1" dirty="0" smtClean="0"/>
              <a:t>НС на производстве </a:t>
            </a:r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i="1" dirty="0" smtClean="0"/>
              <a:t>или</a:t>
            </a:r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b="1" i="1" dirty="0" smtClean="0"/>
              <a:t>НС, не связанный с производством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838200"/>
            <a:ext cx="8229600" cy="5486400"/>
          </a:xfrm>
        </p:spPr>
        <p:txBody>
          <a:bodyPr>
            <a:normAutofit fontScale="92500" lnSpcReduction="10000"/>
          </a:bodyPr>
          <a:lstStyle/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dirty="0" smtClean="0"/>
              <a:t>Расследуются в установленном порядке и по решению комиссии (государственного инспектора труда, самостоятельно проводящего расследование) могут квалифицироваться как </a:t>
            </a:r>
            <a:r>
              <a:rPr lang="ru-RU" sz="2400" u="sng" dirty="0" smtClean="0">
                <a:solidFill>
                  <a:schemeClr val="accent1">
                    <a:lumMod val="75000"/>
                  </a:schemeClr>
                </a:solidFill>
              </a:rPr>
              <a:t>НС не связанный с производством:</a:t>
            </a:r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ü"/>
              <a:defRPr/>
            </a:pPr>
            <a:r>
              <a:rPr lang="ru-RU" sz="2400" dirty="0" smtClean="0"/>
              <a:t>Смерть в следствии общего заболевания или самоубийства, подтвержденная в установленном порядке медицинской организацией, органами следствия или судом;</a:t>
            </a:r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ü"/>
              <a:defRPr/>
            </a:pPr>
            <a:r>
              <a:rPr lang="ru-RU" sz="2400" dirty="0" smtClean="0"/>
              <a:t>Смерть или повреждение здоровья, единственной причиной которых явилось по заключению медицинской организацией алкогольное, наркотическое или иное токсическое опьянение (отравление) работника (по заключению учреждения здравоохранения), не связанное с нарушениями технологического процесса, в котором используются токсические вещества;</a:t>
            </a:r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ü"/>
              <a:defRPr/>
            </a:pPr>
            <a:r>
              <a:rPr lang="ru-RU" sz="2400" dirty="0" smtClean="0"/>
              <a:t>НС, происшедший при совершении пострадавшим действий, квалифицированных правоохранительными органами как уголовно наказуемое деяние.</a:t>
            </a:r>
            <a:endParaRPr lang="ru-RU" sz="2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914400"/>
            <a:ext cx="8229600" cy="5410200"/>
          </a:xfrm>
        </p:spPr>
        <p:txBody>
          <a:bodyPr>
            <a:normAutofit lnSpcReduction="10000"/>
          </a:bodyPr>
          <a:lstStyle/>
          <a:p>
            <a:pPr marL="365760" indent="-256032" algn="just" fontAlgn="auto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mtClean="0"/>
              <a:t>3. </a:t>
            </a:r>
            <a:r>
              <a:rPr lang="ru-RU" sz="4000" smtClean="0"/>
              <a:t>Результаты расследования рассматриваются работодателем с участием выборного органа первичной профсоюзной организации для принятия мер, направленных на предупреждение НС на производстве.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Яркая">
    <a:dk1>
      <a:sysClr val="windowText" lastClr="000000"/>
    </a:dk1>
    <a:lt1>
      <a:sysClr val="window" lastClr="FFFFFF"/>
    </a:lt1>
    <a:dk2>
      <a:srgbClr val="666666"/>
    </a:dk2>
    <a:lt2>
      <a:srgbClr val="D2D2D2"/>
    </a:lt2>
    <a:accent1>
      <a:srgbClr val="FF388C"/>
    </a:accent1>
    <a:accent2>
      <a:srgbClr val="E40059"/>
    </a:accent2>
    <a:accent3>
      <a:srgbClr val="9C007F"/>
    </a:accent3>
    <a:accent4>
      <a:srgbClr val="68007F"/>
    </a:accent4>
    <a:accent5>
      <a:srgbClr val="005BD3"/>
    </a:accent5>
    <a:accent6>
      <a:srgbClr val="00349E"/>
    </a:accent6>
    <a:hlink>
      <a:srgbClr val="17BBFD"/>
    </a:hlink>
    <a:folHlink>
      <a:srgbClr val="FF79C2"/>
    </a:folHlink>
  </a:clrScheme>
</a:themeOverride>
</file>

<file path=ppt/theme/themeOverride2.xml><?xml version="1.0" encoding="utf-8"?>
<a:themeOverride xmlns:a="http://schemas.openxmlformats.org/drawingml/2006/main">
  <a:clrScheme name="Яркая">
    <a:dk1>
      <a:sysClr val="windowText" lastClr="000000"/>
    </a:dk1>
    <a:lt1>
      <a:sysClr val="window" lastClr="FFFFFF"/>
    </a:lt1>
    <a:dk2>
      <a:srgbClr val="666666"/>
    </a:dk2>
    <a:lt2>
      <a:srgbClr val="D2D2D2"/>
    </a:lt2>
    <a:accent1>
      <a:srgbClr val="FF388C"/>
    </a:accent1>
    <a:accent2>
      <a:srgbClr val="E40059"/>
    </a:accent2>
    <a:accent3>
      <a:srgbClr val="9C007F"/>
    </a:accent3>
    <a:accent4>
      <a:srgbClr val="68007F"/>
    </a:accent4>
    <a:accent5>
      <a:srgbClr val="005BD3"/>
    </a:accent5>
    <a:accent6>
      <a:srgbClr val="00349E"/>
    </a:accent6>
    <a:hlink>
      <a:srgbClr val="17BBFD"/>
    </a:hlink>
    <a:folHlink>
      <a:srgbClr val="FF79C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447</TotalTime>
  <Words>2063</Words>
  <Application>Microsoft Office PowerPoint</Application>
  <PresentationFormat>Экран (4:3)</PresentationFormat>
  <Paragraphs>121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9" baseType="lpstr">
      <vt:lpstr>Arial</vt:lpstr>
      <vt:lpstr>Bookman Old Style</vt:lpstr>
      <vt:lpstr>Gill Sans MT</vt:lpstr>
      <vt:lpstr>Wingdings 3</vt:lpstr>
      <vt:lpstr>Wingdings</vt:lpstr>
      <vt:lpstr>Calibri</vt:lpstr>
      <vt:lpstr>Cambria</vt:lpstr>
      <vt:lpstr>Wingdings 2</vt:lpstr>
      <vt:lpstr>Начальная</vt:lpstr>
      <vt:lpstr>СРОКИ РАССЛЕДОВАНИЯ НЕСЧАСТНЫХ СЛУЧАЕВ</vt:lpstr>
      <vt:lpstr>Слайд 2</vt:lpstr>
      <vt:lpstr>ПОРЯДОК ПРОВЕДЕНИЯ РАССЛЕДОВАНИЯ  НЕСЧАСТНЫХ СЛУЧАЕВ</vt:lpstr>
      <vt:lpstr>Слайд 4</vt:lpstr>
      <vt:lpstr>Слайд 5</vt:lpstr>
      <vt:lpstr>Слайд 6</vt:lpstr>
      <vt:lpstr>Слайд 7</vt:lpstr>
      <vt:lpstr>Слайд 8</vt:lpstr>
      <vt:lpstr>Слайд 9</vt:lpstr>
      <vt:lpstr>Проведение расследования несчастных случаев государственным инспектором труда</vt:lpstr>
      <vt:lpstr>Слайд 11</vt:lpstr>
      <vt:lpstr>ПОРЯДОК РАССМОТРЕНИЯ РАЗНОГЛАСИЙ ПО ВОПРОСАМ РАССЛЕДОВАНИЯ, ОФОРМЛЕНИЯ И УЧЕТА НЕСЧАСТНЫХ СЛУЧАЕВ</vt:lpstr>
      <vt:lpstr>ОБЯЗАННОСТИ РАБОТОДАТЕЛЯ ПРИ ОФОРМЛЕНИИ НЕСЧАСТНОГО СЛУЧАЯ</vt:lpstr>
      <vt:lpstr>ПОРЯДОК ОФОРМЛЕНИЯ АКТА О НЕСЧАСТНОМ СЛУЧАЕ НА ПРОИЗВОДСТВЕ</vt:lpstr>
      <vt:lpstr>Слайд 15</vt:lpstr>
      <vt:lpstr>Слайд 16</vt:lpstr>
      <vt:lpstr>ПОРЯДОК ОФОРМЛЕНИЯ АКТА О НЕСЧАСТНОМ СЛУЧАЕ НА ПРОИЗВОДСТВЕ</vt:lpstr>
      <vt:lpstr>Слайд 18</vt:lpstr>
      <vt:lpstr>Слайд 19</vt:lpstr>
      <vt:lpstr>В Акте о несчастном случае на производстве (форма Н-1):</vt:lpstr>
      <vt:lpstr>Слайд 21</vt:lpstr>
      <vt:lpstr>Слайд 22</vt:lpstr>
      <vt:lpstr>ПЕРЕЧЕНЬ МАТЕРИАЛОВ РАССЛЕДОВАНИЯ НЕСЧАСТНОГО СЛУЧАЯ НА ПРОИЗВОДСТВЕ</vt:lpstr>
      <vt:lpstr>Слайд 24</vt:lpstr>
      <vt:lpstr>Слайд 25</vt:lpstr>
      <vt:lpstr>Слайд 26</vt:lpstr>
      <vt:lpstr>Слайд 27</vt:lpstr>
      <vt:lpstr>ПОРЯДОК РЕГИСТРАЦИИ И УЧЕТА НЕСЧАСТНЫХ СЛУЧАЕВ НА ПРОИЗВОДСТВЕ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1</cp:lastModifiedBy>
  <cp:revision>73</cp:revision>
  <dcterms:created xsi:type="dcterms:W3CDTF">2008-11-17T15:11:34Z</dcterms:created>
  <dcterms:modified xsi:type="dcterms:W3CDTF">2014-11-30T15:45:26Z</dcterms:modified>
</cp:coreProperties>
</file>