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3" r:id="rId15"/>
    <p:sldId id="270" r:id="rId16"/>
    <p:sldId id="27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88" d="100"/>
          <a:sy n="88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5138B2-385E-4E43-A1AC-420340AD482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3AF28C-1D34-4CB4-AE9E-BAE2594BDE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7713369" cy="131367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студентка группы ДО-181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Рандымова</a:t>
            </a:r>
            <a:r>
              <a:rPr lang="ru-RU" dirty="0" smtClean="0">
                <a:solidFill>
                  <a:schemeClr val="tx1"/>
                </a:solidFill>
              </a:rPr>
              <a:t> Арин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Белоярский 2020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Бюджетное учреждение профессионального образования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Ханты-Мансийского автономного округа – Югры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«Белоярский политехнический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колледж</a:t>
            </a:r>
            <a:r>
              <a:rPr lang="ru-RU" sz="2700" dirty="0">
                <a:solidFill>
                  <a:schemeClr val="tx1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Глобальное потепление и природные чрезвычайные ситуации.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8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Природные </a:t>
            </a:r>
            <a:r>
              <a:rPr lang="ru-RU" dirty="0">
                <a:solidFill>
                  <a:schemeClr val="tx1"/>
                </a:solidFill>
              </a:rPr>
              <a:t>чрезвычайные ситуации, их </a:t>
            </a:r>
            <a:r>
              <a:rPr lang="ru-RU" dirty="0" smtClean="0">
                <a:solidFill>
                  <a:schemeClr val="tx1"/>
                </a:solidFill>
              </a:rPr>
              <a:t>классификация.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219256" cy="446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Природная чрезвычайная ситуация (ЧС) </a:t>
            </a:r>
            <a:r>
              <a:rPr lang="ru-RU" dirty="0"/>
              <a:t>– это обстановка на определенной территории или акватории, сложившаяся в результате возникновения источника природной чрезвычайной ситуации, который может повлечь или повлек за собой человеческие </a:t>
            </a:r>
            <a:r>
              <a:rPr lang="ru-RU" dirty="0" smtClean="0"/>
              <a:t>жертвы</a:t>
            </a:r>
            <a:r>
              <a:rPr lang="ru-RU" dirty="0"/>
              <a:t>, ущерб </a:t>
            </a:r>
            <a:r>
              <a:rPr lang="ru-RU" dirty="0" smtClean="0"/>
              <a:t>здоровью </a:t>
            </a:r>
            <a:r>
              <a:rPr lang="ru-RU" dirty="0"/>
              <a:t>людей  </a:t>
            </a:r>
            <a:r>
              <a:rPr lang="ru-RU" dirty="0" smtClean="0"/>
              <a:t>и </a:t>
            </a:r>
            <a:r>
              <a:rPr lang="ru-RU" dirty="0"/>
              <a:t>(</a:t>
            </a:r>
            <a:r>
              <a:rPr lang="ru-RU" dirty="0" smtClean="0"/>
              <a:t>или)окружающей природной среде.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Классификация ЧС природного характера.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568952" cy="4968552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dirty="0"/>
              <a:t>геофизические опасные явления (землетрясения, извержения </a:t>
            </a:r>
            <a:r>
              <a:rPr lang="ru-RU" dirty="0" smtClean="0"/>
              <a:t>вулканов);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dirty="0" smtClean="0"/>
              <a:t>геологические </a:t>
            </a:r>
            <a:r>
              <a:rPr lang="ru-RU" dirty="0"/>
              <a:t>опасные явления (оползни, сели, обвалы, </a:t>
            </a:r>
            <a:r>
              <a:rPr lang="ru-RU" dirty="0" smtClean="0"/>
              <a:t>лавины</a:t>
            </a:r>
            <a:r>
              <a:rPr lang="ru-RU" dirty="0"/>
              <a:t>, эрозия и др</a:t>
            </a:r>
            <a:r>
              <a:rPr lang="ru-RU" dirty="0" smtClean="0"/>
              <a:t>.);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dirty="0"/>
              <a:t>метеорологические и агрометеорологические опасные явления (бури, ураганы, смерчи, сильный дождь, снегопад, гололед, мороз, сильная жара, засуха и др.); </a:t>
            </a:r>
            <a:endParaRPr lang="ru-RU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ru-RU" dirty="0" smtClean="0"/>
              <a:t>морские </a:t>
            </a:r>
            <a:r>
              <a:rPr lang="ru-RU" dirty="0"/>
              <a:t>гидрологические явления (тропические циклоны, цунами, сильное волнение, ледяной покров, обледенение судов, отрыв прибрежных льдов и др</a:t>
            </a:r>
            <a:r>
              <a:rPr lang="ru-RU" dirty="0" smtClean="0"/>
              <a:t>.);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2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94671"/>
            <a:ext cx="7772400" cy="4572000"/>
          </a:xfrm>
        </p:spPr>
        <p:txBody>
          <a:bodyPr/>
          <a:lstStyle/>
          <a:p>
            <a:pPr>
              <a:buClrTx/>
            </a:pPr>
            <a:r>
              <a:rPr lang="ru-RU" dirty="0"/>
              <a:t>гидрологические опасные явления (половодье, заторы и зажоры, ветровые нагоны, подтопление и др.); </a:t>
            </a:r>
            <a:endParaRPr lang="ru-RU" dirty="0" smtClean="0"/>
          </a:p>
          <a:p>
            <a:pPr>
              <a:buClrTx/>
            </a:pPr>
            <a:r>
              <a:rPr lang="ru-RU" dirty="0" smtClean="0"/>
              <a:t>природные </a:t>
            </a:r>
            <a:r>
              <a:rPr lang="ru-RU" dirty="0"/>
              <a:t>пожары (лесные пожары, торфяные пожары, подземные пожары горючих ископаемых и др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7170" name="Picture 2" descr="C:\Users\арина\Downloads\katakliz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848872" cy="37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Влияние глобального потепления на </a:t>
            </a:r>
            <a:r>
              <a:rPr lang="ru-RU" dirty="0" smtClean="0">
                <a:solidFill>
                  <a:schemeClr val="tx1"/>
                </a:solidFill>
              </a:rPr>
              <a:t>возникновение природных чрезвычайных ситуаций.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7808" y="2204864"/>
            <a:ext cx="8964488" cy="508518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dirty="0"/>
              <a:t>Возникнут новые вспышки вирусов — с повышением температуры. Потепление климата способствует развитию многих инфекционных и паразитарных заболеваний</a:t>
            </a:r>
            <a:r>
              <a:rPr lang="ru-RU" dirty="0" smtClean="0"/>
              <a:t>.</a:t>
            </a:r>
          </a:p>
          <a:p>
            <a:pPr>
              <a:buClrTx/>
            </a:pPr>
            <a:r>
              <a:rPr lang="ru-RU" dirty="0" smtClean="0"/>
              <a:t>Потепление </a:t>
            </a:r>
            <a:r>
              <a:rPr lang="ru-RU" dirty="0"/>
              <a:t>климата и таяние ледников, повышение уровня Мирового океана. Повышение уровня Мирового океана ведет к наводнениям не только на реках, но и на равнинных приморских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25977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ина\Downloads\2a866688-b63a-43cd-abdc-4b6e9d447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" y="0"/>
            <a:ext cx="7363297" cy="47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рина\Downloads\2474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55" y="3213494"/>
            <a:ext cx="58102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676456" cy="616530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dirty="0" smtClean="0"/>
              <a:t>В </a:t>
            </a:r>
            <a:r>
              <a:rPr lang="ru-RU" dirty="0"/>
              <a:t>условиях потепления можно ожидать увеличения значимости и различных новых пищевых патогенов, свойственных южным регионам</a:t>
            </a:r>
            <a:r>
              <a:rPr lang="ru-RU" dirty="0" smtClean="0"/>
              <a:t>.</a:t>
            </a:r>
          </a:p>
          <a:p>
            <a:pPr>
              <a:buClrTx/>
            </a:pPr>
            <a:r>
              <a:rPr lang="ru-RU" dirty="0"/>
              <a:t>В результате потепления климата ожидаются рост количества осадков, расширение площадей заболоченных земель </a:t>
            </a:r>
          </a:p>
          <a:p>
            <a:pPr marL="0" indent="0">
              <a:buClrTx/>
              <a:buNone/>
            </a:pPr>
            <a:r>
              <a:rPr lang="ru-RU" dirty="0" smtClean="0"/>
              <a:t>    и </a:t>
            </a:r>
            <a:r>
              <a:rPr lang="ru-RU" dirty="0"/>
              <a:t>увеличение числа </a:t>
            </a:r>
            <a:endParaRPr lang="ru-RU" dirty="0" smtClean="0"/>
          </a:p>
          <a:p>
            <a:pPr marL="0" indent="0">
              <a:buClrTx/>
              <a:buNone/>
            </a:pPr>
            <a:r>
              <a:rPr lang="ru-RU" dirty="0" smtClean="0"/>
              <a:t>    подтопленных </a:t>
            </a:r>
          </a:p>
          <a:p>
            <a:pPr marL="0" indent="0">
              <a:buClrTx/>
              <a:buNone/>
            </a:pPr>
            <a:r>
              <a:rPr lang="ru-RU" dirty="0" smtClean="0"/>
              <a:t>     населенных </a:t>
            </a:r>
            <a:r>
              <a:rPr lang="ru-RU" dirty="0"/>
              <a:t>пунктов.</a:t>
            </a:r>
          </a:p>
          <a:p>
            <a:pPr marL="0" indent="0">
              <a:buClrTx/>
              <a:buNone/>
            </a:pPr>
            <a:endParaRPr lang="ru-RU" dirty="0"/>
          </a:p>
          <a:p>
            <a:pPr marL="0" indent="0">
              <a:buClrTx/>
              <a:buNone/>
            </a:pPr>
            <a:endParaRPr lang="ru-RU" dirty="0" smtClean="0"/>
          </a:p>
        </p:txBody>
      </p:sp>
      <p:pic>
        <p:nvPicPr>
          <p:cNvPr id="9218" name="Picture 2" descr="C:\Users\арина\Downloads\228777-1575412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50" y="2852936"/>
            <a:ext cx="372161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789512"/>
          </a:xfrm>
        </p:spPr>
        <p:txBody>
          <a:bodyPr/>
          <a:lstStyle/>
          <a:p>
            <a:pPr>
              <a:buClrTx/>
            </a:pPr>
            <a:r>
              <a:rPr lang="ru-RU" dirty="0"/>
              <a:t>Увеличение количества дней с высокой температурой приводит к активизации клещей и росту заболеваемости инфекциями, ими переносимыми. Изменения климата могут оказывать влияние и на возбудителей таких особо опасных инфекционных заболеваний как чума, а также туляремия и лептоспироз.</a:t>
            </a:r>
          </a:p>
          <a:p>
            <a:pPr>
              <a:buClrTx/>
            </a:pPr>
            <a:r>
              <a:rPr lang="ru-RU" dirty="0"/>
              <a:t>Одним из последствий изменения климата считают увеличение числа таких аномальных погодных явлений, как штормы, тайфуны, ураганы.</a:t>
            </a:r>
          </a:p>
          <a:p>
            <a:pPr>
              <a:buClrTx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Климат на Земле меняется. На процесс изменения климата в мире влияют как естественные, так и антропогенные факторы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Глобальное потепление влияет на возникновение природных чрезвычайных ситуаций. В дальнейшем это влияние будет лишь усиливаться.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27090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215008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изучение влияния глобального потепления на возникновение природных чрезвычайных ситуаций на основе анализа источников.</a:t>
            </a:r>
          </a:p>
        </p:txBody>
      </p:sp>
      <p:pic>
        <p:nvPicPr>
          <p:cNvPr id="8194" name="Picture 2" descr="C:\Users\арина\Downloads\warmi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66967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ru-RU" sz="3200" dirty="0"/>
              <a:t>рассмотреть причины и последствия глобального потепления</a:t>
            </a:r>
            <a:r>
              <a:rPr lang="ru-RU" sz="3200" dirty="0" smtClean="0"/>
              <a:t>;</a:t>
            </a:r>
          </a:p>
          <a:p>
            <a:pPr>
              <a:buClr>
                <a:schemeClr val="tx1"/>
              </a:buClr>
            </a:pPr>
            <a:r>
              <a:rPr lang="ru-RU" sz="3200" dirty="0"/>
              <a:t>изучить природные чрезвычайные ситуации, их классификацию</a:t>
            </a:r>
            <a:r>
              <a:rPr lang="ru-RU" sz="3200" dirty="0" smtClean="0"/>
              <a:t>;</a:t>
            </a:r>
          </a:p>
          <a:p>
            <a:pPr>
              <a:buClr>
                <a:schemeClr val="tx1"/>
              </a:buClr>
            </a:pPr>
            <a:r>
              <a:rPr lang="ru-RU" sz="3200" dirty="0"/>
              <a:t>выявить механизмы влияния глобального потепления на возникновение ЧС природного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4933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Причины глобального потепления.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78260"/>
            <a:ext cx="8136904" cy="507754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1. Выбросы </a:t>
            </a:r>
            <a:r>
              <a:rPr lang="ru-RU" b="1" dirty="0"/>
              <a:t>парниковых </a:t>
            </a:r>
            <a:r>
              <a:rPr lang="ru-RU" b="1" dirty="0" smtClean="0"/>
              <a:t>газов.</a:t>
            </a:r>
          </a:p>
          <a:p>
            <a:pPr marL="0" indent="0" algn="just">
              <a:buNone/>
            </a:pPr>
            <a:r>
              <a:rPr lang="ru-RU" dirty="0"/>
              <a:t>Выделение углерода в атмосферу в результате деятельности человека с 1800 года по 2007 в миллиардах тонн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Около половины всех парниковых газов, получаемых в ходе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хозяйственной </a:t>
            </a:r>
          </a:p>
          <a:p>
            <a:pPr marL="0" indent="0" algn="just">
              <a:buNone/>
            </a:pPr>
            <a:r>
              <a:rPr lang="ru-RU" dirty="0" smtClean="0"/>
              <a:t>деятельности </a:t>
            </a:r>
          </a:p>
          <a:p>
            <a:pPr marL="0" indent="0" algn="just">
              <a:buNone/>
            </a:pPr>
            <a:r>
              <a:rPr lang="ru-RU" dirty="0" smtClean="0"/>
              <a:t>человечества</a:t>
            </a:r>
            <a:r>
              <a:rPr lang="ru-RU" dirty="0"/>
              <a:t>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остаются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атмосфере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арина\Downloads\globalw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7241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ина\Downloads\lednikovyj-period-na-zem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637203"/>
            <a:ext cx="4471392" cy="2980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67"/>
            <a:ext cx="77724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20687"/>
            <a:ext cx="8866964" cy="606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 Теория </a:t>
            </a:r>
            <a:r>
              <a:rPr lang="ru-RU" b="1" dirty="0"/>
              <a:t>малого ледникового </a:t>
            </a:r>
            <a:r>
              <a:rPr lang="ru-RU" b="1" dirty="0" smtClean="0"/>
              <a:t>периода.</a:t>
            </a:r>
          </a:p>
          <a:p>
            <a:pPr marL="0" indent="0">
              <a:buNone/>
            </a:pPr>
            <a:r>
              <a:rPr lang="ru-RU" dirty="0"/>
              <a:t>Теория малого ледникового периода выступает одним из наиболее сильных аргументов в руках противников концепций антропогенного глобального потепления и парникового эффекта. Они утверждают, что современное потепление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это естественный выход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малого ледникового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периода </a:t>
            </a:r>
            <a:r>
              <a:rPr lang="ru-RU" dirty="0"/>
              <a:t>XIV—XIX веков,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которое</a:t>
            </a:r>
            <a:r>
              <a:rPr lang="ru-RU" dirty="0"/>
              <a:t>, </a:t>
            </a:r>
            <a:r>
              <a:rPr lang="ru-RU" dirty="0" smtClean="0"/>
              <a:t>возможно</a:t>
            </a:r>
            <a:r>
              <a:rPr lang="ru-RU" dirty="0"/>
              <a:t>, приведет 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восстановлению температур </a:t>
            </a:r>
          </a:p>
          <a:p>
            <a:pPr marL="0" indent="0">
              <a:buNone/>
            </a:pPr>
            <a:r>
              <a:rPr lang="ru-RU" dirty="0" smtClean="0"/>
              <a:t>малого климатического оптимума X—XIII веков или даже Атлантического оптимума.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136904" cy="61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smtClean="0"/>
              <a:t>Человеческая деятельность.</a:t>
            </a:r>
          </a:p>
          <a:p>
            <a:pPr marL="0" indent="0">
              <a:buNone/>
            </a:pPr>
            <a:r>
              <a:rPr lang="ru-RU" dirty="0"/>
              <a:t>Результаты последних  исследований подкрепляют теорию о  том, что причиной глобального потепления является человеческая деятельность</a:t>
            </a:r>
            <a:r>
              <a:rPr lang="ru-RU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ru-RU" b="1" dirty="0"/>
              <a:t>Нефтепромысел и промышленность. </a:t>
            </a:r>
            <a:r>
              <a:rPr lang="ru-RU" dirty="0"/>
              <a:t>Используя нефть и газ в качестве топлива, мы выбрасываем в атмосферу большое количество углекислого газа.</a:t>
            </a:r>
          </a:p>
        </p:txBody>
      </p:sp>
      <p:pic>
        <p:nvPicPr>
          <p:cNvPr id="3074" name="Picture 2" descr="C:\Users\арина\Downloads\skvajunu-ne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6338248" cy="34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67"/>
            <a:ext cx="77724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2904" y="188640"/>
            <a:ext cx="8208912" cy="4572000"/>
          </a:xfrm>
        </p:spPr>
        <p:txBody>
          <a:bodyPr/>
          <a:lstStyle/>
          <a:p>
            <a:pPr>
              <a:buClrTx/>
            </a:pPr>
            <a:r>
              <a:rPr lang="ru-RU" b="1" dirty="0"/>
              <a:t>Уничтожение лесов</a:t>
            </a:r>
            <a:r>
              <a:rPr lang="ru-RU" dirty="0"/>
              <a:t>. Активная эксплуатация лесов и вырубка деревьев ведут к росту диоксида углерода</a:t>
            </a:r>
            <a:r>
              <a:rPr lang="ru-RU" dirty="0" smtClean="0"/>
              <a:t>.</a:t>
            </a:r>
          </a:p>
          <a:p>
            <a:pPr>
              <a:buClrTx/>
            </a:pPr>
            <a:r>
              <a:rPr lang="ru-RU" b="1" dirty="0"/>
              <a:t>Образование свалок. </a:t>
            </a:r>
            <a:r>
              <a:rPr lang="ru-RU" dirty="0"/>
              <a:t>Отсутствие сортировки мусора, неэкономное использование продуктов приводят к образованию свалок, которые не подвергаются вторичной переработке. Их либо зарывают глубоко в землю, либо сжигают. И то, и другое приводит к изменению экосистемы.</a:t>
            </a:r>
          </a:p>
        </p:txBody>
      </p:sp>
      <p:pic>
        <p:nvPicPr>
          <p:cNvPr id="4098" name="Picture 2" descr="C:\Users\арина\Downloads\755266422295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79" y="4019446"/>
            <a:ext cx="4727992" cy="28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рина\Downloads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" y="4019446"/>
            <a:ext cx="4374506" cy="28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3272" cy="2304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Если сложившуюся ситуацию не исправить, то рост температуры будет продолжаться и дальше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Какие еще будут последствия?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825552"/>
            <a:ext cx="8568952" cy="403244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dirty="0"/>
              <a:t>Разброс температур: зимой будет гораздо холоднее, летом будет либо аномально жарко, либо достаточно </a:t>
            </a:r>
            <a:r>
              <a:rPr lang="ru-RU" dirty="0" smtClean="0"/>
              <a:t>холодно.</a:t>
            </a:r>
          </a:p>
          <a:p>
            <a:pPr>
              <a:buClrTx/>
            </a:pPr>
            <a:r>
              <a:rPr lang="ru-RU" dirty="0" smtClean="0"/>
              <a:t>Сократится </a:t>
            </a:r>
            <a:r>
              <a:rPr lang="ru-RU" dirty="0"/>
              <a:t>объем питьевой </a:t>
            </a:r>
            <a:r>
              <a:rPr lang="ru-RU" dirty="0" smtClean="0"/>
              <a:t>воды.</a:t>
            </a:r>
          </a:p>
          <a:p>
            <a:pPr>
              <a:buClrTx/>
            </a:pPr>
            <a:r>
              <a:rPr lang="ru-RU" dirty="0" smtClean="0"/>
              <a:t>Урожай </a:t>
            </a:r>
            <a:r>
              <a:rPr lang="ru-RU" dirty="0"/>
              <a:t>на полях будет заметно скуднее, некоторые культуры могут исчезнуть совсем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9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679"/>
            <a:ext cx="7772400" cy="1749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892480" cy="5174398"/>
          </a:xfrm>
        </p:spPr>
        <p:txBody>
          <a:bodyPr/>
          <a:lstStyle/>
          <a:p>
            <a:pPr>
              <a:buClrTx/>
            </a:pPr>
            <a:r>
              <a:rPr lang="ru-RU" dirty="0"/>
              <a:t>Глобальные климатические катастрофы, ураганы и смерчи станут не только привычным явлением, но и разойдутся до масштабов голливудских фильмов. Во многих регионах прольются ливневые дожди, которые ранее там не появлялись. Ветры и циклоны начнут усиливаться и станут частым явлением</a:t>
            </a:r>
            <a:r>
              <a:rPr lang="ru-RU" dirty="0" smtClean="0"/>
              <a:t>.</a:t>
            </a:r>
          </a:p>
          <a:p>
            <a:pPr>
              <a:buClrTx/>
            </a:pPr>
            <a:r>
              <a:rPr lang="ru-RU" dirty="0"/>
              <a:t>Рост числа мертвых зон на планете — мест, где человеку не выжить. Многие пустыни станут еще больше.</a:t>
            </a:r>
          </a:p>
        </p:txBody>
      </p:sp>
      <p:pic>
        <p:nvPicPr>
          <p:cNvPr id="5122" name="Picture 2" descr="C:\Users\арина\Downloads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9373"/>
            <a:ext cx="4499992" cy="29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рина\Downloads\s120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373"/>
            <a:ext cx="4644008" cy="29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</TotalTime>
  <Words>737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Бюджетное учреждение профессионального образования Ханты-Мансийского автономного округа – Югры «Белоярский политехнический  колледж» Глобальное потепление и природные чрезвычайные ситуации. </vt:lpstr>
      <vt:lpstr>Цель :</vt:lpstr>
      <vt:lpstr>Задачи:</vt:lpstr>
      <vt:lpstr>Причины глобального потепления.</vt:lpstr>
      <vt:lpstr>Презентация PowerPoint</vt:lpstr>
      <vt:lpstr>Презентация PowerPoint</vt:lpstr>
      <vt:lpstr>Презентация PowerPoint</vt:lpstr>
      <vt:lpstr>Если сложившуюся ситуацию не исправить, то рост температуры будет продолжаться и дальше.  Какие еще будут последствия?</vt:lpstr>
      <vt:lpstr>Презентация PowerPoint</vt:lpstr>
      <vt:lpstr>Природные чрезвычайные ситуации, их классификация.</vt:lpstr>
      <vt:lpstr>Классификация ЧС природного характера.</vt:lpstr>
      <vt:lpstr>Презентация PowerPoint</vt:lpstr>
      <vt:lpstr>Влияние глобального потепления на возникновение природных чрезвычайных ситуаций.</vt:lpstr>
      <vt:lpstr>Презентация PowerPoint</vt:lpstr>
      <vt:lpstr>Презентация PowerPoint</vt:lpstr>
      <vt:lpstr>Презентация PowerPoint</vt:lpstr>
      <vt:lpstr>Заключение.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профессионального образования Ханты-Мансийского автономного округа – Югры «Белоярский политехнический  колледж»</dc:title>
  <dc:creator>арина</dc:creator>
  <cp:lastModifiedBy>Егор</cp:lastModifiedBy>
  <cp:revision>18</cp:revision>
  <dcterms:created xsi:type="dcterms:W3CDTF">2020-04-02T13:15:57Z</dcterms:created>
  <dcterms:modified xsi:type="dcterms:W3CDTF">2020-04-11T12:48:47Z</dcterms:modified>
</cp:coreProperties>
</file>