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2" r:id="rId3"/>
    <p:sldId id="283" r:id="rId4"/>
    <p:sldId id="257" r:id="rId5"/>
    <p:sldId id="284" r:id="rId6"/>
    <p:sldId id="285" r:id="rId7"/>
    <p:sldId id="258" r:id="rId8"/>
    <p:sldId id="268" r:id="rId9"/>
    <p:sldId id="269" r:id="rId10"/>
    <p:sldId id="286" r:id="rId11"/>
    <p:sldId id="270" r:id="rId12"/>
    <p:sldId id="287" r:id="rId13"/>
    <p:sldId id="288" r:id="rId14"/>
    <p:sldId id="291" r:id="rId15"/>
    <p:sldId id="289" r:id="rId16"/>
    <p:sldId id="290" r:id="rId17"/>
    <p:sldId id="28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1464" y="102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41CBB-116F-439A-BEA0-07CE6B4FEDEC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F7E71-18F8-4168-87C8-D7AC15FA5D97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41CBB-116F-439A-BEA0-07CE6B4FEDEC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F7E71-18F8-4168-87C8-D7AC15FA5D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41CBB-116F-439A-BEA0-07CE6B4FEDEC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F7E71-18F8-4168-87C8-D7AC15FA5D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41CBB-116F-439A-BEA0-07CE6B4FEDEC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F7E71-18F8-4168-87C8-D7AC15FA5D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41CBB-116F-439A-BEA0-07CE6B4FEDEC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F7E71-18F8-4168-87C8-D7AC15FA5D97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41CBB-116F-439A-BEA0-07CE6B4FEDEC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F7E71-18F8-4168-87C8-D7AC15FA5D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41CBB-116F-439A-BEA0-07CE6B4FEDEC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F7E71-18F8-4168-87C8-D7AC15FA5D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41CBB-116F-439A-BEA0-07CE6B4FEDEC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F7E71-18F8-4168-87C8-D7AC15FA5D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41CBB-116F-439A-BEA0-07CE6B4FEDEC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F7E71-18F8-4168-87C8-D7AC15FA5D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41CBB-116F-439A-BEA0-07CE6B4FEDEC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F7E71-18F8-4168-87C8-D7AC15FA5D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41CBB-116F-439A-BEA0-07CE6B4FEDEC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15F7E71-18F8-4168-87C8-D7AC15FA5D97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/>
            </a:gs>
            <a:gs pos="85000">
              <a:schemeClr val="accent3">
                <a:lumMod val="40000"/>
                <a:lumOff val="6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AD41CBB-116F-439A-BEA0-07CE6B4FEDEC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15F7E71-18F8-4168-87C8-D7AC15FA5D97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-675456"/>
            <a:ext cx="7851648" cy="475374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Бюджетное учреждение</a:t>
            </a:r>
            <a:b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профессионального образования</a:t>
            </a:r>
            <a:b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Ханты-Мансийского автономного округа – Югры</a:t>
            </a:r>
            <a:b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«Белоярский политехнический колледж</a:t>
            </a:r>
            <a:r>
              <a:rPr lang="ru-RU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27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Глобальный мир и профилактика инфекционных </a:t>
            </a:r>
            <a:r>
              <a:rPr lang="ru-RU" sz="53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заболеваний</a:t>
            </a:r>
            <a:endParaRPr lang="ru-RU" sz="53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95936" y="5445224"/>
            <a:ext cx="5148064" cy="141277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Выполнила работу студентка группы ДО-181 Гусейнова </a:t>
            </a:r>
            <a:r>
              <a:rPr lang="ru-RU" dirty="0" err="1" smtClean="0">
                <a:solidFill>
                  <a:schemeClr val="bg1"/>
                </a:solidFill>
              </a:rPr>
              <a:t>Айтан</a:t>
            </a:r>
            <a:r>
              <a:rPr lang="ru-RU" smtClean="0">
                <a:solidFill>
                  <a:schemeClr val="bg1"/>
                </a:solidFill>
              </a:rPr>
              <a:t/>
            </a:r>
            <a:br>
              <a:rPr lang="ru-RU" smtClean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07504" y="116632"/>
            <a:ext cx="9036496" cy="6741368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ru-RU" sz="5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инфекционных заболеваний в зависимости от поражаемого органа </a:t>
            </a:r>
            <a:r>
              <a:rPr lang="ru-RU" sz="5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принято подразделять </a:t>
            </a:r>
            <a:r>
              <a:rPr lang="ru-RU" sz="5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следующие </a:t>
            </a:r>
            <a:r>
              <a:rPr lang="ru-RU" sz="5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классы:</a:t>
            </a:r>
          </a:p>
          <a:p>
            <a:pPr marL="0" indent="0" algn="ctr">
              <a:buNone/>
            </a:pPr>
            <a:endParaRPr lang="ru-RU" sz="3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Кишечные инфекции: 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инфекции, при которых возбудитель выделяется с фекалиями и мочой. Факторами передачи служат пища, вода, почва, мухи, грязные руки, предметы бытовой обстановки. Заражение происходит через рот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брюшной тиф, паратифы А и Б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дизентерия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холера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пищевые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токсикоинфекции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т.д.</a:t>
            </a:r>
          </a:p>
          <a:p>
            <a:endParaRPr lang="ru-RU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Инфекции дыхательных путей, или воздушно-капельные инфекции: 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инфекции, при которых передача осуществляется воздушно-капельным или воздушно – пылевым путем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грипп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корь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дифтерия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скарлатина; - натуральная оспа.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9872" y="4653137"/>
            <a:ext cx="5724128" cy="2196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13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0012" y="0"/>
            <a:ext cx="8910736" cy="389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</a:t>
            </a:r>
            <a:r>
              <a:rPr lang="ru-RU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пути передачи инфекционных заболеваний: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фекально-оральный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это путь передачи, при котором болезнетворный микроорганизм попадает в организм здорового человека с частицами кала, рвотными массами от больного человека через пищевые продукты, воду, посуду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воздушно-капельный: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путь передачи, при котором болезнетворный микроорганизм попадает в организм здорового человека при чихании, поцелуях или разговоре с больным человеком;</a:t>
            </a:r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3573016"/>
            <a:ext cx="5544616" cy="32849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476672"/>
            <a:ext cx="4860032" cy="63813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жидкостный: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путь передачи, при котором болезнетворный микроорганизм попадает в организм здорового человека при укусах кровососущих насекомых (блох, вшей, насекомых и т.д.);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4.контактный или контактно-бытовой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путь передачи, при котором болезнетворный микроорганизм попадает в организм здорового человека при тесном общении с больным человеком;</a:t>
            </a:r>
          </a:p>
          <a:p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7616" y="0"/>
            <a:ext cx="4066384" cy="342015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572000" y="4581128"/>
            <a:ext cx="46863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через укусы больных животных</a:t>
            </a:r>
          </a:p>
        </p:txBody>
      </p:sp>
    </p:spTree>
    <p:extLst>
      <p:ext uri="{BB962C8B-B14F-4D97-AF65-F5344CB8AC3E}">
        <p14:creationId xmlns:p14="http://schemas.microsoft.com/office/powerpoint/2010/main" val="1444104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6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297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371"/>
            <a:ext cx="8229600" cy="541309"/>
          </a:xfrm>
        </p:spPr>
        <p:txBody>
          <a:bodyPr>
            <a:noAutofit/>
          </a:bodyPr>
          <a:lstStyle/>
          <a:p>
            <a:pPr algn="ctr"/>
            <a:r>
              <a:rPr lang="ru-RU" sz="36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Признаками заболевания являются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548680"/>
            <a:ext cx="9144000" cy="46085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8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овышенная </a:t>
            </a:r>
            <a:r>
              <a:rPr lang="ru-RU" sz="18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температура, плохое самочувствие, головные боли, появление сыпи и т. п. Сан. дружинницы и медицинские работники выясняют эти данные через ответственных съемщиков квартир и хозяев домов и немедленно сообщают командиру формирования или в медицинское учреждение для принятия мер к изоляции и лечению больных</a:t>
            </a:r>
            <a:r>
              <a:rPr lang="ru-RU" sz="18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8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направления больного - в специальную инфекционную больницу в квартире, где проживал он, производится дезинфекция; вещи и одежда больного также обеззараживаются. Все контактировавшие с больным проходят санитарную обработку и </a:t>
            </a:r>
            <a:r>
              <a:rPr lang="ru-RU" sz="18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изолируются.</a:t>
            </a:r>
            <a:br>
              <a:rPr lang="ru-RU" sz="18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18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отсутствии возможности госпитализировать инфекционного больного его изолируют на дому, ухаживает за ним один из членов семьи. Больной должен пользоваться отдельными посудой, полотенцем, мылом, подкладным судном и мочеприемником. Утром и вечером в одно и то же время у него измеряется температура, показания термометра записываются на специальном температурном листе с указанием даты и времени измерения. Перед каждым приемом пищи больному помогают вымыть руки и прополоскать рот и горло, а утром и перед ночным сном – умыться и почистить зубы.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869160"/>
            <a:ext cx="5688632" cy="198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294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594055" y="1241362"/>
            <a:ext cx="4572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кишечных инфекциях с фекально-оральным механизмом заражения (брюшной тиф, паратиф, дизентерия, холера) основными факторами передачи возбудителя служат пища и вода, реже - мухи, грязные руки, предметы обихода. В профилактике этих инфекционных болезней наибольшее значение имеют мероприятия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общесанитарного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гигиенического плана и различные способы дезинфекции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Общесанитарными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являются коммунально-санитарные мероприятия, пищевой, школьный и промышленный санитарный надзор, повышение уровня и санитарно-гигиенической культуры населения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180528" y="-21333"/>
            <a:ext cx="83164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настоящее время все профилактические мероприятия разделяются на три основные группы: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санитарно-гигиенические, дезинфекционные и дезинсекционные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52" y="2348880"/>
            <a:ext cx="4658360" cy="4500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329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19985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профилактическим мероприятиям, воздействующим на пути передачи инфекционного начала,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относится также дезинфекция, которая проводится в очагах инфекционных заболеваний, а также в общественных местах (вокзалы, транспорт, общежития, общественные туалеты) независимо от наличия инфекционной болезни.</a:t>
            </a:r>
          </a:p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инфекции дыхательных путей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(корь, краснуха, дифтерия, скарлатина, менингококковая инфекция, грипп и др.) по сравнению с кишечными инфекциями проведение мероприятий для пресечения путей передачи возбудителя представляет большие трудности. В механизме передачи этих инфекций по воздуху принимают участие бактериальные аэрозоли (капельная и ядерная) и бактериальная пыль, поэтому предупредительными мерами являются санация воздушной среды помещений и применение респираторов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7845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852936"/>
            <a:ext cx="7164288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результате глубоких социальных преобразований в мире, в связи с прогрессом экономики и развитием науки положение существенным образом со временем изменяется. В значительной мере это связано с успехами в борьбе с самыми массовыми и опасными инфекционными болезнями.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332656"/>
            <a:ext cx="7848872" cy="171541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4">
              <a:avLst/>
            </a:prstTxWarp>
            <a:spAutoFit/>
          </a:bodyPr>
          <a:lstStyle/>
          <a:p>
            <a:pPr algn="ctr"/>
            <a:r>
              <a:rPr lang="ru-RU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Берегите себя!</a:t>
            </a:r>
            <a:endParaRPr lang="ru-RU" sz="5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4509120"/>
            <a:ext cx="9252520" cy="23627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764704"/>
            <a:ext cx="8892480" cy="2304256"/>
          </a:xfrm>
        </p:spPr>
        <p:txBody>
          <a:bodyPr>
            <a:noAutofit/>
          </a:bodyPr>
          <a:lstStyle/>
          <a:p>
            <a:r>
              <a:rPr lang="ru-RU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формирование знаний 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людей об 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основных инфекци­онных заболеваниях, об основных способах профилактики инфекци­онных 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заболеваний.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3573016"/>
            <a:ext cx="8712968" cy="4245104"/>
          </a:xfrm>
        </p:spPr>
        <p:txBody>
          <a:bodyPr/>
          <a:lstStyle/>
          <a:p>
            <a:pPr marL="0" indent="0">
              <a:buNone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 </a:t>
            </a:r>
          </a:p>
          <a:p>
            <a:pPr marL="514350" indent="-514350">
              <a:buFont typeface="+mj-lt"/>
              <a:buAutoNum type="alphaLcParenR"/>
            </a:pPr>
            <a:r>
              <a:rPr lang="ru-RU" sz="2800" dirty="0" smtClean="0"/>
              <a:t>Ознакомиться с инфекционными болезнями</a:t>
            </a:r>
          </a:p>
          <a:p>
            <a:pPr marL="514350" indent="-514350">
              <a:buFont typeface="+mj-lt"/>
              <a:buAutoNum type="alphaLcParenR"/>
            </a:pPr>
            <a:r>
              <a:rPr lang="ru-RU" sz="2800" dirty="0" smtClean="0"/>
              <a:t>Воспитать чувство самосохранения</a:t>
            </a:r>
          </a:p>
          <a:p>
            <a:pPr marL="514350" indent="-514350">
              <a:buFont typeface="+mj-lt"/>
              <a:buAutoNum type="alphaLcParenR"/>
            </a:pPr>
            <a:r>
              <a:rPr lang="ru-RU" sz="2800" dirty="0" smtClean="0"/>
              <a:t>Ознакомиться с профилактикой заболеваний</a:t>
            </a:r>
          </a:p>
          <a:p>
            <a:pPr marL="514350" indent="-514350">
              <a:buFont typeface="+mj-lt"/>
              <a:buAutoNum type="alphaLcParenR"/>
            </a:pPr>
            <a:r>
              <a:rPr lang="ru-RU" sz="2800" dirty="0"/>
              <a:t>Основные пути передачи </a:t>
            </a:r>
            <a:r>
              <a:rPr lang="ru-RU" sz="2800" dirty="0" smtClean="0"/>
              <a:t>инфекции.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805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836712"/>
            <a:ext cx="8229600" cy="4389120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Инфекция </a:t>
            </a:r>
            <a:r>
              <a:rPr lang="ru-RU" dirty="0"/>
              <a:t>- внедрение и размножение в организме человека или животного болезнетворных (патогенных) микроорганизмов, которые вызывают соответствующие биохимические, иммунологические, морфологические и другие изменения в организме.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65751"/>
            <a:ext cx="9144000" cy="3392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583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65075" y="620688"/>
            <a:ext cx="795637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Болезни, которые вызывают специфическими возбудителями: болезнетворными микроорганизмами, простейшими, бактериями, вирусами, простейшими грибками, проявляющие болезнетворность к людям, животным и растениям называются </a:t>
            </a:r>
            <a:r>
              <a:rPr lang="ru-RU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инфекционными</a:t>
            </a: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0528" y="3068960"/>
            <a:ext cx="6192688" cy="38884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67544" y="548680"/>
            <a:ext cx="83529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 распространенными инфекционными заболеваниями на сегодняшний день являются </a:t>
            </a:r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СПИД, туберкулез, гепатиты, грипп, ОРЗ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другие не менее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опасные вирусные инфекции, занимая ведущее место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показателям заболеваемости и смертности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862" y="2852936"/>
            <a:ext cx="4499992" cy="403519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2936"/>
            <a:ext cx="4644008" cy="4026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367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3056"/>
            <a:ext cx="9144000" cy="2924944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2532" y="0"/>
            <a:ext cx="4721468" cy="393305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427984" cy="393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63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Дмитрий\Desktop\999-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8380"/>
            <a:ext cx="4572000" cy="423946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883021"/>
            <a:ext cx="8625752" cy="2998108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инфекционное заболевание, возникающее вследствие поражения особыми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ретровирусами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иммунной и центральной нервной в результате чего организм становится высоко восприимчивым к различным инфекциям и злокачественным опухолям.</a:t>
            </a:r>
            <a:r>
              <a:rPr lang="ru-RU" sz="2800" b="1" dirty="0" smtClean="0">
                <a:solidFill>
                  <a:schemeClr val="tx1"/>
                </a:solidFill>
              </a:rPr>
              <a:t/>
            </a:r>
            <a:br>
              <a:rPr lang="ru-RU" sz="2800" b="1" dirty="0" smtClean="0">
                <a:solidFill>
                  <a:schemeClr val="tx1"/>
                </a:solidFill>
              </a:rPr>
            </a:b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932040" y="1268760"/>
            <a:ext cx="381642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Синдром приобретенного иммунодефицита (СПИД) -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2217" y="116632"/>
            <a:ext cx="8892480" cy="4437112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человек должен знать основные признаки туберкулеза и меры профилактики.</a:t>
            </a:r>
            <a:b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признаки туберкулеза: 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кашель более 2-х недель; </a:t>
            </a:r>
            <a:b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незначительное повышение температуры тела; </a:t>
            </a:r>
            <a:b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общая слабость, быстрая утомляемость, потеря веса тела; </a:t>
            </a:r>
            <a:b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повышенная потливость. </a:t>
            </a:r>
            <a:r>
              <a:rPr lang="ru-RU" sz="2400" dirty="0" smtClean="0">
                <a:solidFill>
                  <a:schemeClr val="tx1"/>
                </a:solidFill>
              </a:rPr>
              <a:t/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/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/>
            </a:r>
            <a:br>
              <a:rPr lang="ru-RU" sz="2400" dirty="0" smtClean="0">
                <a:solidFill>
                  <a:schemeClr val="tx1"/>
                </a:solidFill>
              </a:rPr>
            </a:b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564904"/>
            <a:ext cx="4499992" cy="429309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" y="3448050"/>
            <a:ext cx="4638309" cy="3409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301208"/>
            <a:ext cx="8305800" cy="1143000"/>
          </a:xfrm>
        </p:spPr>
        <p:txBody>
          <a:bodyPr>
            <a:noAutofit/>
          </a:bodyPr>
          <a:lstStyle/>
          <a:p>
            <a:r>
              <a:rPr lang="ru-RU" sz="24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защитить себя от туберкулеза:</a:t>
            </a:r>
            <a:r>
              <a:rPr lang="ru-RU" sz="2400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    своевременно проходить флюорографическое обследование;</a:t>
            </a:r>
            <a:b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    вакцинировать детей  против туберкулеза;</a:t>
            </a:r>
            <a:b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    соблюдать правила личной и общественной гигиены; </a:t>
            </a:r>
            <a:b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    рационально питаться, употреблять в пищу молочные и мясные продукты, овощи и фрукты;</a:t>
            </a:r>
            <a:b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    регулярно проветривать помещение, больше находиться на свежем воздухе;</a:t>
            </a:r>
            <a:b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    отказаться от вредных привычек (курение, употребление алкоголя и наркотиков).</a:t>
            </a:r>
            <a:b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помнить: 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хорошо поддается лечению заболевание, выявленное на ранней стадии!</a:t>
            </a:r>
            <a:r>
              <a:rPr lang="ru-RU" sz="2400" dirty="0" smtClean="0">
                <a:solidFill>
                  <a:schemeClr val="tx1"/>
                </a:solidFill>
              </a:rPr>
              <a:t/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/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При своевременном выявлении и правильном лечении туберкулёз излечим. </a:t>
            </a:r>
            <a:r>
              <a:rPr lang="ru-RU" sz="2400" b="1" dirty="0" smtClean="0">
                <a:solidFill>
                  <a:schemeClr val="tx1"/>
                </a:solidFill>
              </a:rPr>
              <a:t/>
            </a:r>
            <a:br>
              <a:rPr lang="ru-RU" sz="2400" b="1" dirty="0" smtClean="0">
                <a:solidFill>
                  <a:schemeClr val="tx1"/>
                </a:solidFill>
              </a:rPr>
            </a:br>
            <a:endParaRPr lang="ru-RU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186</TotalTime>
  <Words>735</Words>
  <Application>Microsoft Office PowerPoint</Application>
  <PresentationFormat>Экран (4:3)</PresentationFormat>
  <Paragraphs>52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Calibri</vt:lpstr>
      <vt:lpstr>Constantia</vt:lpstr>
      <vt:lpstr>Times New Roman</vt:lpstr>
      <vt:lpstr>Wingdings 2</vt:lpstr>
      <vt:lpstr>Поток</vt:lpstr>
      <vt:lpstr> Бюджетное учреждение профессионального образования Ханты-Мансийского автономного округа – Югры «Белоярский политехнический колледж»  Глобальный мир и профилактика инфекционных заболеваний</vt:lpstr>
      <vt:lpstr>Цель - формирование знаний у людей об основных инфекци­онных заболеваниях, об основных способах профилактики инфекци­онных заболеваний.</vt:lpstr>
      <vt:lpstr>Презентация PowerPoint</vt:lpstr>
      <vt:lpstr>Презентация PowerPoint</vt:lpstr>
      <vt:lpstr>Презентация PowerPoint</vt:lpstr>
      <vt:lpstr>Презентация PowerPoint</vt:lpstr>
      <vt:lpstr>инфекционное заболевание, возникающее вследствие поражения особыми ретровирусами иммунной и центральной нервной в результате чего организм становится высоко восприимчивым к различным инфекциям и злокачественным опухолям. </vt:lpstr>
      <vt:lpstr>Каждый человек должен знать основные признаки туберкулеза и меры профилактики. Основные признаки туберкулеза:  - кашель более 2-х недель;  - незначительное повышение температуры тела;  - общая слабость, быстрая утомляемость, потеря веса тела;  - повышенная потливость.    </vt:lpstr>
      <vt:lpstr>Как защитить себя от туберкулеза: •    своевременно проходить флюорографическое обследование; •    вакцинировать детей  против туберкулеза; •    соблюдать правила личной и общественной гигиены;  •    рационально питаться, употреблять в пищу молочные и мясные продукты, овощи и фрукты; •    регулярно проветривать помещение, больше находиться на свежем воздухе; •    отказаться от вредных привычек (курение, употребление алкоголя и наркотиков). Необходимо помнить: хорошо поддается лечению заболевание, выявленное на ранней стадии!  При своевременном выявлении и правильном лечении туберкулёз излечим.  </vt:lpstr>
      <vt:lpstr>Презентация PowerPoint</vt:lpstr>
      <vt:lpstr>Презентация PowerPoint</vt:lpstr>
      <vt:lpstr>Презентация PowerPoint</vt:lpstr>
      <vt:lpstr>Презентация PowerPoint</vt:lpstr>
      <vt:lpstr>Признаками заболевания являются </vt:lpstr>
      <vt:lpstr>Презентация PowerPoint</vt:lpstr>
      <vt:lpstr>Презентация PowerPoint</vt:lpstr>
      <vt:lpstr>Презентация PowerPoint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Профилактика наиболее распространенных инфекционных заболеваний</dc:title>
  <dc:creator>www.MRMARKER.ru</dc:creator>
  <cp:lastModifiedBy>Егор</cp:lastModifiedBy>
  <cp:revision>39</cp:revision>
  <dcterms:created xsi:type="dcterms:W3CDTF">2012-03-01T17:40:22Z</dcterms:created>
  <dcterms:modified xsi:type="dcterms:W3CDTF">2020-04-08T19:51:34Z</dcterms:modified>
</cp:coreProperties>
</file>