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3" r:id="rId6"/>
    <p:sldId id="259" r:id="rId7"/>
    <p:sldId id="262" r:id="rId8"/>
    <p:sldId id="268" r:id="rId9"/>
    <p:sldId id="269" r:id="rId10"/>
    <p:sldId id="261" r:id="rId11"/>
    <p:sldId id="267" r:id="rId12"/>
    <p:sldId id="266" r:id="rId13"/>
    <p:sldId id="265" r:id="rId14"/>
    <p:sldId id="264" r:id="rId15"/>
    <p:sldId id="272" r:id="rId16"/>
    <p:sldId id="271"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1" d="100"/>
          <a:sy n="71" d="100"/>
        </p:scale>
        <p:origin x="-1786" y="-3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7E5C49C-6FAD-4146-8A2F-337C4EE9D52D}"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AB7301-8BA3-4E3F-B87B-91B6D2A88A3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E5C49C-6FAD-4146-8A2F-337C4EE9D52D}"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AB7301-8BA3-4E3F-B87B-91B6D2A88A3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E5C49C-6FAD-4146-8A2F-337C4EE9D52D}"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AB7301-8BA3-4E3F-B87B-91B6D2A88A3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E5C49C-6FAD-4146-8A2F-337C4EE9D52D}"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AB7301-8BA3-4E3F-B87B-91B6D2A88A3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7E5C49C-6FAD-4146-8A2F-337C4EE9D52D}"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AB7301-8BA3-4E3F-B87B-91B6D2A88A3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7E5C49C-6FAD-4146-8A2F-337C4EE9D52D}" type="datetimeFigureOut">
              <a:rPr lang="ru-RU" smtClean="0"/>
              <a:pPr/>
              <a:t>07.04.2020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AB7301-8BA3-4E3F-B87B-91B6D2A88A3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7E5C49C-6FAD-4146-8A2F-337C4EE9D52D}" type="datetimeFigureOut">
              <a:rPr lang="ru-RU" smtClean="0"/>
              <a:pPr/>
              <a:t>07.04.2020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AB7301-8BA3-4E3F-B87B-91B6D2A88A3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7E5C49C-6FAD-4146-8A2F-337C4EE9D52D}" type="datetimeFigureOut">
              <a:rPr lang="ru-RU" smtClean="0"/>
              <a:pPr/>
              <a:t>07.04.2020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AB7301-8BA3-4E3F-B87B-91B6D2A88A3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7E5C49C-6FAD-4146-8A2F-337C4EE9D52D}" type="datetimeFigureOut">
              <a:rPr lang="ru-RU" smtClean="0"/>
              <a:pPr/>
              <a:t>07.04.2020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AB7301-8BA3-4E3F-B87B-91B6D2A88A3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7E5C49C-6FAD-4146-8A2F-337C4EE9D52D}" type="datetimeFigureOut">
              <a:rPr lang="ru-RU" smtClean="0"/>
              <a:pPr/>
              <a:t>07.04.2020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AB7301-8BA3-4E3F-B87B-91B6D2A88A3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7E5C49C-6FAD-4146-8A2F-337C4EE9D52D}" type="datetimeFigureOut">
              <a:rPr lang="ru-RU" smtClean="0"/>
              <a:pPr/>
              <a:t>07.04.2020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AB7301-8BA3-4E3F-B87B-91B6D2A88A3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5C49C-6FAD-4146-8A2F-337C4EE9D52D}" type="datetimeFigureOut">
              <a:rPr lang="ru-RU" smtClean="0"/>
              <a:pPr/>
              <a:t>07.04.2020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B7301-8BA3-4E3F-B87B-91B6D2A88A3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428596" y="3000372"/>
            <a:ext cx="8229600" cy="1143000"/>
          </a:xfrm>
        </p:spPr>
        <p:txBody>
          <a:bodyPr>
            <a:normAutofit fontScale="90000"/>
          </a:bodyPr>
          <a:lstStyle/>
          <a:p>
            <a:r>
              <a:rPr lang="ru-RU" sz="4900" dirty="0" smtClean="0">
                <a:latin typeface="Times New Roman" pitchFamily="18" charset="0"/>
                <a:cs typeface="Times New Roman" pitchFamily="18" charset="0"/>
              </a:rPr>
              <a:t>Природные катастрофы в начале </a:t>
            </a:r>
            <a:r>
              <a:rPr lang="en-US" sz="4900" b="1" dirty="0" smtClean="0">
                <a:latin typeface="Times New Roman" pitchFamily="18" charset="0"/>
                <a:cs typeface="Times New Roman" pitchFamily="18" charset="0"/>
              </a:rPr>
              <a:t>XXI</a:t>
            </a:r>
            <a:r>
              <a:rPr lang="ru-RU" sz="4900" b="1" dirty="0" smtClean="0">
                <a:latin typeface="Times New Roman" pitchFamily="18" charset="0"/>
                <a:cs typeface="Times New Roman" pitchFamily="18" charset="0"/>
              </a:rPr>
              <a:t> </a:t>
            </a:r>
            <a:r>
              <a:rPr lang="ru-RU" sz="4900" dirty="0" smtClean="0">
                <a:latin typeface="Times New Roman" pitchFamily="18" charset="0"/>
                <a:cs typeface="Times New Roman" pitchFamily="18" charset="0"/>
              </a:rPr>
              <a:t>века.</a:t>
            </a:r>
            <a:r>
              <a:rPr lang="en-US" sz="4900" dirty="0">
                <a:latin typeface="Times New Roman" pitchFamily="18" charset="0"/>
                <a:cs typeface="Times New Roman" pitchFamily="18" charset="0"/>
              </a:rPr>
              <a:t/>
            </a:r>
            <a:br>
              <a:rPr lang="en-US" sz="4900" dirty="0">
                <a:latin typeface="Times New Roman" pitchFamily="18" charset="0"/>
                <a:cs typeface="Times New Roman" pitchFamily="18" charset="0"/>
              </a:rPr>
            </a:br>
            <a:r>
              <a:rPr lang="en-US" sz="4900" dirty="0" smtClean="0">
                <a:latin typeface="Times New Roman" pitchFamily="18" charset="0"/>
                <a:cs typeface="Times New Roman" pitchFamily="18" charset="0"/>
              </a:rPr>
              <a:t/>
            </a:r>
            <a:br>
              <a:rPr lang="en-US" sz="4900" dirty="0" smtClean="0">
                <a:latin typeface="Times New Roman" pitchFamily="18" charset="0"/>
                <a:cs typeface="Times New Roman" pitchFamily="18" charset="0"/>
              </a:rPr>
            </a:br>
            <a:r>
              <a:rPr lang="ru-RU" sz="4900" dirty="0" smtClean="0">
                <a:latin typeface="Times New Roman" pitchFamily="18" charset="0"/>
                <a:cs typeface="Times New Roman" pitchFamily="18" charset="0"/>
              </a:rPr>
              <a:t>Причины . Последствия</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en-US" dirty="0" smtClean="0"/>
              <a:t/>
            </a:r>
            <a:br>
              <a:rPr lang="en-US" dirty="0" smtClean="0"/>
            </a:br>
            <a:endParaRPr lang="ru-RU" dirty="0"/>
          </a:p>
        </p:txBody>
      </p:sp>
      <p:sp>
        <p:nvSpPr>
          <p:cNvPr id="7" name="Содержимое 6"/>
          <p:cNvSpPr>
            <a:spLocks noGrp="1"/>
          </p:cNvSpPr>
          <p:nvPr>
            <p:ph sz="half" idx="2"/>
          </p:nvPr>
        </p:nvSpPr>
        <p:spPr>
          <a:xfrm>
            <a:off x="457200" y="5857892"/>
            <a:ext cx="3114668" cy="428628"/>
          </a:xfrm>
        </p:spPr>
        <p:txBody>
          <a:bodyPr>
            <a:normAutofit lnSpcReduction="10000"/>
          </a:bodyPr>
          <a:lstStyle/>
          <a:p>
            <a:pPr>
              <a:buNone/>
            </a:pPr>
            <a:r>
              <a:rPr lang="ru-RU" dirty="0" smtClean="0"/>
              <a:t>Белоярский 2020</a:t>
            </a:r>
            <a:endParaRPr lang="ru-RU" dirty="0"/>
          </a:p>
        </p:txBody>
      </p:sp>
      <p:sp>
        <p:nvSpPr>
          <p:cNvPr id="8" name="Текст 7"/>
          <p:cNvSpPr>
            <a:spLocks noGrp="1"/>
          </p:cNvSpPr>
          <p:nvPr>
            <p:ph type="body" sz="quarter" idx="3"/>
          </p:nvPr>
        </p:nvSpPr>
        <p:spPr>
          <a:xfrm>
            <a:off x="5072066" y="5072074"/>
            <a:ext cx="3898899" cy="1068390"/>
          </a:xfrm>
        </p:spPr>
        <p:txBody>
          <a:bodyPr>
            <a:normAutofit fontScale="92500" lnSpcReduction="10000"/>
          </a:bodyPr>
          <a:lstStyle/>
          <a:p>
            <a:r>
              <a:rPr lang="ru-RU" dirty="0" smtClean="0"/>
              <a:t>Выполнила: студентка группы ДО-181 </a:t>
            </a:r>
          </a:p>
          <a:p>
            <a:r>
              <a:rPr lang="ru-RU" dirty="0" err="1" smtClean="0"/>
              <a:t>Грищук</a:t>
            </a:r>
            <a:r>
              <a:rPr lang="ru-RU" dirty="0" smtClean="0"/>
              <a:t> Варвара Андреевна</a:t>
            </a:r>
            <a:endParaRPr lang="ru-RU" dirty="0"/>
          </a:p>
        </p:txBody>
      </p:sp>
      <p:sp>
        <p:nvSpPr>
          <p:cNvPr id="10" name="Содержимое 8"/>
          <p:cNvSpPr>
            <a:spLocks noGrp="1"/>
          </p:cNvSpPr>
          <p:nvPr>
            <p:ph type="body" idx="1"/>
          </p:nvPr>
        </p:nvSpPr>
        <p:spPr>
          <a:xfrm>
            <a:off x="785786" y="428604"/>
            <a:ext cx="7715304" cy="1214446"/>
          </a:xfrm>
        </p:spPr>
        <p:txBody>
          <a:bodyPr>
            <a:normAutofit fontScale="92500" lnSpcReduction="10000"/>
          </a:bodyPr>
          <a:lstStyle/>
          <a:p>
            <a:pPr algn="ctr"/>
            <a:r>
              <a:rPr lang="ru-RU" dirty="0" smtClean="0">
                <a:latin typeface="Times New Roman" pitchFamily="18" charset="0"/>
                <a:cs typeface="Times New Roman" pitchFamily="18" charset="0"/>
              </a:rPr>
              <a:t>Бюджетное учреждение профессионального образования</a:t>
            </a:r>
          </a:p>
          <a:p>
            <a:pPr algn="ctr"/>
            <a:r>
              <a:rPr lang="ru-RU" dirty="0" smtClean="0">
                <a:latin typeface="Times New Roman" pitchFamily="18" charset="0"/>
                <a:cs typeface="Times New Roman" pitchFamily="18" charset="0"/>
              </a:rPr>
              <a:t>Ханты-Мансийского Автономного Округа </a:t>
            </a:r>
            <a:r>
              <a:rPr lang="ru-RU" dirty="0" err="1" smtClean="0">
                <a:latin typeface="Times New Roman" pitchFamily="18" charset="0"/>
                <a:cs typeface="Times New Roman" pitchFamily="18" charset="0"/>
              </a:rPr>
              <a:t>Югра</a:t>
            </a:r>
            <a:r>
              <a:rPr lang="ru-RU" dirty="0" smtClean="0">
                <a:latin typeface="Times New Roman" pitchFamily="18" charset="0"/>
                <a:cs typeface="Times New Roman" pitchFamily="18" charset="0"/>
              </a:rPr>
              <a:t> </a:t>
            </a:r>
          </a:p>
          <a:p>
            <a:pPr algn="ctr"/>
            <a:r>
              <a:rPr lang="ru-RU" dirty="0" smtClean="0">
                <a:latin typeface="Times New Roman" pitchFamily="18" charset="0"/>
                <a:cs typeface="Times New Roman" pitchFamily="18" charset="0"/>
              </a:rPr>
              <a:t>«Белоярский политехнический колледж»</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im0-tub-ru.yandex.net/i?id=97fe77b26ebbd9be7d70848772349df8-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solidFill>
                  <a:srgbClr val="FF0000"/>
                </a:solidFill>
              </a:rPr>
              <a:t>2010 год, апрель. Извержение вулкана в Исландии</a:t>
            </a:r>
            <a:br>
              <a:rPr lang="ru-RU" dirty="0" smtClean="0">
                <a:solidFill>
                  <a:srgbClr val="FF0000"/>
                </a:solidFill>
              </a:rPr>
            </a:br>
            <a:endParaRPr lang="ru-RU" dirty="0">
              <a:solidFill>
                <a:srgbClr val="FF0000"/>
              </a:solidFill>
            </a:endParaRPr>
          </a:p>
        </p:txBody>
      </p:sp>
      <p:sp>
        <p:nvSpPr>
          <p:cNvPr id="4" name="Содержимое 3"/>
          <p:cNvSpPr>
            <a:spLocks noGrp="1"/>
          </p:cNvSpPr>
          <p:nvPr>
            <p:ph sz="half" idx="2"/>
          </p:nvPr>
        </p:nvSpPr>
        <p:spPr>
          <a:xfrm>
            <a:off x="0" y="1571612"/>
            <a:ext cx="5572132" cy="4929222"/>
          </a:xfrm>
        </p:spPr>
        <p:txBody>
          <a:bodyPr>
            <a:normAutofit fontScale="62500" lnSpcReduction="20000"/>
          </a:bodyPr>
          <a:lstStyle/>
          <a:p>
            <a:pPr>
              <a:buNone/>
            </a:pPr>
            <a:r>
              <a:rPr lang="ru-RU" dirty="0" smtClean="0">
                <a:solidFill>
                  <a:schemeClr val="accent5">
                    <a:lumMod val="60000"/>
                    <a:lumOff val="40000"/>
                  </a:schemeClr>
                </a:solidFill>
              </a:rPr>
              <a:t>Тысячи людей застряли в аэропортах мира, в том числе в московском Шереметьево — причиной послужило извержение исландского вулкана </a:t>
            </a:r>
            <a:r>
              <a:rPr lang="ru-RU" dirty="0" err="1" smtClean="0">
                <a:solidFill>
                  <a:schemeClr val="accent5">
                    <a:lumMod val="60000"/>
                    <a:lumOff val="40000"/>
                  </a:schemeClr>
                </a:solidFill>
              </a:rPr>
              <a:t>Эйяфьятлайокудль</a:t>
            </a:r>
            <a:r>
              <a:rPr lang="ru-RU" dirty="0" smtClean="0">
                <a:solidFill>
                  <a:schemeClr val="accent5">
                    <a:lumMod val="60000"/>
                    <a:lumOff val="40000"/>
                  </a:schemeClr>
                </a:solidFill>
              </a:rPr>
              <a:t>. Вулканическое облако накрыло пол-Европы и не рассеивалось 15 дней. За это время было отменено более 100 000 рейсов по всему миру. Синоптики были бессильны: предсказать извержение вулкана практически невозможно, более того, никто из них не мог назвать точную дату рассеивания облака. Профессионалы прогнозировали возможность того, что вулкан не успокоится еще несколько месяцев. Это означало, что людям придется выживать без авиасообщения. В конце концов всё обошлось. Больше всего пострадали страховщики, задержки перелетов стоили им более 1 миллиарда долларов.</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vatars.mds.yandex.net/get-pdb/1040792/110011d3-0bcd-46c8-8cfc-6524aa22ba4a/s1200?webp=fals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solidFill>
                  <a:schemeClr val="tx2">
                    <a:lumMod val="40000"/>
                    <a:lumOff val="60000"/>
                  </a:schemeClr>
                </a:solidFill>
              </a:rPr>
              <a:t>2010 год, июль-сентябрь. Пожары в России</a:t>
            </a:r>
            <a:r>
              <a:rPr lang="ru-RU" dirty="0" smtClean="0"/>
              <a:t/>
            </a:r>
            <a:br>
              <a:rPr lang="ru-RU" dirty="0" smtClean="0"/>
            </a:br>
            <a:endParaRPr lang="ru-RU" dirty="0"/>
          </a:p>
        </p:txBody>
      </p:sp>
      <p:sp>
        <p:nvSpPr>
          <p:cNvPr id="3" name="Содержимое 2"/>
          <p:cNvSpPr>
            <a:spLocks noGrp="1"/>
          </p:cNvSpPr>
          <p:nvPr>
            <p:ph sz="half" idx="1"/>
          </p:nvPr>
        </p:nvSpPr>
        <p:spPr>
          <a:xfrm>
            <a:off x="457200" y="1643050"/>
            <a:ext cx="8115328" cy="4929222"/>
          </a:xfrm>
        </p:spPr>
        <p:txBody>
          <a:bodyPr>
            <a:normAutofit fontScale="85000" lnSpcReduction="20000"/>
          </a:bodyPr>
          <a:lstStyle/>
          <a:p>
            <a:pPr>
              <a:buNone/>
            </a:pPr>
            <a:r>
              <a:rPr lang="ru-RU" dirty="0" smtClean="0">
                <a:solidFill>
                  <a:schemeClr val="tx2">
                    <a:lumMod val="40000"/>
                    <a:lumOff val="60000"/>
                  </a:schemeClr>
                </a:solidFill>
              </a:rPr>
              <a:t>В июне в столице РФ был побит температурный рекорд за 130 лет – температура достигла 40 градусов. Из магазинов исчезли кондиционеры и вентиляторы, а вскоре также маски и респираторы, потому что бушующие в Подмосковье пожары на торфяниках принесли в столицу смог. Видимость на дорогах снизилась до 50–100 метров. Возросла смертность от сердечнососудистых заболеваний и болезней органов дыхания, особенно среди пожилого населения.  Пожары не могли потушить до конца сентября, за это время были уничтожены 127 населенных пунктов. Пожары свирепствовали и в других регионах страны. Погиб урожай на площади более 13 </a:t>
            </a:r>
            <a:r>
              <a:rPr lang="ru-RU" dirty="0" err="1" smtClean="0">
                <a:solidFill>
                  <a:schemeClr val="tx2">
                    <a:lumMod val="40000"/>
                    <a:lumOff val="60000"/>
                  </a:schemeClr>
                </a:solidFill>
              </a:rPr>
              <a:t>млн</a:t>
            </a:r>
            <a:r>
              <a:rPr lang="ru-RU" dirty="0" smtClean="0">
                <a:solidFill>
                  <a:schemeClr val="tx2">
                    <a:lumMod val="40000"/>
                    <a:lumOff val="60000"/>
                  </a:schemeClr>
                </a:solidFill>
              </a:rPr>
              <a:t> га, это 30% от всей посевной площади России.</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www.stihi.ru/pics/2016/04/22/8134.jpg"/>
          <p:cNvPicPr>
            <a:picLocks noChangeAspect="1" noChangeArrowheads="1"/>
          </p:cNvPicPr>
          <p:nvPr/>
        </p:nvPicPr>
        <p:blipFill>
          <a:blip r:embed="rId2"/>
          <a:srcRect/>
          <a:stretch>
            <a:fillRect/>
          </a:stretch>
        </p:blipFill>
        <p:spPr bwMode="auto">
          <a:xfrm>
            <a:off x="1" y="0"/>
            <a:ext cx="9143999"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solidFill>
                  <a:srgbClr val="FF0000"/>
                </a:solidFill>
              </a:rPr>
              <a:t>2010 год, декабрь. Ледяной дождь в России</a:t>
            </a:r>
            <a:r>
              <a:rPr lang="ru-RU" dirty="0" smtClean="0"/>
              <a:t/>
            </a:r>
            <a:br>
              <a:rPr lang="ru-RU" dirty="0" smtClean="0"/>
            </a:br>
            <a:endParaRPr lang="ru-RU" dirty="0"/>
          </a:p>
        </p:txBody>
      </p:sp>
      <p:sp>
        <p:nvSpPr>
          <p:cNvPr id="3" name="Содержимое 2"/>
          <p:cNvSpPr>
            <a:spLocks noGrp="1"/>
          </p:cNvSpPr>
          <p:nvPr>
            <p:ph sz="half" idx="1"/>
          </p:nvPr>
        </p:nvSpPr>
        <p:spPr>
          <a:xfrm>
            <a:off x="457200" y="1285860"/>
            <a:ext cx="8329642" cy="4840303"/>
          </a:xfrm>
        </p:spPr>
        <p:txBody>
          <a:bodyPr/>
          <a:lstStyle/>
          <a:p>
            <a:pPr>
              <a:buNone/>
            </a:pPr>
            <a:r>
              <a:rPr lang="ru-RU" dirty="0" smtClean="0">
                <a:solidFill>
                  <a:srgbClr val="FF0000"/>
                </a:solidFill>
              </a:rPr>
              <a:t>В конце декабря Москву накрыл ледяной дождь, который стал неожиданностью для синоптиков и городских служб. Столица превратилась в каток, линии электропередач в Подмосковье оборвались под тяжестью ледяной корки. Было отменено около 150 авиарейсов, особенно пострадали пассажиры терминалов Домодедово, которым пришлось более суток сидеть в </a:t>
            </a:r>
            <a:r>
              <a:rPr lang="ru-RU" dirty="0" err="1" smtClean="0">
                <a:solidFill>
                  <a:srgbClr val="FF0000"/>
                </a:solidFill>
              </a:rPr>
              <a:t>неотапливаемом</a:t>
            </a:r>
            <a:r>
              <a:rPr lang="ru-RU" dirty="0" smtClean="0">
                <a:solidFill>
                  <a:srgbClr val="FF0000"/>
                </a:solidFill>
              </a:rPr>
              <a:t> и неосвещенном аэропорту. </a:t>
            </a:r>
            <a:r>
              <a:rPr lang="ru-RU" dirty="0" smtClean="0"/>
              <a:t/>
            </a:r>
            <a:br>
              <a:rPr lang="ru-RU" dirty="0" smtClean="0"/>
            </a:br>
            <a:endParaRPr lang="ru-RU" dirty="0"/>
          </a:p>
        </p:txBody>
      </p:sp>
      <p:sp>
        <p:nvSpPr>
          <p:cNvPr id="6146" name="AutoShape 2" descr="https://media.canal3.md/image/201607/full/47171-4c0687cc_252958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8" name="AutoShape 4" descr="https://media.canal3.md/image/201607/full/47171-4c0687cc_252958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vatars.mds.yandex.net/get-pdb/2039533/c1ccd611-c910-4067-acef-16288d9ca577/s1200?webp=fals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solidFill>
                  <a:srgbClr val="FF0000"/>
                </a:solidFill>
              </a:rPr>
              <a:t>2011 год. Цунами в Японии</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sz="half" idx="1"/>
          </p:nvPr>
        </p:nvSpPr>
        <p:spPr>
          <a:xfrm>
            <a:off x="214282" y="1571612"/>
            <a:ext cx="8001056" cy="4143403"/>
          </a:xfrm>
        </p:spPr>
        <p:txBody>
          <a:bodyPr/>
          <a:lstStyle/>
          <a:p>
            <a:pPr>
              <a:buNone/>
            </a:pPr>
            <a:r>
              <a:rPr lang="ru-RU" dirty="0" smtClean="0">
                <a:solidFill>
                  <a:srgbClr val="FF0000"/>
                </a:solidFill>
              </a:rPr>
              <a:t>Землетрясение и цунами в Японии спровоцировало аварию на АЭС "Фукусима-1". Экономический ущерб составил $243,9 млрд. В 2019 году ситуация снова стала угрожать всему миру: встал вопрос о сбросе радиоактивной воды в Тихий океан.</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g1.goodfon.ru/original/1440x900/2/24/uzor-moroz-steklo-iney-zim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2017 год. Морозы в Европе</a:t>
            </a:r>
            <a:br>
              <a:rPr lang="ru-RU" dirty="0" smtClean="0"/>
            </a:br>
            <a:endParaRPr lang="ru-RU" dirty="0"/>
          </a:p>
        </p:txBody>
      </p:sp>
      <p:sp>
        <p:nvSpPr>
          <p:cNvPr id="3" name="Содержимое 2"/>
          <p:cNvSpPr>
            <a:spLocks noGrp="1"/>
          </p:cNvSpPr>
          <p:nvPr>
            <p:ph sz="half" idx="1"/>
          </p:nvPr>
        </p:nvSpPr>
        <p:spPr>
          <a:xfrm>
            <a:off x="457200" y="1500174"/>
            <a:ext cx="7543824" cy="4625989"/>
          </a:xfrm>
        </p:spPr>
        <p:txBody>
          <a:bodyPr>
            <a:normAutofit lnSpcReduction="10000"/>
          </a:bodyPr>
          <a:lstStyle/>
          <a:p>
            <a:pPr>
              <a:buNone/>
            </a:pPr>
            <a:r>
              <a:rPr lang="ru-RU" dirty="0" smtClean="0"/>
              <a:t>В январе 2017 года жители европейских стран пережили непривычные морозы: в Польше, Чехии, Италии, Германии температура упала до -14 и ниже. Из-за метелей было остановлено авиасообщение, возникали проблемы с энергоснабжением. Впервые за 60 лет замерзла река Дунай, в Болгарии льдом покрылись берега Черного моря. По меньшей мере 60 человек стали жертвами морозов.</a:t>
            </a:r>
            <a:br>
              <a:rPr lang="ru-RU" dirty="0" smtClean="0"/>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805160/0e4a1fb5-07f1-448d-96e5-1a93b2a8c278/s120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solidFill>
                  <a:srgbClr val="FF0000"/>
                </a:solidFill>
              </a:rPr>
              <a:t>2018 год. Цунами в Индонезии</a:t>
            </a:r>
            <a:r>
              <a:rPr lang="ru-RU" dirty="0" smtClean="0"/>
              <a:t/>
            </a:r>
            <a:br>
              <a:rPr lang="ru-RU" dirty="0" smtClean="0"/>
            </a:br>
            <a:endParaRPr lang="ru-RU" dirty="0"/>
          </a:p>
        </p:txBody>
      </p:sp>
      <p:sp>
        <p:nvSpPr>
          <p:cNvPr id="3" name="Содержимое 2"/>
          <p:cNvSpPr>
            <a:spLocks noGrp="1"/>
          </p:cNvSpPr>
          <p:nvPr>
            <p:ph sz="half" idx="1"/>
          </p:nvPr>
        </p:nvSpPr>
        <p:spPr>
          <a:xfrm>
            <a:off x="457200" y="1285860"/>
            <a:ext cx="8186766" cy="4840303"/>
          </a:xfrm>
        </p:spPr>
        <p:txBody>
          <a:bodyPr>
            <a:normAutofit/>
          </a:bodyPr>
          <a:lstStyle/>
          <a:p>
            <a:pPr>
              <a:buNone/>
            </a:pPr>
            <a:r>
              <a:rPr lang="ru-RU" dirty="0" smtClean="0">
                <a:solidFill>
                  <a:srgbClr val="FF0000"/>
                </a:solidFill>
              </a:rPr>
              <a:t>Мощное землетрясение магнитудой 7,5 вызвало цунами, которое смыло множество построек острова, унеся с собой более 1400 жизней и оставив около 16 тысяч человек без крыши над головой. Разрушенными оказались больницы и линии электропередач. Поразительно, что местная метеорологическая служба выпустила предупреждение о цунами, но уже через час его отменила, и люди на берегу оказались застигнуты врасплох.</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ycdn.me/i?r=AzEPZsRbOZEKgBhR0XGMT1Rk1dMeJjHhgxj69bMFUxlCe6aKTM5SRkZCeTgDn6uOyi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solidFill>
                  <a:schemeClr val="tx2">
                    <a:lumMod val="40000"/>
                    <a:lumOff val="60000"/>
                  </a:schemeClr>
                </a:solidFill>
              </a:rPr>
              <a:t>2019 год. Лесные пожары в Сибири</a:t>
            </a:r>
            <a:br>
              <a:rPr lang="ru-RU" dirty="0" smtClean="0">
                <a:solidFill>
                  <a:schemeClr val="tx2">
                    <a:lumMod val="40000"/>
                    <a:lumOff val="60000"/>
                  </a:schemeClr>
                </a:solidFill>
              </a:rPr>
            </a:br>
            <a:endParaRPr lang="ru-RU" dirty="0">
              <a:solidFill>
                <a:schemeClr val="tx2">
                  <a:lumMod val="40000"/>
                  <a:lumOff val="60000"/>
                </a:schemeClr>
              </a:solidFill>
            </a:endParaRPr>
          </a:p>
        </p:txBody>
      </p:sp>
      <p:sp>
        <p:nvSpPr>
          <p:cNvPr id="3" name="Содержимое 2"/>
          <p:cNvSpPr>
            <a:spLocks noGrp="1"/>
          </p:cNvSpPr>
          <p:nvPr>
            <p:ph sz="half" idx="1"/>
          </p:nvPr>
        </p:nvSpPr>
        <p:spPr>
          <a:xfrm>
            <a:off x="500034" y="1357298"/>
            <a:ext cx="8072494" cy="4811715"/>
          </a:xfrm>
        </p:spPr>
        <p:txBody>
          <a:bodyPr>
            <a:normAutofit fontScale="85000" lnSpcReduction="20000"/>
          </a:bodyPr>
          <a:lstStyle/>
          <a:p>
            <a:pPr>
              <a:buNone/>
            </a:pPr>
            <a:r>
              <a:rPr lang="ru-RU" dirty="0" smtClean="0">
                <a:solidFill>
                  <a:schemeClr val="tx2">
                    <a:lumMod val="40000"/>
                    <a:lumOff val="60000"/>
                  </a:schemeClr>
                </a:solidFill>
              </a:rPr>
              <a:t>Лесные пожары начались в июле 2019 года в труднодоступных районах Красноярского края, Иркутской области, Бурятии, Забайкалья и Якутии. За два с половиной месяца огнем было пройдено более трех миллионов гектаров леса. Пожары вызвали смог над крупными городами Сибири. Чрезвычайные ситуации были введены в пяти субъектах РФ. По официальным данным пострадавших или погибших от лесных пожаров нет. Научный руководитель Гидрометцентра Роман </a:t>
            </a:r>
            <a:r>
              <a:rPr lang="ru-RU" dirty="0" err="1" smtClean="0">
                <a:solidFill>
                  <a:schemeClr val="tx2">
                    <a:lumMod val="40000"/>
                    <a:lumOff val="60000"/>
                  </a:schemeClr>
                </a:solidFill>
              </a:rPr>
              <a:t>Вильфанд</a:t>
            </a:r>
            <a:r>
              <a:rPr lang="ru-RU" dirty="0" smtClean="0">
                <a:solidFill>
                  <a:schemeClr val="tx2">
                    <a:lumMod val="40000"/>
                    <a:lumOff val="60000"/>
                  </a:schemeClr>
                </a:solidFill>
              </a:rPr>
              <a:t> сообщил, что  масштабные лесные пожары в Сибири в 2019 году ускорили беспрецедентное таяние льдов в Арктике, где в этом году начало таять 90% гренландского ледяного щита, оказавшегося под слоем пепла. По состоянию на 8 октября 2019 года пожары в Сибири продолжаются.</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get-pdb/931928/dce04273-0cc7-4dd2-bd05-ed7c6e40fa67/s1200?webp=fals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solidFill>
                  <a:schemeClr val="accent1">
                    <a:lumMod val="60000"/>
                    <a:lumOff val="40000"/>
                  </a:schemeClr>
                </a:solidFill>
              </a:rPr>
              <a:t>Заключение</a:t>
            </a:r>
            <a:endParaRPr lang="ru-RU" dirty="0">
              <a:solidFill>
                <a:schemeClr val="accent1">
                  <a:lumMod val="60000"/>
                  <a:lumOff val="40000"/>
                </a:schemeClr>
              </a:solidFill>
            </a:endParaRPr>
          </a:p>
        </p:txBody>
      </p:sp>
      <p:sp>
        <p:nvSpPr>
          <p:cNvPr id="3" name="Содержимое 2"/>
          <p:cNvSpPr>
            <a:spLocks noGrp="1"/>
          </p:cNvSpPr>
          <p:nvPr>
            <p:ph sz="half" idx="1"/>
          </p:nvPr>
        </p:nvSpPr>
        <p:spPr>
          <a:xfrm>
            <a:off x="457200" y="1500174"/>
            <a:ext cx="8043890" cy="4625989"/>
          </a:xfrm>
        </p:spPr>
        <p:txBody>
          <a:bodyPr>
            <a:normAutofit/>
          </a:bodyPr>
          <a:lstStyle/>
          <a:p>
            <a:pPr>
              <a:buNone/>
            </a:pPr>
            <a:r>
              <a:rPr lang="ru-RU" dirty="0" smtClean="0">
                <a:solidFill>
                  <a:schemeClr val="accent1">
                    <a:lumMod val="60000"/>
                    <a:lumOff val="40000"/>
                  </a:schemeClr>
                </a:solidFill>
              </a:rPr>
              <a:t>В заключение отметим, что как бы не велики были опасности, связанные с природными катастрофами, они по количеству жертв в 20-21 веках уступили техногенным катастрофам, именно с ними связаны и главная опасность и страхи всего человечества.</a:t>
            </a:r>
            <a:endParaRPr lang="ru-RU"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grist.files.wordpress.com/2016/04/la-nina-chile.jpg?w=1200&amp;amp;h=675&amp;amp;crop=1"/>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p:txBody>
          <a:bodyPr>
            <a:normAutofit/>
          </a:bodyPr>
          <a:lstStyle/>
          <a:p>
            <a:r>
              <a:rPr lang="ru-RU" sz="5400" dirty="0" smtClean="0">
                <a:solidFill>
                  <a:srgbClr val="FF0000"/>
                </a:solidFill>
                <a:latin typeface="Times New Roman" pitchFamily="18" charset="0"/>
                <a:cs typeface="Times New Roman" pitchFamily="18" charset="0"/>
              </a:rPr>
              <a:t>Актуальность проекта</a:t>
            </a:r>
            <a:endParaRPr lang="ru-RU" sz="5400" dirty="0">
              <a:solidFill>
                <a:srgbClr val="FF0000"/>
              </a:solidFill>
              <a:latin typeface="Times New Roman" pitchFamily="18" charset="0"/>
              <a:cs typeface="Times New Roman" pitchFamily="18" charset="0"/>
            </a:endParaRPr>
          </a:p>
        </p:txBody>
      </p:sp>
      <p:sp>
        <p:nvSpPr>
          <p:cNvPr id="8" name="Текст 2"/>
          <p:cNvSpPr>
            <a:spLocks noGrp="1"/>
          </p:cNvSpPr>
          <p:nvPr>
            <p:ph type="body" sz="quarter" idx="3"/>
          </p:nvPr>
        </p:nvSpPr>
        <p:spPr>
          <a:xfrm>
            <a:off x="428596" y="1428736"/>
            <a:ext cx="8429684" cy="4500594"/>
          </a:xfrm>
        </p:spPr>
        <p:txBody>
          <a:bodyPr>
            <a:normAutofit fontScale="77500" lnSpcReduction="20000"/>
          </a:bodyPr>
          <a:lstStyle/>
          <a:p>
            <a:r>
              <a:rPr lang="ru-RU" b="0" dirty="0" smtClean="0">
                <a:solidFill>
                  <a:schemeClr val="bg1">
                    <a:lumMod val="95000"/>
                  </a:schemeClr>
                </a:solidFill>
              </a:rPr>
              <a:t>8 октября – Международный день борьбы с природными катастрофами и катаклизмами. День был установлен в 1989 году ООН для привлечения внимания государств к опасности стихийных бедствий и попытки уменьшения их последствий. Но, увы,  за минувшие 30 лет природных катастроф в мире не стало меньше. Наоборот, по данным Международной федерации общества Красного Креста, ежегодно число стихийных бедствий возрастает примерно на 20%.</a:t>
            </a:r>
            <a:r>
              <a:rPr lang="ru-RU" dirty="0" smtClean="0">
                <a:solidFill>
                  <a:schemeClr val="bg1">
                    <a:lumMod val="95000"/>
                  </a:schemeClr>
                </a:solidFill>
              </a:rPr>
              <a:t/>
            </a:r>
            <a:br>
              <a:rPr lang="ru-RU" dirty="0" smtClean="0">
                <a:solidFill>
                  <a:schemeClr val="bg1">
                    <a:lumMod val="95000"/>
                  </a:schemeClr>
                </a:solidFill>
              </a:rPr>
            </a:br>
            <a:r>
              <a:rPr lang="ru-RU" b="0" dirty="0" smtClean="0">
                <a:solidFill>
                  <a:schemeClr val="bg1">
                    <a:lumMod val="95000"/>
                  </a:schemeClr>
                </a:solidFill>
              </a:rPr>
              <a:t>Число пострадавших от землетрясений, циклонов, наводнений и засух стремительно растет из-за урбанизации мира. В среднем в результате стихийных бедствий погибает 184 человека в день. Чаще всего природные катаклизмы связаны с погодой: это наводнения и шторма.</a:t>
            </a:r>
            <a:r>
              <a:rPr lang="ru-RU" dirty="0" smtClean="0">
                <a:solidFill>
                  <a:schemeClr val="bg1">
                    <a:lumMod val="95000"/>
                  </a:schemeClr>
                </a:solidFill>
              </a:rPr>
              <a:t/>
            </a:r>
            <a:br>
              <a:rPr lang="ru-RU" dirty="0" smtClean="0">
                <a:solidFill>
                  <a:schemeClr val="bg1">
                    <a:lumMod val="95000"/>
                  </a:schemeClr>
                </a:solidFill>
              </a:rPr>
            </a:br>
            <a:r>
              <a:rPr lang="ru-RU" b="0" dirty="0" smtClean="0">
                <a:solidFill>
                  <a:schemeClr val="bg1">
                    <a:lumMod val="95000"/>
                  </a:schemeClr>
                </a:solidFill>
              </a:rPr>
              <a:t>Больше всего из-за природных катастроф потеряли США ($944,8 </a:t>
            </a:r>
            <a:r>
              <a:rPr lang="ru-RU" b="0" dirty="0" err="1" smtClean="0">
                <a:solidFill>
                  <a:schemeClr val="bg1">
                    <a:lumMod val="95000"/>
                  </a:schemeClr>
                </a:solidFill>
              </a:rPr>
              <a:t>млрд</a:t>
            </a:r>
            <a:r>
              <a:rPr lang="ru-RU" b="0" dirty="0" smtClean="0">
                <a:solidFill>
                  <a:schemeClr val="bg1">
                    <a:lumMod val="95000"/>
                  </a:schemeClr>
                </a:solidFill>
              </a:rPr>
              <a:t>), Китай ($492,2 </a:t>
            </a:r>
            <a:r>
              <a:rPr lang="ru-RU" b="0" dirty="0" err="1" smtClean="0">
                <a:solidFill>
                  <a:schemeClr val="bg1">
                    <a:lumMod val="95000"/>
                  </a:schemeClr>
                </a:solidFill>
              </a:rPr>
              <a:t>млрд</a:t>
            </a:r>
            <a:r>
              <a:rPr lang="ru-RU" b="0" dirty="0" smtClean="0">
                <a:solidFill>
                  <a:schemeClr val="bg1">
                    <a:lumMod val="95000"/>
                  </a:schemeClr>
                </a:solidFill>
              </a:rPr>
              <a:t>), Япония ($376,3 </a:t>
            </a:r>
            <a:r>
              <a:rPr lang="ru-RU" b="0" dirty="0" err="1" smtClean="0">
                <a:solidFill>
                  <a:schemeClr val="bg1">
                    <a:lumMod val="95000"/>
                  </a:schemeClr>
                </a:solidFill>
              </a:rPr>
              <a:t>млрд</a:t>
            </a:r>
            <a:r>
              <a:rPr lang="ru-RU" b="0" dirty="0" smtClean="0">
                <a:solidFill>
                  <a:schemeClr val="bg1">
                    <a:lumMod val="95000"/>
                  </a:schemeClr>
                </a:solidFill>
              </a:rPr>
              <a:t>) и Индия ($79,5 </a:t>
            </a:r>
            <a:r>
              <a:rPr lang="ru-RU" b="0" dirty="0" err="1" smtClean="0">
                <a:solidFill>
                  <a:schemeClr val="bg1">
                    <a:lumMod val="95000"/>
                  </a:schemeClr>
                </a:solidFill>
              </a:rPr>
              <a:t>млрд</a:t>
            </a:r>
            <a:r>
              <a:rPr lang="ru-RU" b="0" dirty="0" smtClean="0">
                <a:solidFill>
                  <a:schemeClr val="bg1">
                    <a:lumMod val="95000"/>
                  </a:schemeClr>
                </a:solidFill>
              </a:rPr>
              <a:t>). В европейских странах наводнения, шторма и землетрясения дороже всего обошлись Франции ($48,3 </a:t>
            </a:r>
            <a:r>
              <a:rPr lang="ru-RU" b="0" dirty="0" err="1" smtClean="0">
                <a:solidFill>
                  <a:schemeClr val="bg1">
                    <a:lumMod val="95000"/>
                  </a:schemeClr>
                </a:solidFill>
              </a:rPr>
              <a:t>млрд</a:t>
            </a:r>
            <a:r>
              <a:rPr lang="ru-RU" b="0" dirty="0" smtClean="0">
                <a:solidFill>
                  <a:schemeClr val="bg1">
                    <a:lumMod val="95000"/>
                  </a:schemeClr>
                </a:solidFill>
              </a:rPr>
              <a:t>), Германии ($57,9 </a:t>
            </a:r>
            <a:r>
              <a:rPr lang="ru-RU" b="0" dirty="0" err="1" smtClean="0">
                <a:solidFill>
                  <a:schemeClr val="bg1">
                    <a:lumMod val="95000"/>
                  </a:schemeClr>
                </a:solidFill>
              </a:rPr>
              <a:t>млрд</a:t>
            </a:r>
            <a:r>
              <a:rPr lang="ru-RU" b="0" dirty="0" smtClean="0">
                <a:solidFill>
                  <a:schemeClr val="bg1">
                    <a:lumMod val="95000"/>
                  </a:schemeClr>
                </a:solidFill>
              </a:rPr>
              <a:t>) и Италии ($56,6 </a:t>
            </a:r>
            <a:r>
              <a:rPr lang="ru-RU" b="0" dirty="0" err="1" smtClean="0">
                <a:solidFill>
                  <a:schemeClr val="bg1">
                    <a:lumMod val="95000"/>
                  </a:schemeClr>
                </a:solidFill>
              </a:rPr>
              <a:t>млрд</a:t>
            </a:r>
            <a:r>
              <a:rPr lang="ru-RU" b="0" dirty="0" smtClean="0">
                <a:solidFill>
                  <a:schemeClr val="bg1">
                    <a:lumMod val="95000"/>
                  </a:schemeClr>
                </a:solidFill>
              </a:rPr>
              <a:t>).</a:t>
            </a:r>
            <a:r>
              <a:rPr lang="ru-RU" dirty="0" smtClean="0">
                <a:solidFill>
                  <a:schemeClr val="bg1">
                    <a:lumMod val="95000"/>
                  </a:schemeClr>
                </a:solidFill>
              </a:rPr>
              <a:t/>
            </a:r>
            <a:br>
              <a:rPr lang="ru-RU" dirty="0" smtClean="0">
                <a:solidFill>
                  <a:schemeClr val="bg1">
                    <a:lumMod val="95000"/>
                  </a:schemeClr>
                </a:solidFill>
              </a:rPr>
            </a:br>
            <a:r>
              <a:rPr lang="ru-RU" b="0" dirty="0" smtClean="0">
                <a:solidFill>
                  <a:schemeClr val="bg1">
                    <a:lumMod val="95000"/>
                  </a:schemeClr>
                </a:solidFill>
              </a:rPr>
              <a:t>В 2019 году в России наиболее значительными стихийными бедствиями стали наводнение в Иркутской области и лесные пожары в Сибири.</a:t>
            </a:r>
            <a:r>
              <a:rPr lang="ru-RU" dirty="0" smtClean="0"/>
              <a:t/>
            </a:r>
            <a:br>
              <a:rPr lang="ru-RU" dirty="0" smtClean="0"/>
            </a:br>
            <a:endParaRPr lang="ru-RU"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avatars.mds.yandex.net/get-zen_doc/1877341/pub_5de6ac619c944600ae31a0ce_5de6b6a278125e00ae3c200f/scale_120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 name="Заголовок 8"/>
          <p:cNvSpPr>
            <a:spLocks noGrp="1"/>
          </p:cNvSpPr>
          <p:nvPr>
            <p:ph type="title"/>
          </p:nvPr>
        </p:nvSpPr>
        <p:spPr/>
        <p:txBody>
          <a:bodyPr/>
          <a:lstStyle/>
          <a:p>
            <a:r>
              <a:rPr lang="ru-RU" dirty="0" smtClean="0">
                <a:solidFill>
                  <a:schemeClr val="bg1"/>
                </a:solidFill>
              </a:rPr>
              <a:t>Цель и Задачи проекта</a:t>
            </a:r>
            <a:endParaRPr lang="ru-RU" dirty="0">
              <a:solidFill>
                <a:schemeClr val="bg1"/>
              </a:solidFill>
            </a:endParaRPr>
          </a:p>
        </p:txBody>
      </p:sp>
      <p:sp>
        <p:nvSpPr>
          <p:cNvPr id="11" name="Содержимое 10"/>
          <p:cNvSpPr>
            <a:spLocks noGrp="1"/>
          </p:cNvSpPr>
          <p:nvPr>
            <p:ph sz="half" idx="2"/>
          </p:nvPr>
        </p:nvSpPr>
        <p:spPr>
          <a:xfrm>
            <a:off x="285720" y="1285860"/>
            <a:ext cx="3929090" cy="2500330"/>
          </a:xfrm>
        </p:spPr>
        <p:txBody>
          <a:bodyPr/>
          <a:lstStyle/>
          <a:p>
            <a:pPr>
              <a:buNone/>
            </a:pPr>
            <a:r>
              <a:rPr lang="ru-RU" dirty="0" smtClean="0">
                <a:solidFill>
                  <a:schemeClr val="bg1"/>
                </a:solidFill>
              </a:rPr>
              <a:t>Целью </a:t>
            </a:r>
            <a:r>
              <a:rPr lang="ru-RU" dirty="0">
                <a:solidFill>
                  <a:schemeClr val="bg1"/>
                </a:solidFill>
              </a:rPr>
              <a:t>данного </a:t>
            </a:r>
            <a:r>
              <a:rPr lang="ru-RU" dirty="0" smtClean="0">
                <a:solidFill>
                  <a:schemeClr val="bg1"/>
                </a:solidFill>
              </a:rPr>
              <a:t>проекта является </a:t>
            </a:r>
            <a:r>
              <a:rPr lang="ru-RU" dirty="0">
                <a:solidFill>
                  <a:schemeClr val="bg1"/>
                </a:solidFill>
              </a:rPr>
              <a:t>систематизация, накопление и закрепление знаний о природных катастрофах.</a:t>
            </a:r>
          </a:p>
        </p:txBody>
      </p:sp>
      <p:sp>
        <p:nvSpPr>
          <p:cNvPr id="13" name="Содержимое 12"/>
          <p:cNvSpPr>
            <a:spLocks noGrp="1"/>
          </p:cNvSpPr>
          <p:nvPr>
            <p:ph sz="quarter" idx="4"/>
          </p:nvPr>
        </p:nvSpPr>
        <p:spPr>
          <a:xfrm>
            <a:off x="4500562" y="1643050"/>
            <a:ext cx="4429156" cy="4183083"/>
          </a:xfrm>
        </p:spPr>
        <p:txBody>
          <a:bodyPr>
            <a:normAutofit/>
          </a:bodyPr>
          <a:lstStyle/>
          <a:p>
            <a:pPr>
              <a:buNone/>
            </a:pPr>
            <a:r>
              <a:rPr lang="ru-RU" dirty="0" smtClean="0">
                <a:solidFill>
                  <a:schemeClr val="bg1"/>
                </a:solidFill>
              </a:rPr>
              <a:t>Задачи:</a:t>
            </a:r>
          </a:p>
          <a:p>
            <a:r>
              <a:rPr lang="ru-RU" dirty="0">
                <a:solidFill>
                  <a:schemeClr val="bg1"/>
                </a:solidFill>
              </a:rPr>
              <a:t>1. исследовать причины возникновения катастроф,  </a:t>
            </a:r>
            <a:r>
              <a:rPr lang="ru-RU" dirty="0" smtClean="0">
                <a:solidFill>
                  <a:schemeClr val="bg1"/>
                </a:solidFill>
              </a:rPr>
              <a:t>аномальные явления</a:t>
            </a:r>
            <a:r>
              <a:rPr lang="ru-RU" dirty="0">
                <a:solidFill>
                  <a:schemeClr val="bg1"/>
                </a:solidFill>
              </a:rPr>
              <a:t> ;</a:t>
            </a:r>
          </a:p>
          <a:p>
            <a:r>
              <a:rPr lang="ru-RU" dirty="0">
                <a:solidFill>
                  <a:schemeClr val="bg1"/>
                </a:solidFill>
              </a:rPr>
              <a:t>2. рассмотреть их последствия.</a:t>
            </a:r>
          </a:p>
          <a:p>
            <a:pPr>
              <a:buNone/>
            </a:pPr>
            <a:endParaRPr lang="ru-RU"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s://miro.medium.com/max/1050/1*oOfjG9yyp0T6tLn6B9ZV5g.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1214422"/>
            <a:ext cx="8229600" cy="1143000"/>
          </a:xfrm>
        </p:spPr>
        <p:txBody>
          <a:bodyPr>
            <a:normAutofit fontScale="90000"/>
          </a:bodyPr>
          <a:lstStyle/>
          <a:p>
            <a:r>
              <a:rPr lang="ru-RU" dirty="0" smtClean="0">
                <a:solidFill>
                  <a:srgbClr val="FF0000"/>
                </a:solidFill>
              </a:rPr>
              <a:t>Самые масштабные стихийные бедствия XXI века</a:t>
            </a:r>
            <a:br>
              <a:rPr lang="ru-RU" dirty="0" smtClean="0">
                <a:solidFill>
                  <a:srgbClr val="FF0000"/>
                </a:solidFill>
              </a:rPr>
            </a:br>
            <a:endParaRPr lang="ru-RU"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hotgeo.ru/uploads/posts/2018-08/1533543599_7841447385321783.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2003 год. Жара в Европе</a:t>
            </a:r>
            <a:br>
              <a:rPr lang="ru-RU" dirty="0" smtClean="0"/>
            </a:br>
            <a:endParaRPr lang="ru-RU" dirty="0"/>
          </a:p>
        </p:txBody>
      </p:sp>
      <p:sp>
        <p:nvSpPr>
          <p:cNvPr id="3" name="Содержимое 2"/>
          <p:cNvSpPr>
            <a:spLocks noGrp="1"/>
          </p:cNvSpPr>
          <p:nvPr>
            <p:ph sz="half" idx="1"/>
          </p:nvPr>
        </p:nvSpPr>
        <p:spPr>
          <a:xfrm>
            <a:off x="4000496" y="1928802"/>
            <a:ext cx="4857784" cy="4625989"/>
          </a:xfrm>
        </p:spPr>
        <p:txBody>
          <a:bodyPr>
            <a:normAutofit lnSpcReduction="10000"/>
          </a:bodyPr>
          <a:lstStyle/>
          <a:p>
            <a:pPr>
              <a:buNone/>
            </a:pPr>
            <a:r>
              <a:rPr lang="ru-RU" dirty="0" smtClean="0"/>
              <a:t>В июне и августе 2003 года в Европе стояла страшная жара, от которой умерло 35 тысяч человек, большая часть из них французы. Также ущерб был нанесен популяциям рыб в Средиземном море, урожаю винограда и пшеницы.</a:t>
            </a:r>
            <a:br>
              <a:rPr lang="ru-RU" dirty="0" smtClean="0"/>
            </a:b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avatars.mds.yandex.net/get-zen_doc/1708203/pub_5de6a64098fe79dbe6c25eb3_5de6b5bf05fd98e386d845b8/scale_120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357158" y="428604"/>
            <a:ext cx="8229600" cy="1143000"/>
          </a:xfrm>
        </p:spPr>
        <p:txBody>
          <a:bodyPr>
            <a:normAutofit fontScale="90000"/>
          </a:bodyPr>
          <a:lstStyle/>
          <a:p>
            <a:r>
              <a:rPr lang="ru-RU" dirty="0" smtClean="0">
                <a:solidFill>
                  <a:srgbClr val="FF0000"/>
                </a:solidFill>
              </a:rPr>
              <a:t>2004 год. Цунами в Индийском океане</a:t>
            </a:r>
            <a:r>
              <a:rPr lang="ru-RU" dirty="0" smtClean="0"/>
              <a:t/>
            </a:r>
            <a:br>
              <a:rPr lang="ru-RU" dirty="0" smtClean="0"/>
            </a:br>
            <a:endParaRPr lang="ru-RU" dirty="0"/>
          </a:p>
        </p:txBody>
      </p:sp>
      <p:sp>
        <p:nvSpPr>
          <p:cNvPr id="6" name="Содержимое 5"/>
          <p:cNvSpPr>
            <a:spLocks noGrp="1"/>
          </p:cNvSpPr>
          <p:nvPr>
            <p:ph sz="half" idx="1"/>
          </p:nvPr>
        </p:nvSpPr>
        <p:spPr>
          <a:xfrm>
            <a:off x="457200" y="1714488"/>
            <a:ext cx="5472122" cy="4411675"/>
          </a:xfrm>
        </p:spPr>
        <p:txBody>
          <a:bodyPr>
            <a:normAutofit fontScale="92500" lnSpcReduction="20000"/>
          </a:bodyPr>
          <a:lstStyle/>
          <a:p>
            <a:pPr>
              <a:buNone/>
            </a:pPr>
            <a:r>
              <a:rPr lang="ru-RU" dirty="0" smtClean="0">
                <a:solidFill>
                  <a:srgbClr val="FF0000"/>
                </a:solidFill>
              </a:rPr>
              <a:t>     Цунами </a:t>
            </a:r>
            <a:r>
              <a:rPr lang="ru-RU" dirty="0" smtClean="0">
                <a:solidFill>
                  <a:srgbClr val="FF0000"/>
                </a:solidFill>
              </a:rPr>
              <a:t>26 декабря 2004 года застало в Индонезии, Шри-Ланке, Таиланде, на </a:t>
            </a:r>
            <a:r>
              <a:rPr lang="ru-RU" dirty="0" err="1" smtClean="0">
                <a:solidFill>
                  <a:srgbClr val="FF0000"/>
                </a:solidFill>
              </a:rPr>
              <a:t>Мальдивах</a:t>
            </a:r>
            <a:r>
              <a:rPr lang="ru-RU" dirty="0" smtClean="0">
                <a:solidFill>
                  <a:srgbClr val="FF0000"/>
                </a:solidFill>
              </a:rPr>
              <a:t>, в Сомали, Мьянме и Малайзии не только местных жителей, но и приехавших со всего света на новогодние каникулы туристов. Волны высотой больше пятнадцати метров оставили после себя катастрофические разрушения и унесли жизни от 225 до 300 тысяч человек</a:t>
            </a:r>
            <a:r>
              <a:rPr lang="ru-RU" dirty="0" smtClean="0"/>
              <a:t>.</a:t>
            </a:r>
            <a:br>
              <a:rPr lang="ru-RU" dirty="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nasaviz.gsfc.nasa.gov/vis/a000000/a003200/a003251/katrina_goesSTILL20050829_0015GM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solidFill>
                  <a:srgbClr val="FF0000"/>
                </a:solidFill>
              </a:rPr>
              <a:t>2005 год. Ураган "Катрина" в США</a:t>
            </a:r>
            <a:br>
              <a:rPr lang="ru-RU" dirty="0" smtClean="0">
                <a:solidFill>
                  <a:srgbClr val="FF0000"/>
                </a:solidFill>
              </a:rPr>
            </a:br>
            <a:endParaRPr lang="ru-RU" dirty="0">
              <a:solidFill>
                <a:srgbClr val="FF0000"/>
              </a:solidFill>
            </a:endParaRPr>
          </a:p>
        </p:txBody>
      </p:sp>
      <p:sp>
        <p:nvSpPr>
          <p:cNvPr id="4" name="Содержимое 3"/>
          <p:cNvSpPr>
            <a:spLocks noGrp="1"/>
          </p:cNvSpPr>
          <p:nvPr>
            <p:ph sz="half" idx="2"/>
          </p:nvPr>
        </p:nvSpPr>
        <p:spPr>
          <a:xfrm>
            <a:off x="285720" y="1500174"/>
            <a:ext cx="8401080" cy="4625989"/>
          </a:xfrm>
        </p:spPr>
        <p:txBody>
          <a:bodyPr>
            <a:normAutofit/>
          </a:bodyPr>
          <a:lstStyle/>
          <a:p>
            <a:pPr>
              <a:buNone/>
            </a:pPr>
            <a:r>
              <a:rPr lang="ru-RU" dirty="0" smtClean="0">
                <a:solidFill>
                  <a:srgbClr val="FF0000"/>
                </a:solidFill>
              </a:rPr>
              <a:t>Ураган "Катрина" повредил и разрушил 1,2 </a:t>
            </a:r>
            <a:r>
              <a:rPr lang="ru-RU" dirty="0" err="1" smtClean="0">
                <a:solidFill>
                  <a:srgbClr val="FF0000"/>
                </a:solidFill>
              </a:rPr>
              <a:t>млн</a:t>
            </a:r>
            <a:r>
              <a:rPr lang="ru-RU" dirty="0" smtClean="0">
                <a:solidFill>
                  <a:srgbClr val="FF0000"/>
                </a:solidFill>
              </a:rPr>
              <a:t> домов и затопил город Новый Орлеан. Более 1800 человек погибли, 600 000 были вынуждены покинуть свои дома. Только через семь месяцев затопленные территории были окончательно высушены и открыты для жителей, но до сих пор инфраструктура полностью не восстановлена.</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news-images.vice.com/images/2016/08/24/untitled-article-1472048485-body-image-14720512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28596" y="357166"/>
            <a:ext cx="8229600" cy="1143000"/>
          </a:xfrm>
        </p:spPr>
        <p:txBody>
          <a:bodyPr>
            <a:normAutofit fontScale="90000"/>
          </a:bodyPr>
          <a:lstStyle/>
          <a:p>
            <a:r>
              <a:rPr lang="ru-RU" dirty="0" smtClean="0">
                <a:solidFill>
                  <a:srgbClr val="FF0000"/>
                </a:solidFill>
              </a:rPr>
              <a:t>2005 год. Землетрясение в Пакистане</a:t>
            </a:r>
            <a:r>
              <a:rPr lang="ru-RU" dirty="0" smtClean="0"/>
              <a:t/>
            </a:r>
            <a:br>
              <a:rPr lang="ru-RU" dirty="0" smtClean="0"/>
            </a:br>
            <a:endParaRPr lang="ru-RU" dirty="0"/>
          </a:p>
        </p:txBody>
      </p:sp>
      <p:sp>
        <p:nvSpPr>
          <p:cNvPr id="3" name="Содержимое 2"/>
          <p:cNvSpPr>
            <a:spLocks noGrp="1"/>
          </p:cNvSpPr>
          <p:nvPr>
            <p:ph sz="half" idx="1"/>
          </p:nvPr>
        </p:nvSpPr>
        <p:spPr>
          <a:xfrm>
            <a:off x="457200" y="1571612"/>
            <a:ext cx="8043890" cy="4554551"/>
          </a:xfrm>
        </p:spPr>
        <p:txBody>
          <a:bodyPr/>
          <a:lstStyle/>
          <a:p>
            <a:pPr>
              <a:buNone/>
            </a:pPr>
            <a:r>
              <a:rPr lang="ru-RU" dirty="0" smtClean="0">
                <a:solidFill>
                  <a:srgbClr val="FF0000"/>
                </a:solidFill>
              </a:rPr>
              <a:t>Землетрясение в Кашмире, на территории Пакистана, произошло 8 октября – словно в насмешку над Международным днем борьбы с природными катастрофами. Оно стало самым страшным землетрясением в Азии за 100 лет: с лица земли исчезли целые деревни, 79 тысяч человек погибли.</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magspace.ru/uploads/2019/11/13/auto_19-0612_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71472" y="500042"/>
            <a:ext cx="8229600" cy="1143000"/>
          </a:xfrm>
        </p:spPr>
        <p:txBody>
          <a:bodyPr>
            <a:normAutofit fontScale="90000"/>
          </a:bodyPr>
          <a:lstStyle/>
          <a:p>
            <a:r>
              <a:rPr lang="ru-RU" dirty="0" smtClean="0">
                <a:solidFill>
                  <a:srgbClr val="FF0000"/>
                </a:solidFill>
              </a:rPr>
              <a:t>2008 год. Циклон «</a:t>
            </a:r>
            <a:r>
              <a:rPr lang="ru-RU" dirty="0" err="1" smtClean="0">
                <a:solidFill>
                  <a:srgbClr val="FF0000"/>
                </a:solidFill>
              </a:rPr>
              <a:t>Наргис</a:t>
            </a:r>
            <a:r>
              <a:rPr lang="ru-RU" dirty="0" smtClean="0">
                <a:solidFill>
                  <a:srgbClr val="FF0000"/>
                </a:solidFill>
              </a:rPr>
              <a:t>» в Мьянме</a:t>
            </a:r>
            <a:r>
              <a:rPr lang="ru-RU" dirty="0" smtClean="0"/>
              <a:t/>
            </a:r>
            <a:br>
              <a:rPr lang="ru-RU" dirty="0" smtClean="0"/>
            </a:br>
            <a:endParaRPr lang="ru-RU" dirty="0"/>
          </a:p>
        </p:txBody>
      </p:sp>
      <p:sp>
        <p:nvSpPr>
          <p:cNvPr id="4" name="Содержимое 3"/>
          <p:cNvSpPr>
            <a:spLocks noGrp="1"/>
          </p:cNvSpPr>
          <p:nvPr>
            <p:ph sz="half" idx="2"/>
          </p:nvPr>
        </p:nvSpPr>
        <p:spPr>
          <a:xfrm>
            <a:off x="1000100" y="1857364"/>
            <a:ext cx="7686700" cy="4268799"/>
          </a:xfrm>
        </p:spPr>
        <p:txBody>
          <a:bodyPr/>
          <a:lstStyle/>
          <a:p>
            <a:pPr>
              <a:buNone/>
            </a:pPr>
            <a:r>
              <a:rPr lang="ru-RU" dirty="0" smtClean="0">
                <a:solidFill>
                  <a:srgbClr val="FF0000"/>
                </a:solidFill>
              </a:rPr>
              <a:t>Смертельный ураган «</a:t>
            </a:r>
            <a:r>
              <a:rPr lang="ru-RU" dirty="0" err="1" smtClean="0">
                <a:solidFill>
                  <a:srgbClr val="FF0000"/>
                </a:solidFill>
              </a:rPr>
              <a:t>Наргис</a:t>
            </a:r>
            <a:r>
              <a:rPr lang="ru-RU" dirty="0" smtClean="0">
                <a:solidFill>
                  <a:srgbClr val="FF0000"/>
                </a:solidFill>
              </a:rPr>
              <a:t>» унес жизни 138 тысяч человек. Военное правительство Мьянмы знало о надвигающемся циклоне, но ничего не предприняло, а потом еще неделю отказывалось принимать гуманитарную помощь ООН.</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933</Words>
  <Application>Microsoft Office PowerPoint</Application>
  <PresentationFormat>Экран (4:3)</PresentationFormat>
  <Paragraphs>41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Природные катастрофы в начале XXI века.  Причины . Последствия  </vt:lpstr>
      <vt:lpstr>Актуальность проекта</vt:lpstr>
      <vt:lpstr>Цель и Задачи проекта</vt:lpstr>
      <vt:lpstr>Самые масштабные стихийные бедствия XXI века </vt:lpstr>
      <vt:lpstr>2003 год. Жара в Европе </vt:lpstr>
      <vt:lpstr>2004 год. Цунами в Индийском океане </vt:lpstr>
      <vt:lpstr>2005 год. Ураган "Катрина" в США </vt:lpstr>
      <vt:lpstr>2005 год. Землетрясение в Пакистане </vt:lpstr>
      <vt:lpstr>2008 год. Циклон «Наргис» в Мьянме </vt:lpstr>
      <vt:lpstr>2010 год, апрель. Извержение вулкана в Исландии </vt:lpstr>
      <vt:lpstr>2010 год, июль-сентябрь. Пожары в России </vt:lpstr>
      <vt:lpstr>2010 год, декабрь. Ледяной дождь в России </vt:lpstr>
      <vt:lpstr>2011 год. Цунами в Японии </vt:lpstr>
      <vt:lpstr>2017 год. Морозы в Европе </vt:lpstr>
      <vt:lpstr>2018 год. Цунами в Индонезии </vt:lpstr>
      <vt:lpstr>2019 год. Лесные пожары в Сибири </vt:lpstr>
      <vt:lpstr>Заключение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Природные катастрофы в начале XXI века.  Причины . Последствия</dc:title>
  <dc:creator>User</dc:creator>
  <cp:lastModifiedBy>User</cp:lastModifiedBy>
  <cp:revision>8</cp:revision>
  <dcterms:created xsi:type="dcterms:W3CDTF">2020-03-29T15:46:00Z</dcterms:created>
  <dcterms:modified xsi:type="dcterms:W3CDTF">2020-04-07T11:34:56Z</dcterms:modified>
</cp:coreProperties>
</file>