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70" r:id="rId11"/>
    <p:sldId id="268" r:id="rId12"/>
    <p:sldId id="273" r:id="rId13"/>
    <p:sldId id="271" r:id="rId14"/>
    <p:sldId id="272" r:id="rId15"/>
    <p:sldId id="274" r:id="rId16"/>
    <p:sldId id="275" r:id="rId17"/>
    <p:sldId id="276" r:id="rId18"/>
    <p:sldId id="277" r:id="rId19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>
      <p:cViewPr varScale="1">
        <p:scale>
          <a:sx n="80" d="100"/>
          <a:sy n="80" d="100"/>
        </p:scale>
        <p:origin x="-14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0" y="2895600"/>
            <a:ext cx="8382000" cy="304800"/>
            <a:chOff x="0" y="1824"/>
            <a:chExt cx="5280" cy="192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0" y="1824"/>
              <a:ext cx="5280" cy="192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tx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6" name="Rectangle 8"/>
            <p:cNvSpPr>
              <a:spLocks noChangeArrowheads="1"/>
            </p:cNvSpPr>
            <p:nvPr/>
          </p:nvSpPr>
          <p:spPr bwMode="white">
            <a:xfrm>
              <a:off x="2748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7" name="Rectangle 9"/>
            <p:cNvSpPr>
              <a:spLocks noChangeArrowheads="1"/>
            </p:cNvSpPr>
            <p:nvPr/>
          </p:nvSpPr>
          <p:spPr bwMode="white">
            <a:xfrm>
              <a:off x="3132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8" name="Rectangle 10"/>
            <p:cNvSpPr>
              <a:spLocks noChangeArrowheads="1"/>
            </p:cNvSpPr>
            <p:nvPr/>
          </p:nvSpPr>
          <p:spPr bwMode="white">
            <a:xfrm>
              <a:off x="3492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9" name="Rectangle 11"/>
            <p:cNvSpPr>
              <a:spLocks noChangeArrowheads="1"/>
            </p:cNvSpPr>
            <p:nvPr/>
          </p:nvSpPr>
          <p:spPr bwMode="white">
            <a:xfrm>
              <a:off x="3822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" name="Rectangle 12"/>
            <p:cNvSpPr>
              <a:spLocks noChangeArrowheads="1"/>
            </p:cNvSpPr>
            <p:nvPr/>
          </p:nvSpPr>
          <p:spPr bwMode="white">
            <a:xfrm>
              <a:off x="4104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1" name="Rectangle 13"/>
            <p:cNvSpPr>
              <a:spLocks noChangeArrowheads="1"/>
            </p:cNvSpPr>
            <p:nvPr/>
          </p:nvSpPr>
          <p:spPr bwMode="white">
            <a:xfrm>
              <a:off x="4368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2" name="Rectangle 14"/>
            <p:cNvSpPr>
              <a:spLocks noChangeArrowheads="1"/>
            </p:cNvSpPr>
            <p:nvPr/>
          </p:nvSpPr>
          <p:spPr bwMode="white">
            <a:xfrm>
              <a:off x="4800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3" name="Rectangle 15"/>
            <p:cNvSpPr>
              <a:spLocks noChangeArrowheads="1"/>
            </p:cNvSpPr>
            <p:nvPr/>
          </p:nvSpPr>
          <p:spPr bwMode="white">
            <a:xfrm>
              <a:off x="4602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4" name="Rectangle 16"/>
            <p:cNvSpPr>
              <a:spLocks noChangeArrowheads="1"/>
            </p:cNvSpPr>
            <p:nvPr/>
          </p:nvSpPr>
          <p:spPr bwMode="white">
            <a:xfrm>
              <a:off x="4962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5" name="Rectangle 17"/>
            <p:cNvSpPr>
              <a:spLocks noChangeArrowheads="1"/>
            </p:cNvSpPr>
            <p:nvPr/>
          </p:nvSpPr>
          <p:spPr bwMode="white">
            <a:xfrm>
              <a:off x="5094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6" name="Rectangle 18"/>
            <p:cNvSpPr>
              <a:spLocks noChangeArrowheads="1"/>
            </p:cNvSpPr>
            <p:nvPr/>
          </p:nvSpPr>
          <p:spPr bwMode="white">
            <a:xfrm>
              <a:off x="5196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0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038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7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3CDDD-6AC4-4053-A40F-618307DDE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3A9A3-5251-477D-BD36-58D75A11E6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1925" y="171450"/>
            <a:ext cx="1946275" cy="59245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73100" y="171450"/>
            <a:ext cx="5686425" cy="59245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96CBA-3782-43B7-95FA-A5C628C09A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83E40-F3F6-4BA1-9E03-AB1F138473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2D74D-BDF1-44F0-878D-683BA92A01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93B6D-BE4E-44C7-A80C-3F628220F0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65489-CB45-4233-98DF-D4CA73A412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0BAC7-E4A7-4F13-B115-2A73FE5680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B74E3A-A13B-4E36-8F65-7C0AC11932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699F5-5613-45BB-A67D-B028D2B239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32922-3728-40C5-824B-E826F6F559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171450"/>
            <a:ext cx="775335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7" rIns="92075" bIns="46037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B5F262CD-289C-41AB-82F6-C5BEB6DFFA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1" name="Group 19"/>
          <p:cNvGrpSpPr>
            <a:grpSpLocks/>
          </p:cNvGrpSpPr>
          <p:nvPr/>
        </p:nvGrpSpPr>
        <p:grpSpPr bwMode="auto">
          <a:xfrm>
            <a:off x="0" y="1447800"/>
            <a:ext cx="8382000" cy="304800"/>
            <a:chOff x="0" y="912"/>
            <a:chExt cx="5280" cy="192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0" y="912"/>
              <a:ext cx="5280" cy="192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tx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32" name="Rectangle 8"/>
            <p:cNvSpPr>
              <a:spLocks noChangeArrowheads="1"/>
            </p:cNvSpPr>
            <p:nvPr/>
          </p:nvSpPr>
          <p:spPr bwMode="white">
            <a:xfrm>
              <a:off x="2748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33" name="Rectangle 9"/>
            <p:cNvSpPr>
              <a:spLocks noChangeArrowheads="1"/>
            </p:cNvSpPr>
            <p:nvPr/>
          </p:nvSpPr>
          <p:spPr bwMode="white">
            <a:xfrm>
              <a:off x="3132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34" name="Rectangle 10"/>
            <p:cNvSpPr>
              <a:spLocks noChangeArrowheads="1"/>
            </p:cNvSpPr>
            <p:nvPr/>
          </p:nvSpPr>
          <p:spPr bwMode="white">
            <a:xfrm>
              <a:off x="3492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35" name="Rectangle 11"/>
            <p:cNvSpPr>
              <a:spLocks noChangeArrowheads="1"/>
            </p:cNvSpPr>
            <p:nvPr/>
          </p:nvSpPr>
          <p:spPr bwMode="white">
            <a:xfrm>
              <a:off x="3822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36" name="Rectangle 12"/>
            <p:cNvSpPr>
              <a:spLocks noChangeArrowheads="1"/>
            </p:cNvSpPr>
            <p:nvPr/>
          </p:nvSpPr>
          <p:spPr bwMode="white">
            <a:xfrm>
              <a:off x="4104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37" name="Rectangle 13"/>
            <p:cNvSpPr>
              <a:spLocks noChangeArrowheads="1"/>
            </p:cNvSpPr>
            <p:nvPr/>
          </p:nvSpPr>
          <p:spPr bwMode="white">
            <a:xfrm>
              <a:off x="4368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38" name="Rectangle 14"/>
            <p:cNvSpPr>
              <a:spLocks noChangeArrowheads="1"/>
            </p:cNvSpPr>
            <p:nvPr/>
          </p:nvSpPr>
          <p:spPr bwMode="white">
            <a:xfrm>
              <a:off x="4800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39" name="Rectangle 15"/>
            <p:cNvSpPr>
              <a:spLocks noChangeArrowheads="1"/>
            </p:cNvSpPr>
            <p:nvPr/>
          </p:nvSpPr>
          <p:spPr bwMode="white">
            <a:xfrm>
              <a:off x="4602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40" name="Rectangle 16"/>
            <p:cNvSpPr>
              <a:spLocks noChangeArrowheads="1"/>
            </p:cNvSpPr>
            <p:nvPr/>
          </p:nvSpPr>
          <p:spPr bwMode="white">
            <a:xfrm>
              <a:off x="4962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41" name="Rectangle 17"/>
            <p:cNvSpPr>
              <a:spLocks noChangeArrowheads="1"/>
            </p:cNvSpPr>
            <p:nvPr/>
          </p:nvSpPr>
          <p:spPr bwMode="white">
            <a:xfrm>
              <a:off x="5094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42" name="Rectangle 18"/>
            <p:cNvSpPr>
              <a:spLocks noChangeArrowheads="1"/>
            </p:cNvSpPr>
            <p:nvPr/>
          </p:nvSpPr>
          <p:spPr bwMode="white">
            <a:xfrm>
              <a:off x="5196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7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755576" y="3214688"/>
            <a:ext cx="7776864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9600" b="1" i="1" baseline="8000" dirty="0" smtClean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ЮНЫМ ГЕРЯМ ПОСВЯЩАЕТСЯ…</a:t>
            </a:r>
            <a:endParaRPr lang="ru-RU" sz="9600" b="1" i="1" baseline="80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3075" name="Picture 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lum contrast="12000"/>
          </a:blip>
          <a:srcRect/>
          <a:stretch>
            <a:fillRect/>
          </a:stretch>
        </p:blipFill>
        <p:spPr bwMode="auto">
          <a:xfrm>
            <a:off x="4572000" y="4546600"/>
            <a:ext cx="4572000" cy="231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10" descr="Война 01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2000"/>
          </a:blip>
          <a:srcRect/>
          <a:stretch>
            <a:fillRect/>
          </a:stretch>
        </p:blipFill>
        <p:spPr bwMode="auto">
          <a:xfrm>
            <a:off x="0" y="4432300"/>
            <a:ext cx="4800600" cy="242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1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0"/>
            <a:ext cx="4343400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8375" y="5000625"/>
            <a:ext cx="2127250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92813"/>
            <a:ext cx="91440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8000" b="1" i="1" baseline="8000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Алексей </a:t>
            </a:r>
            <a:r>
              <a:rPr lang="ru-RU" sz="8000" b="1" i="1" baseline="8000" dirty="0" err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Шумавцев</a:t>
            </a:r>
            <a:endParaRPr lang="ru-RU" sz="8000" b="1" i="1" baseline="80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12292" name="Рисунок 4" descr="Шуманцов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785813"/>
            <a:ext cx="3071812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TextBox 6"/>
          <p:cNvSpPr txBox="1">
            <a:spLocks noChangeArrowheads="1"/>
          </p:cNvSpPr>
          <p:nvPr/>
        </p:nvSpPr>
        <p:spPr bwMode="auto">
          <a:xfrm>
            <a:off x="3643313" y="928688"/>
            <a:ext cx="528637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В октябре 1942 года изменник родины - предатель Гришин, работавший мастером завода, узнал о подпольной работе Шумавцова и его товарищей. Все основное ядро подпольной организации во главе с Шумавцовым было арестовано. На допросах юные патриоты подвергались жестоким пыткам и истязаниям. Не добившись сведений о местонахождении партизан, фашисты расстреляли героев.</a:t>
            </a:r>
            <a:endParaRPr 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92813"/>
            <a:ext cx="91440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8000" b="1" i="1" baseline="8000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Александр Чекалин</a:t>
            </a:r>
          </a:p>
        </p:txBody>
      </p:sp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3923928" y="980729"/>
            <a:ext cx="4968552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/>
              <a:t>В июле 1941 Александр Чекалин вступил добровольцем в истребительный отряд, затем при отступлении советских войск с территории Тульской области в ходе Тульской оборонительной операции вместе с отцом ушёл в партизанский отряд «Передовой», где стал разведчиком. Осенью 1941 г. местный староста </a:t>
            </a:r>
            <a:r>
              <a:rPr lang="ru-RU" dirty="0" err="1" smtClean="0"/>
              <a:t>Авдюхин</a:t>
            </a:r>
            <a:r>
              <a:rPr lang="ru-RU" dirty="0" smtClean="0"/>
              <a:t> выдал Александра гитлеровцам. Отряд фашистов ночью окружил дом, Александру предложили сдаться. В ответ юный герой открыл огонь по офицерам, а когда закончились патроны, швырнул в них гранату. Но она дала осечку. Чекалина арестовали. В течение последующих нескольких дней юношу подвергли ужасным изощрённым пыткам с целью получить от него сведения о партизанах. Никаких показаний Александр не дал.</a:t>
            </a:r>
          </a:p>
          <a:p>
            <a:endParaRPr lang="ru-RU" dirty="0" smtClean="0"/>
          </a:p>
          <a:p>
            <a:endParaRPr lang="ru-RU" b="1" dirty="0"/>
          </a:p>
        </p:txBody>
      </p:sp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20" y="1285860"/>
            <a:ext cx="3386719" cy="414340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92813"/>
            <a:ext cx="91440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8000" b="1" i="1" baseline="8000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Александр Чекалин</a:t>
            </a:r>
          </a:p>
        </p:txBody>
      </p:sp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3923928" y="1071563"/>
            <a:ext cx="496855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/>
              <a:t>6 ноября 1941 года немцы устроили публичную казнь. На площади города </a:t>
            </a:r>
            <a:r>
              <a:rPr lang="ru-RU" dirty="0" err="1" smtClean="0"/>
              <a:t>Лихвин</a:t>
            </a:r>
            <a:r>
              <a:rPr lang="ru-RU" dirty="0" smtClean="0"/>
              <a:t> Александр Чекалин был повешен. Труп юного партизана на виселице с табличкой «Такой конец ждёт всех партизан», немцы не стали убирать с площади в течение ещё трёх недель после казни. Только после освобождения Тульской области от фашистских захватчиков, тело Александра Чекалина с воинскими почестями было предано земле в сквере города </a:t>
            </a:r>
            <a:r>
              <a:rPr lang="ru-RU" dirty="0" err="1" smtClean="0"/>
              <a:t>Лихвин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4 февраля 1942 года посмертно Чекалину Александру Павловичу было присвоено звание Героя Советского Союза с награждением орденом </a:t>
            </a:r>
            <a:r>
              <a:rPr lang="ru-RU" dirty="0" err="1" smtClean="0"/>
              <a:t>Ленина.А</a:t>
            </a:r>
            <a:r>
              <a:rPr lang="ru-RU" dirty="0" smtClean="0"/>
              <a:t> ещё через два года город </a:t>
            </a:r>
            <a:r>
              <a:rPr lang="ru-RU" dirty="0" err="1" smtClean="0"/>
              <a:t>Лихвин</a:t>
            </a:r>
            <a:r>
              <a:rPr lang="ru-RU" dirty="0" smtClean="0"/>
              <a:t>, в котором казнили героя-комсомольца, был переименован в его честь – Чекалин.</a:t>
            </a:r>
          </a:p>
          <a:p>
            <a:endParaRPr lang="ru-RU" dirty="0" smtClean="0"/>
          </a:p>
          <a:p>
            <a:endParaRPr lang="ru-RU" b="1" dirty="0"/>
          </a:p>
        </p:txBody>
      </p:sp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20" y="1285860"/>
            <a:ext cx="3386719" cy="414340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92813"/>
            <a:ext cx="91440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8000" b="1" i="1" baseline="8000" dirty="0" smtClean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Галя Комлева</a:t>
            </a:r>
            <a:endParaRPr lang="ru-RU" sz="8000" b="1" i="1" baseline="80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5148064" y="908720"/>
            <a:ext cx="3888432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49263"/>
            <a:r>
              <a:rPr lang="ru-RU" sz="2000" dirty="0" smtClean="0">
                <a:cs typeface="Times New Roman" pitchFamily="18" charset="0"/>
              </a:rPr>
              <a:t>… Вместе с комсомолкой </a:t>
            </a:r>
            <a:r>
              <a:rPr lang="ru-RU" sz="2000" dirty="0" err="1" smtClean="0">
                <a:cs typeface="Times New Roman" pitchFamily="18" charset="0"/>
              </a:rPr>
              <a:t>Тасей</a:t>
            </a:r>
            <a:r>
              <a:rPr lang="ru-RU" sz="2000" dirty="0" smtClean="0">
                <a:cs typeface="Times New Roman" pitchFamily="18" charset="0"/>
              </a:rPr>
              <a:t> Яковлевой Галя писала листовки и ночью разбрасывала их по поселку. Фашисты выследили, схватили юных подпольщиков. Два месяца держали в гестапо. Жестоко избив, бросали в камеру, а утром снова выводили на допрос. Ничего не сказала врагу Галя, никого не выдала. Юная патриотка была расстреляна.</a:t>
            </a:r>
          </a:p>
          <a:p>
            <a:pPr indent="449263" eaLnBrk="0" hangingPunct="0"/>
            <a:r>
              <a:rPr lang="ru-RU" sz="2000" dirty="0" smtClean="0">
                <a:cs typeface="Times New Roman" pitchFamily="18" charset="0"/>
              </a:rPr>
              <a:t>   Подвиг Гали Комлевой Родина отметила орденом Отечественной войны 1 степени.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sz="2400" b="1" dirty="0"/>
              <a:t/>
            </a:r>
            <a:br>
              <a:rPr lang="ru-RU" sz="2400" b="1" dirty="0"/>
            </a:br>
            <a:endParaRPr lang="ru-RU" sz="2400" b="1" dirty="0"/>
          </a:p>
        </p:txBody>
      </p:sp>
      <p:pic>
        <p:nvPicPr>
          <p:cNvPr id="7" name="Рисунок 3" descr="G:\для КЛАССНОГО часа 9 МАЯ\22.04.2010 Пионеры-ГЕРОИ\гАЛЯ кОМЛЕВ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1" y="908720"/>
            <a:ext cx="4752527" cy="4923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92813"/>
            <a:ext cx="91440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8000" b="1" i="1" baseline="8000" dirty="0" smtClean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снайпер Василий Курка</a:t>
            </a:r>
            <a:endParaRPr lang="ru-RU" sz="8000" b="1" i="1" baseline="80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4211960" y="836712"/>
            <a:ext cx="4824536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49263"/>
            <a:r>
              <a:rPr lang="ru-RU" sz="2000" dirty="0" smtClean="0"/>
              <a:t>Война застала Васю 16-летним подростком. Удивительная военная судьба: с первого до последнего дня Вася Курка провоевал в одном и том же полку одной и той же дивизии! Сделал неплохую военную карьеру, дослужившись до звания лейтенанта и приняв под командование стрелковый взвод. Записал на свой счет, по разным данным, от 179 до 200 уничтоженных гитлеровцев. Прошел с боями от Донбасса до Туапсе и назад, а потом и дальше, на Запад, до </a:t>
            </a:r>
            <a:r>
              <a:rPr lang="ru-RU" sz="2000" dirty="0" err="1" smtClean="0"/>
              <a:t>Сандомирского</a:t>
            </a:r>
            <a:r>
              <a:rPr lang="ru-RU" sz="2000" dirty="0" smtClean="0"/>
              <a:t> плацдарма. Там-то лейтенант Курка и был смертельно ранен в январе 1945-го, меньше чем за полгода до Победы.</a:t>
            </a:r>
          </a:p>
          <a:p>
            <a:pPr indent="449263"/>
            <a:r>
              <a:rPr lang="ru-RU" sz="2400" b="1" dirty="0"/>
              <a:t/>
            </a:r>
            <a:br>
              <a:rPr lang="ru-RU" sz="2400" b="1" dirty="0"/>
            </a:br>
            <a:endParaRPr lang="ru-RU" sz="2400" b="1" dirty="0"/>
          </a:p>
        </p:txBody>
      </p:sp>
      <p:pic>
        <p:nvPicPr>
          <p:cNvPr id="1026" name="Picture 2" descr="D:\Рабочий стол\василий кур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908720"/>
            <a:ext cx="3528392" cy="48965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92813"/>
            <a:ext cx="91440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8000" b="1" i="1" baseline="8000" dirty="0" smtClean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музыкант Пётр Клыпа</a:t>
            </a:r>
            <a:endParaRPr lang="ru-RU" sz="8000" b="1" i="1" baseline="80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4211960" y="836712"/>
            <a:ext cx="4824536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dirty="0" smtClean="0"/>
              <a:t>Пятнадцатилетний воспитанник музыкального взвода 333-го стрелкового полка Петр Клыпа должен был, как и другие несовершеннолетние обитатели Брестской крепости, с началом войны отправиться в тыл. Но покинуть сражающуюся цитадель, которую в числе других защищал и единственный родной человек — его старший брат лейтенант Николай, Петя отказался. Так он и стал одним из первых в истории Великой Отечественной войны солдат-подростков и полноправным участником героической обороны Брестской крепости.</a:t>
            </a:r>
          </a:p>
          <a:p>
            <a:pPr indent="449263"/>
            <a:r>
              <a:rPr lang="ru-RU" sz="2000" dirty="0" smtClean="0"/>
              <a:t>После войны был награжден орденом Отечественной войны I </a:t>
            </a:r>
            <a:r>
              <a:rPr lang="ru-RU" sz="2400" dirty="0" smtClean="0"/>
              <a:t>степени.</a:t>
            </a:r>
          </a:p>
          <a:p>
            <a:pPr indent="449263"/>
            <a:r>
              <a:rPr lang="ru-RU" sz="2400" b="1" dirty="0"/>
              <a:t/>
            </a:r>
            <a:br>
              <a:rPr lang="ru-RU" sz="2400" b="1" dirty="0"/>
            </a:br>
            <a:endParaRPr lang="ru-RU" sz="2400" b="1" dirty="0"/>
          </a:p>
        </p:txBody>
      </p:sp>
      <p:pic>
        <p:nvPicPr>
          <p:cNvPr id="2050" name="Picture 2" descr="D:\Рабочий стол\Пётр_Клып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908720"/>
            <a:ext cx="3384376" cy="4752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92813"/>
            <a:ext cx="91440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8000" b="1" i="1" baseline="8000" dirty="0" smtClean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лётчик  Николай Гастелло</a:t>
            </a:r>
            <a:endParaRPr lang="ru-RU" sz="8000" b="1" i="1" baseline="80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3923928" y="836712"/>
            <a:ext cx="5112568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900" dirty="0" smtClean="0"/>
              <a:t>6 июня 1941 г. в 4 утра экипаж под командованием капитана Н.Ф. Гастелло наносила бомбовые удары по механизированной колонне врага. Сбросив груз, экипаж Гастелло возвращался обратно. В пути его самолет был подбит снарядом зенитки. Загорелся бензобак. Объятая пламенем машина не смогла бы дотянуть до своей базы. И капитан Гастелло направил горящий самолет в скопление бензоцистерн и автомашин противника. Так был совершен подвиг – наземный таран </a:t>
            </a:r>
            <a:r>
              <a:rPr lang="ru-RU" sz="1900" dirty="0" err="1" smtClean="0"/>
              <a:t>немецко-фашисткой</a:t>
            </a:r>
            <a:r>
              <a:rPr lang="ru-RU" sz="1900" dirty="0" smtClean="0"/>
              <a:t> техники. </a:t>
            </a:r>
          </a:p>
          <a:p>
            <a:r>
              <a:rPr lang="ru-RU" sz="2100" dirty="0" smtClean="0"/>
              <a:t>26 июля 1941 г. капитану Гастелло Николаю </a:t>
            </a:r>
            <a:r>
              <a:rPr lang="ru-RU" sz="2100" dirty="0" err="1" smtClean="0"/>
              <a:t>Францевичу</a:t>
            </a:r>
            <a:r>
              <a:rPr lang="ru-RU" sz="2100" dirty="0" smtClean="0"/>
              <a:t> было присвоено звание Героя Советского Союза</a:t>
            </a:r>
            <a:endParaRPr lang="ru-RU" sz="2100" b="1" dirty="0"/>
          </a:p>
        </p:txBody>
      </p:sp>
      <p:pic>
        <p:nvPicPr>
          <p:cNvPr id="3074" name="Picture 2" descr="D:\Рабочий стол\гостелло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052736"/>
            <a:ext cx="3456384" cy="4392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92813"/>
            <a:ext cx="91440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ru-RU" sz="8000" b="1" i="1" baseline="80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4716016" y="188640"/>
            <a:ext cx="4608512" cy="5401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300" b="1" dirty="0" smtClean="0">
                <a:latin typeface="Calibri" pitchFamily="34" charset="0"/>
              </a:rPr>
              <a:t>Помните!</a:t>
            </a:r>
          </a:p>
          <a:p>
            <a:r>
              <a:rPr lang="ru-RU" sz="2300" b="1" dirty="0" smtClean="0">
                <a:latin typeface="Calibri" pitchFamily="34" charset="0"/>
              </a:rPr>
              <a:t>Через века, через года-</a:t>
            </a:r>
          </a:p>
          <a:p>
            <a:r>
              <a:rPr lang="ru-RU" sz="2300" b="1" dirty="0" smtClean="0">
                <a:latin typeface="Calibri" pitchFamily="34" charset="0"/>
              </a:rPr>
              <a:t>Помните!</a:t>
            </a:r>
          </a:p>
          <a:p>
            <a:r>
              <a:rPr lang="ru-RU" sz="2300" b="1" dirty="0" smtClean="0">
                <a:latin typeface="Calibri" pitchFamily="34" charset="0"/>
              </a:rPr>
              <a:t>О тех, кто уже не придет никогда-</a:t>
            </a:r>
          </a:p>
          <a:p>
            <a:r>
              <a:rPr lang="ru-RU" sz="2300" b="1" dirty="0" smtClean="0">
                <a:latin typeface="Calibri" pitchFamily="34" charset="0"/>
              </a:rPr>
              <a:t>Помните!</a:t>
            </a:r>
          </a:p>
          <a:p>
            <a:r>
              <a:rPr lang="ru-RU" sz="2300" b="1" dirty="0" smtClean="0">
                <a:latin typeface="Calibri" pitchFamily="34" charset="0"/>
              </a:rPr>
              <a:t>Люди!</a:t>
            </a:r>
          </a:p>
          <a:p>
            <a:r>
              <a:rPr lang="ru-RU" sz="2300" b="1" dirty="0" smtClean="0">
                <a:latin typeface="Calibri" pitchFamily="34" charset="0"/>
              </a:rPr>
              <a:t>Покуда сердца стучатся-</a:t>
            </a:r>
          </a:p>
          <a:p>
            <a:r>
              <a:rPr lang="ru-RU" sz="2300" b="1" dirty="0" smtClean="0">
                <a:latin typeface="Calibri" pitchFamily="34" charset="0"/>
              </a:rPr>
              <a:t>Помните!</a:t>
            </a:r>
          </a:p>
          <a:p>
            <a:r>
              <a:rPr lang="ru-RU" sz="2300" b="1" dirty="0" smtClean="0">
                <a:latin typeface="Calibri" pitchFamily="34" charset="0"/>
              </a:rPr>
              <a:t>Какой ценой </a:t>
            </a:r>
            <a:r>
              <a:rPr lang="ru-RU" sz="2300" b="1" i="1" dirty="0" smtClean="0">
                <a:latin typeface="Calibri" pitchFamily="34" charset="0"/>
              </a:rPr>
              <a:t>завоё</a:t>
            </a:r>
            <a:r>
              <a:rPr lang="ru-RU" sz="2300" b="1" dirty="0" smtClean="0">
                <a:latin typeface="Calibri" pitchFamily="34" charset="0"/>
              </a:rPr>
              <a:t>вано счастье,</a:t>
            </a:r>
          </a:p>
          <a:p>
            <a:r>
              <a:rPr lang="ru-RU" sz="2300" b="1" dirty="0" smtClean="0">
                <a:latin typeface="Calibri" pitchFamily="34" charset="0"/>
              </a:rPr>
              <a:t>Пожалуйста, помните!</a:t>
            </a:r>
          </a:p>
          <a:p>
            <a:r>
              <a:rPr lang="ru-RU" sz="2300" b="1" dirty="0" smtClean="0">
                <a:latin typeface="Calibri" pitchFamily="34" charset="0"/>
              </a:rPr>
              <a:t>Не плачьте!</a:t>
            </a:r>
          </a:p>
          <a:p>
            <a:r>
              <a:rPr lang="ru-RU" sz="2300" b="1" dirty="0" smtClean="0">
                <a:latin typeface="Calibri" pitchFamily="34" charset="0"/>
              </a:rPr>
              <a:t>В горле сдержите стоны,</a:t>
            </a:r>
          </a:p>
          <a:p>
            <a:r>
              <a:rPr lang="ru-RU" sz="2300" b="1" dirty="0" smtClean="0">
                <a:latin typeface="Calibri" pitchFamily="34" charset="0"/>
              </a:rPr>
              <a:t>Горькие стоны.</a:t>
            </a:r>
          </a:p>
          <a:p>
            <a:r>
              <a:rPr lang="ru-RU" sz="2300" b="1" dirty="0" smtClean="0">
                <a:latin typeface="Calibri" pitchFamily="34" charset="0"/>
              </a:rPr>
              <a:t>Памяти павших будьте достойны!</a:t>
            </a:r>
          </a:p>
          <a:p>
            <a:r>
              <a:rPr lang="ru-RU" sz="2300" b="1" dirty="0" smtClean="0">
                <a:latin typeface="Calibri" pitchFamily="34" charset="0"/>
              </a:rPr>
              <a:t>Вечно достойны.</a:t>
            </a:r>
            <a:endParaRPr lang="ru-RU" sz="2300" b="1" dirty="0">
              <a:latin typeface="Arial" charset="0"/>
            </a:endParaRPr>
          </a:p>
        </p:txBody>
      </p:sp>
      <p:pic>
        <p:nvPicPr>
          <p:cNvPr id="8" name="Picture 5" descr="C:\Documents and Settings\user\Рабочий стол\Новая папка (8)\Рисунок2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260648"/>
            <a:ext cx="4501008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92813"/>
            <a:ext cx="91440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ru-RU" sz="8000" b="1" i="1" baseline="80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4139952" y="404664"/>
            <a:ext cx="489654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r>
              <a:rPr lang="ru-RU" sz="4000" b="1" dirty="0" smtClean="0"/>
              <a:t>Неугасима память поколений</a:t>
            </a:r>
            <a:endParaRPr lang="ru-RU" sz="4000" dirty="0" smtClean="0"/>
          </a:p>
          <a:p>
            <a:pPr algn="ctr">
              <a:buFont typeface="Arial" charset="0"/>
              <a:buNone/>
            </a:pPr>
            <a:r>
              <a:rPr lang="ru-RU" sz="4000" b="1" dirty="0" smtClean="0"/>
              <a:t>И память тех, </a:t>
            </a:r>
            <a:r>
              <a:rPr lang="ru-RU" sz="4000" b="1" smtClean="0"/>
              <a:t>кого </a:t>
            </a:r>
            <a:r>
              <a:rPr lang="ru-RU" sz="4000" b="1" smtClean="0"/>
              <a:t>так </a:t>
            </a:r>
            <a:r>
              <a:rPr lang="ru-RU" sz="4000" b="1" dirty="0" smtClean="0"/>
              <a:t>свято чтим,</a:t>
            </a:r>
            <a:endParaRPr lang="ru-RU" sz="4000" dirty="0" smtClean="0"/>
          </a:p>
          <a:p>
            <a:pPr algn="ctr">
              <a:buFont typeface="Arial" charset="0"/>
              <a:buNone/>
            </a:pPr>
            <a:r>
              <a:rPr lang="ru-RU" sz="4000" b="1" dirty="0" smtClean="0"/>
              <a:t>Давайте, люди, встанем на мгновенье</a:t>
            </a:r>
            <a:endParaRPr lang="ru-RU" sz="4000" dirty="0" smtClean="0"/>
          </a:p>
          <a:p>
            <a:pPr algn="ctr">
              <a:buFont typeface="Arial" charset="0"/>
              <a:buNone/>
            </a:pPr>
            <a:r>
              <a:rPr lang="ru-RU" sz="4000" b="1" dirty="0" smtClean="0"/>
              <a:t>И в скорби постоим и помолчим. </a:t>
            </a:r>
            <a:endParaRPr lang="ru-RU" sz="4000" dirty="0" smtClean="0"/>
          </a:p>
        </p:txBody>
      </p:sp>
      <p:pic>
        <p:nvPicPr>
          <p:cNvPr id="7" name="Рисунок 6" descr="a31217ffd776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764704"/>
            <a:ext cx="4104456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92813"/>
            <a:ext cx="91440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282" y="857232"/>
            <a:ext cx="3953145" cy="471490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4284663" y="692150"/>
            <a:ext cx="4643437" cy="531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b="1" i="1"/>
              <a:t>Родился</a:t>
            </a:r>
            <a:r>
              <a:rPr lang="ru-RU" b="1" i="1">
                <a:latin typeface="Arial" charset="0"/>
              </a:rPr>
              <a:t> </a:t>
            </a:r>
            <a:r>
              <a:rPr lang="ru-RU" b="1" i="1"/>
              <a:t>5</a:t>
            </a:r>
            <a:r>
              <a:rPr lang="ru-RU" b="1" i="1">
                <a:latin typeface="Arial" charset="0"/>
              </a:rPr>
              <a:t> </a:t>
            </a:r>
            <a:r>
              <a:rPr lang="ru-RU" b="1" i="1"/>
              <a:t>февраля 1924г., д.Кунакбаево Тамьян-Катайского кантона БАССР. В 1932г. остался без матери у инвалида-отца. В голодном 1933г. покинул родную деревню. Воспитывался в Мелекесском , Ивановском детдомах (1934г.-1935г.). После окончании в Ивановском детдоме 7-летней школы работал на вагоно-ремонтном заводе в Куйбышеве.  В сентябре 1942г. призван в Красную Армию. С октября 1942г. курсант Краснохолмского военно-пехотного училища (под Оренбургом). В январе 1943г. отправлен на Калининский фронт в 91-ю Тихоокеанскую комсомольскую морскую бригаду им. И.В.Сталина (позже получившую наименование 254-й гвардейский стрелковый полк 56-й гвардейской стрелковой дивизии). </a:t>
            </a:r>
            <a:endParaRPr lang="ru-RU" b="1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8000" b="1" i="1" baseline="8000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Александр Матросов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92813"/>
            <a:ext cx="91440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4000500" y="1071563"/>
            <a:ext cx="4643438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000" b="1" i="1"/>
              <a:t>Был ординарцем командира роты. 27 февраля 1943г. в бою за деревню Чернушки закрыл своим телом амбразуру вражеского дзота и обеспечил успех атаки роты. 8 сентября 1943г. имя Матросова присвоено 254-му гвардейскому стрелковому полку 56-й гвардейской стрелковой дивизии. Александр Матросов навечно зачислен в списки 1-й роты 254-й гвардейского стрелкового полка. В Уфе в 1951 году установлен памятник Александру Матросову.</a:t>
            </a:r>
            <a:r>
              <a:rPr lang="ru-RU" sz="2000" b="1"/>
              <a:t/>
            </a:r>
            <a:br>
              <a:rPr lang="ru-RU" sz="2000" b="1"/>
            </a:br>
            <a:endParaRPr lang="ru-RU" sz="2000" b="1"/>
          </a:p>
        </p:txBody>
      </p:sp>
      <p:pic>
        <p:nvPicPr>
          <p:cNvPr id="5124" name="Picture 2" descr="Памятник Александру Матросову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785813"/>
            <a:ext cx="2928937" cy="513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8000" b="1" i="1" baseline="8000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Александр Матросов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92813"/>
            <a:ext cx="91440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8000" b="1" i="1" baseline="8000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Зоя Космодемьянская</a:t>
            </a:r>
          </a:p>
        </p:txBody>
      </p:sp>
      <p:pic>
        <p:nvPicPr>
          <p:cNvPr id="8" name="Рисунок 7" descr="kosmodemianskaya_30621_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428596" y="1214422"/>
            <a:ext cx="3606296" cy="414340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149" name="TextBox 8"/>
          <p:cNvSpPr txBox="1">
            <a:spLocks noChangeArrowheads="1"/>
          </p:cNvSpPr>
          <p:nvPr/>
        </p:nvSpPr>
        <p:spPr bwMode="auto">
          <a:xfrm>
            <a:off x="4286250" y="1000125"/>
            <a:ext cx="4643438" cy="535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b="1"/>
              <a:t>Родилась 13 сентября 1923 в селе Осино-Гай Гавриловского района Тамбовской области в семье служащего. Русская. В 1930 году семья Космодемьянских переехала в Москву. Окончила 9 классов школы № 201.</a:t>
            </a:r>
          </a:p>
          <a:p>
            <a:pPr algn="just"/>
            <a:r>
              <a:rPr lang="ru-RU" b="1"/>
              <a:t>В первые дни начала Великой Отечественной войны Зоя обратилась в Октябрьский райком комсомола с просьбой послать ее на фронт. Вскоре по путевке комсомола она была направлена в партизанский отряд, действовавший по заданию штаба Западного фронта на можайском направлении. Дважды направлялась в тыл противникака. В конце ноября 1941 года в районе деревне Петрищево (Рузский район Московской области) была схвачена фашистами.</a:t>
            </a:r>
          </a:p>
          <a:p>
            <a:pPr algn="just"/>
            <a:endParaRPr lang="ru-RU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92813"/>
            <a:ext cx="91440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8000" b="1" i="1" baseline="8000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Зоя Космодемьянская</a:t>
            </a:r>
          </a:p>
        </p:txBody>
      </p:sp>
      <p:pic>
        <p:nvPicPr>
          <p:cNvPr id="7172" name="Picture 2" descr="tany1"/>
          <p:cNvPicPr>
            <a:picLocks noChangeAspect="1" noChangeArrowheads="1"/>
          </p:cNvPicPr>
          <p:nvPr/>
        </p:nvPicPr>
        <p:blipFill>
          <a:blip r:embed="rId3" cstate="print"/>
          <a:srcRect b="10001"/>
          <a:stretch>
            <a:fillRect/>
          </a:stretch>
        </p:blipFill>
        <p:spPr bwMode="auto">
          <a:xfrm>
            <a:off x="357188" y="857250"/>
            <a:ext cx="4714875" cy="305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Рисунок 6" descr="kosmodemianskaya_zoya_source_s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0613" y="857250"/>
            <a:ext cx="2116137" cy="307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TextBox 9"/>
          <p:cNvSpPr txBox="1">
            <a:spLocks noChangeArrowheads="1"/>
          </p:cNvSpPr>
          <p:nvPr/>
        </p:nvSpPr>
        <p:spPr bwMode="auto">
          <a:xfrm>
            <a:off x="214313" y="3929063"/>
            <a:ext cx="8715375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Остается открытым и вопрос о том, для чего все-таки немцы пытали Зою. Для того, чтобы выведать информацию о диверсионных группах? Но зачем это было делать, если к тому времени негодяй Клубков и так все рассказал старшему офицеру.  Можно представить, что, когда немцы в течение трех часов били Зою ремнями и палками, прижигали ее лицо спичками и несколько раз выводили босиком на мороз, - это было не столько допросом, сколько истязанием беззащитной пленницы.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92813"/>
            <a:ext cx="91440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8000" b="1" i="1" baseline="8000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Олег Кошевой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58" y="1000108"/>
            <a:ext cx="3357586" cy="407196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197" name="TextBox 7"/>
          <p:cNvSpPr txBox="1">
            <a:spLocks noChangeArrowheads="1"/>
          </p:cNvSpPr>
          <p:nvPr/>
        </p:nvSpPr>
        <p:spPr bwMode="auto">
          <a:xfrm>
            <a:off x="4000500" y="857250"/>
            <a:ext cx="4857750" cy="535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900" b="1"/>
              <a:t>Родился 8 июня 1926 года в городе Прилуки Черниговской области (Украина) в семье служащего. Русский. С 1940 года жил в городе Краснодоне Ворошиловградской области Украины, учился в средней школе.</a:t>
            </a:r>
            <a:br>
              <a:rPr lang="ru-RU" sz="1900" b="1"/>
            </a:br>
            <a:r>
              <a:rPr lang="ru-RU" sz="1900" b="1"/>
              <a:t/>
            </a:r>
            <a:br>
              <a:rPr lang="ru-RU" sz="1900" b="1"/>
            </a:br>
            <a:r>
              <a:rPr lang="ru-RU" sz="1900" b="1"/>
              <a:t>В годы Великой Отечественной войны комсомолец Олег Кошевой участвовал в создании подпольной комсомольской организации "Молодая гвардия" в Краснодоне, действовавшей под руководством подпольной партизанской организации, являясь комиссаром и членом её штаба. Был организатором и руководителем многих диверсий против немецко-фашистских оккупантов.</a:t>
            </a:r>
            <a:br>
              <a:rPr lang="ru-RU" sz="1900" b="1"/>
            </a:br>
            <a:endParaRPr lang="ru-RU" sz="19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92813"/>
            <a:ext cx="91440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8000" b="1" i="1" baseline="8000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Олег Кошевой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00438" y="857250"/>
            <a:ext cx="5429250" cy="4940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100" b="1" dirty="0"/>
              <a:t>В январе 1943 года организация была раскрыта фашистами. О.В. Кошевой пытался перейти линию фронта, но был схвачен на станции </a:t>
            </a:r>
            <a:r>
              <a:rPr lang="ru-RU" sz="2100" b="1" dirty="0" err="1"/>
              <a:t>Кортушино</a:t>
            </a:r>
            <a:r>
              <a:rPr lang="ru-RU" sz="2100" b="1" dirty="0"/>
              <a:t>. После зверских пыток юный патриот был </a:t>
            </a:r>
            <a:r>
              <a:rPr lang="ru-RU" sz="21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расстрелян 9 февраля </a:t>
            </a:r>
            <a:r>
              <a:rPr lang="ru-RU" sz="2100" b="1" dirty="0"/>
              <a:t>1943 года близ города Ровеньки </a:t>
            </a:r>
            <a:r>
              <a:rPr lang="ru-RU" sz="2100" b="1" dirty="0" err="1"/>
              <a:t>Ворошиловградской</a:t>
            </a:r>
            <a:r>
              <a:rPr lang="ru-RU" sz="2100" b="1" dirty="0"/>
              <a:t> области. Похоронен в братской могиле жертв фашизма в городе Ровеньки.</a:t>
            </a:r>
            <a:br>
              <a:rPr lang="ru-RU" sz="2100" b="1" dirty="0"/>
            </a:br>
            <a:r>
              <a:rPr lang="ru-RU" sz="2100" b="1" dirty="0"/>
              <a:t/>
            </a:r>
            <a:br>
              <a:rPr lang="ru-RU" sz="2100" b="1" dirty="0"/>
            </a:br>
            <a:r>
              <a:rPr lang="ru-RU" sz="2100" b="1" dirty="0"/>
              <a:t>Звание Героя Советского Союза Кошевому Олегу Васильевичу присвоено посмертно Указом Президиума Верховного Совета СССР от 13 сентября 1943 года.</a:t>
            </a:r>
            <a:br>
              <a:rPr lang="ru-RU" sz="2100" b="1" dirty="0"/>
            </a:br>
            <a:endParaRPr lang="ru-RU" sz="2100" b="1" dirty="0"/>
          </a:p>
        </p:txBody>
      </p:sp>
      <p:pic>
        <p:nvPicPr>
          <p:cNvPr id="9221" name="Рисунок 4" descr="Кошевой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928688"/>
            <a:ext cx="3221037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92813"/>
            <a:ext cx="91440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8000" b="1" i="1" baseline="8000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Иван </a:t>
            </a:r>
            <a:r>
              <a:rPr lang="ru-RU" sz="8000" b="1" i="1" baseline="8000" dirty="0" err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Солтыс</a:t>
            </a:r>
            <a:endParaRPr lang="ru-RU" sz="8000" b="1" i="1" baseline="80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20" y="928670"/>
            <a:ext cx="3633338" cy="435771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0245" name="TextBox 4"/>
          <p:cNvSpPr txBox="1">
            <a:spLocks noChangeArrowheads="1"/>
          </p:cNvSpPr>
          <p:nvPr/>
        </p:nvSpPr>
        <p:spPr bwMode="auto">
          <a:xfrm>
            <a:off x="4143375" y="714375"/>
            <a:ext cx="4857750" cy="507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Родился осенью 1923 года в селе Кузьмин Каменского района республики Молдавия в семье пастуха. Украинец. Окончил начальную школу. Работал к колхозе. </a:t>
            </a:r>
            <a:br>
              <a:rPr lang="ru-RU" b="1"/>
            </a:br>
            <a:r>
              <a:rPr lang="ru-RU" b="1"/>
              <a:t/>
            </a:r>
            <a:br>
              <a:rPr lang="ru-RU" b="1"/>
            </a:br>
            <a:r>
              <a:rPr lang="ru-RU" b="1"/>
              <a:t>Когда началась война, и в село пришли немцы, ушёл воевать в партизанский отряд. 18 марта 1944 года отряд, в котором сражался Солтыс, вместе с передовыми частями Красной Армии форсировал Днестр и освободил от немцев его родное село. </a:t>
            </a:r>
            <a:br>
              <a:rPr lang="ru-RU" b="1"/>
            </a:br>
            <a:r>
              <a:rPr lang="ru-RU" b="1"/>
              <a:t/>
            </a:r>
            <a:br>
              <a:rPr lang="ru-RU" b="1"/>
            </a:br>
            <a:r>
              <a:rPr lang="ru-RU" b="1"/>
              <a:t>В апреле 1944 года Ион вместе с двоюродными братьями Максимом и Емельяном был призван в армию. В начале мая 1944 года после обучения в запасном полку 2-го Украинского фронта с маршевой ротой был направлен на фронт.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92813"/>
            <a:ext cx="91440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8000" b="1" i="1" baseline="8000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Алексей </a:t>
            </a:r>
            <a:r>
              <a:rPr lang="ru-RU" sz="8000" b="1" i="1" baseline="8000" dirty="0" err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Шумавцев</a:t>
            </a:r>
            <a:endParaRPr lang="ru-RU" sz="8000" b="1" i="1" baseline="80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29063" y="1143000"/>
            <a:ext cx="5000625" cy="50165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/>
              <a:t>Родился 27 марта 1925 года в деревне Ольшаница </a:t>
            </a:r>
            <a:r>
              <a:rPr lang="ru-RU" sz="2000" b="1" dirty="0" err="1"/>
              <a:t>Дятьковкого</a:t>
            </a:r>
            <a:r>
              <a:rPr lang="ru-RU" sz="2000" b="1" dirty="0"/>
              <a:t> района Брянской области в семье рабочего. Русский. </a:t>
            </a:r>
          </a:p>
          <a:p>
            <a:pPr>
              <a:defRPr/>
            </a:pPr>
            <a:r>
              <a:rPr lang="ru-RU" sz="2000" b="1" dirty="0"/>
              <a:t>С октября 1941 года, когда фашистские войска оккупировали г. Людиново. Алексея по решению райкома руководил подпольной организацией. </a:t>
            </a:r>
          </a:p>
          <a:p>
            <a:pPr>
              <a:defRPr/>
            </a:pPr>
            <a:r>
              <a:rPr lang="ru-RU" sz="2000" b="1" dirty="0"/>
              <a:t>В октябре 1942 года по доносу провокатора был схвачен фашистами. </a:t>
            </a:r>
            <a:r>
              <a:rPr lang="ru-RU" sz="2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Расстрелян 11 октября 1942 года.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/>
              <a:t>Звание Героя Советского Союза Алексей Семенович </a:t>
            </a:r>
            <a:r>
              <a:rPr lang="ru-RU" sz="2000" b="1" dirty="0" err="1"/>
              <a:t>Шумавцов</a:t>
            </a:r>
            <a:r>
              <a:rPr lang="ru-RU" sz="2000" b="1" dirty="0"/>
              <a:t> присвоено посмертно 12 октября 1957 года.</a:t>
            </a:r>
          </a:p>
          <a:p>
            <a:pPr>
              <a:defRPr/>
            </a:pPr>
            <a:endParaRPr lang="ru-RU" sz="2000" b="1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20" y="1142984"/>
            <a:ext cx="3343275" cy="404812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оформления «Терракотовый»">
  <a:themeElements>
    <a:clrScheme name="Тема Office 1">
      <a:dk1>
        <a:srgbClr val="000000"/>
      </a:dk1>
      <a:lt1>
        <a:srgbClr val="FFFFFF"/>
      </a:lt1>
      <a:dk2>
        <a:srgbClr val="CC0000"/>
      </a:dk2>
      <a:lt2>
        <a:srgbClr val="FFFFFF"/>
      </a:lt2>
      <a:accent1>
        <a:srgbClr val="FF0033"/>
      </a:accent1>
      <a:accent2>
        <a:srgbClr val="996633"/>
      </a:accent2>
      <a:accent3>
        <a:srgbClr val="E2AAAA"/>
      </a:accent3>
      <a:accent4>
        <a:srgbClr val="DADADA"/>
      </a:accent4>
      <a:accent5>
        <a:srgbClr val="FFAAAD"/>
      </a:accent5>
      <a:accent6>
        <a:srgbClr val="8A5C2D"/>
      </a:accent6>
      <a:hlink>
        <a:srgbClr val="CC9900"/>
      </a:hlink>
      <a:folHlink>
        <a:srgbClr val="FF6699"/>
      </a:folHlink>
    </a:clrScheme>
    <a:fontScheme name="Тема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CC0000"/>
        </a:dk2>
        <a:lt2>
          <a:srgbClr val="FFFFFF"/>
        </a:lt2>
        <a:accent1>
          <a:srgbClr val="FF0033"/>
        </a:accent1>
        <a:accent2>
          <a:srgbClr val="996633"/>
        </a:accent2>
        <a:accent3>
          <a:srgbClr val="E2AAAA"/>
        </a:accent3>
        <a:accent4>
          <a:srgbClr val="DADADA"/>
        </a:accent4>
        <a:accent5>
          <a:srgbClr val="FFAAAD"/>
        </a:accent5>
        <a:accent6>
          <a:srgbClr val="8A5C2D"/>
        </a:accent6>
        <a:hlink>
          <a:srgbClr val="CC9900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FF"/>
        </a:lt2>
        <a:accent1>
          <a:srgbClr val="FF00FF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AAFF"/>
        </a:accent5>
        <a:accent6>
          <a:srgbClr val="E70000"/>
        </a:accent6>
        <a:hlink>
          <a:srgbClr val="00FFFF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DDDDDD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97979"/>
        </a:accent6>
        <a:hlink>
          <a:srgbClr val="39393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</TotalTime>
  <Words>1241</Words>
  <Application>Microsoft Office PowerPoint</Application>
  <PresentationFormat>Экран (4:3)</PresentationFormat>
  <Paragraphs>59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Шаблон оформления «Терракотовый»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Kontora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Maysheva</cp:lastModifiedBy>
  <cp:revision>21</cp:revision>
  <dcterms:created xsi:type="dcterms:W3CDTF">2008-05-06T13:40:43Z</dcterms:created>
  <dcterms:modified xsi:type="dcterms:W3CDTF">2020-04-20T07:07:44Z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TC010689901049</vt:lpwstr>
  </property>
</Properties>
</file>