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0" r:id="rId5"/>
    <p:sldId id="271" r:id="rId6"/>
    <p:sldId id="260" r:id="rId7"/>
    <p:sldId id="26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2" r:id="rId19"/>
    <p:sldId id="284" r:id="rId20"/>
    <p:sldId id="257" r:id="rId21"/>
  </p:sldIdLst>
  <p:sldSz cx="12190413" cy="6859588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A Haymaker" panose="02000504000000020004" pitchFamily="2" charset="0"/>
      <p:regular r:id="rId27"/>
    </p:embeddedFont>
  </p:embeddedFontLst>
  <p:defaultTextStyle>
    <a:defPPr>
      <a:defRPr lang="ru-RU"/>
    </a:defPPr>
    <a:lvl1pPr marL="0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561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122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4683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6244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7805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9366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0928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2489" algn="l" defTabSz="102312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429"/>
    <a:srgbClr val="5D3138"/>
    <a:srgbClr val="723D46"/>
    <a:srgbClr val="7D434D"/>
    <a:srgbClr val="A16341"/>
    <a:srgbClr val="CB997E"/>
    <a:srgbClr val="CED2C1"/>
    <a:srgbClr val="A7E7F5"/>
    <a:srgbClr val="00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>
        <p:scale>
          <a:sx n="80" d="100"/>
          <a:sy n="80" d="100"/>
        </p:scale>
        <p:origin x="-1716" y="-73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2C5EE-E62D-4F08-BA08-23A4D6CF470B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E764F-774C-46FC-96DE-A9D6651951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04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1561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3122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4683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6244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57805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69366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0928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2489" algn="l" defTabSz="10231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243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64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13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7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7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45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7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13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764F-774C-46FC-96DE-A9D6651951D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45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2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0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2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7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206422"/>
            <a:ext cx="8025356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0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0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2" cy="136239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2" cy="150053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5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1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4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6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7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9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0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2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5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200428"/>
            <a:ext cx="5384099" cy="339486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8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561" indent="0">
              <a:buNone/>
              <a:defRPr sz="2200" b="1"/>
            </a:lvl2pPr>
            <a:lvl3pPr marL="1023122" indent="0">
              <a:buNone/>
              <a:defRPr sz="2000" b="1"/>
            </a:lvl3pPr>
            <a:lvl4pPr marL="1534683" indent="0">
              <a:buNone/>
              <a:defRPr sz="1800" b="1"/>
            </a:lvl4pPr>
            <a:lvl5pPr marL="2046244" indent="0">
              <a:buNone/>
              <a:defRPr sz="1800" b="1"/>
            </a:lvl5pPr>
            <a:lvl6pPr marL="2557805" indent="0">
              <a:buNone/>
              <a:defRPr sz="1800" b="1"/>
            </a:lvl6pPr>
            <a:lvl7pPr marL="3069366" indent="0">
              <a:buNone/>
              <a:defRPr sz="1800" b="1"/>
            </a:lvl7pPr>
            <a:lvl8pPr marL="3580928" indent="0">
              <a:buNone/>
              <a:defRPr sz="1800" b="1"/>
            </a:lvl8pPr>
            <a:lvl9pPr marL="409248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69"/>
            <a:ext cx="5388332" cy="6399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561" indent="0">
              <a:buNone/>
              <a:defRPr sz="2200" b="1"/>
            </a:lvl2pPr>
            <a:lvl3pPr marL="1023122" indent="0">
              <a:buNone/>
              <a:defRPr sz="2000" b="1"/>
            </a:lvl3pPr>
            <a:lvl4pPr marL="1534683" indent="0">
              <a:buNone/>
              <a:defRPr sz="1800" b="1"/>
            </a:lvl4pPr>
            <a:lvl5pPr marL="2046244" indent="0">
              <a:buNone/>
              <a:defRPr sz="1800" b="1"/>
            </a:lvl5pPr>
            <a:lvl6pPr marL="2557805" indent="0">
              <a:buNone/>
              <a:defRPr sz="1800" b="1"/>
            </a:lvl6pPr>
            <a:lvl7pPr marL="3069366" indent="0">
              <a:buNone/>
              <a:defRPr sz="1800" b="1"/>
            </a:lvl7pPr>
            <a:lvl8pPr marL="3580928" indent="0">
              <a:buNone/>
              <a:defRPr sz="1800" b="1"/>
            </a:lvl8pPr>
            <a:lvl9pPr marL="409248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3" y="2175378"/>
            <a:ext cx="5388332" cy="395220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7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4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3112"/>
            <a:ext cx="4010562" cy="11623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2" y="1435436"/>
            <a:ext cx="4010562" cy="4692149"/>
          </a:xfrm>
        </p:spPr>
        <p:txBody>
          <a:bodyPr/>
          <a:lstStyle>
            <a:lvl1pPr marL="0" indent="0">
              <a:buNone/>
              <a:defRPr sz="1600"/>
            </a:lvl1pPr>
            <a:lvl2pPr marL="511561" indent="0">
              <a:buNone/>
              <a:defRPr sz="1300"/>
            </a:lvl2pPr>
            <a:lvl3pPr marL="1023122" indent="0">
              <a:buNone/>
              <a:defRPr sz="1100"/>
            </a:lvl3pPr>
            <a:lvl4pPr marL="1534683" indent="0">
              <a:buNone/>
              <a:defRPr sz="1000"/>
            </a:lvl4pPr>
            <a:lvl5pPr marL="2046244" indent="0">
              <a:buNone/>
              <a:defRPr sz="1000"/>
            </a:lvl5pPr>
            <a:lvl6pPr marL="2557805" indent="0">
              <a:buNone/>
              <a:defRPr sz="1000"/>
            </a:lvl6pPr>
            <a:lvl7pPr marL="3069366" indent="0">
              <a:buNone/>
              <a:defRPr sz="1000"/>
            </a:lvl7pPr>
            <a:lvl8pPr marL="3580928" indent="0">
              <a:buNone/>
              <a:defRPr sz="1000"/>
            </a:lvl8pPr>
            <a:lvl9pPr marL="40924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4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600"/>
            </a:lvl1pPr>
            <a:lvl2pPr marL="511561" indent="0">
              <a:buNone/>
              <a:defRPr sz="3100"/>
            </a:lvl2pPr>
            <a:lvl3pPr marL="1023122" indent="0">
              <a:buNone/>
              <a:defRPr sz="2700"/>
            </a:lvl3pPr>
            <a:lvl4pPr marL="1534683" indent="0">
              <a:buNone/>
              <a:defRPr sz="2200"/>
            </a:lvl4pPr>
            <a:lvl5pPr marL="2046244" indent="0">
              <a:buNone/>
              <a:defRPr sz="2200"/>
            </a:lvl5pPr>
            <a:lvl6pPr marL="2557805" indent="0">
              <a:buNone/>
              <a:defRPr sz="2200"/>
            </a:lvl6pPr>
            <a:lvl7pPr marL="3069366" indent="0">
              <a:buNone/>
              <a:defRPr sz="2200"/>
            </a:lvl7pPr>
            <a:lvl8pPr marL="3580928" indent="0">
              <a:buNone/>
              <a:defRPr sz="2200"/>
            </a:lvl8pPr>
            <a:lvl9pPr marL="4092489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600"/>
            </a:lvl1pPr>
            <a:lvl2pPr marL="511561" indent="0">
              <a:buNone/>
              <a:defRPr sz="1300"/>
            </a:lvl2pPr>
            <a:lvl3pPr marL="1023122" indent="0">
              <a:buNone/>
              <a:defRPr sz="1100"/>
            </a:lvl3pPr>
            <a:lvl4pPr marL="1534683" indent="0">
              <a:buNone/>
              <a:defRPr sz="1000"/>
            </a:lvl4pPr>
            <a:lvl5pPr marL="2046244" indent="0">
              <a:buNone/>
              <a:defRPr sz="1000"/>
            </a:lvl5pPr>
            <a:lvl6pPr marL="2557805" indent="0">
              <a:buNone/>
              <a:defRPr sz="1000"/>
            </a:lvl6pPr>
            <a:lvl7pPr marL="3069366" indent="0">
              <a:buNone/>
              <a:defRPr sz="1000"/>
            </a:lvl7pPr>
            <a:lvl8pPr marL="3580928" indent="0">
              <a:buNone/>
              <a:defRPr sz="1000"/>
            </a:lvl8pPr>
            <a:lvl9pPr marL="40924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2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4702"/>
            <a:ext cx="10971372" cy="1143265"/>
          </a:xfrm>
          <a:prstGeom prst="rect">
            <a:avLst/>
          </a:prstGeom>
        </p:spPr>
        <p:txBody>
          <a:bodyPr vert="horz" lIns="102312" tIns="51156" rIns="102312" bIns="511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600572"/>
            <a:ext cx="10971372" cy="4527011"/>
          </a:xfrm>
          <a:prstGeom prst="rect">
            <a:avLst/>
          </a:prstGeom>
        </p:spPr>
        <p:txBody>
          <a:bodyPr vert="horz" lIns="102312" tIns="51156" rIns="102312" bIns="511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29" cy="365210"/>
          </a:xfrm>
          <a:prstGeom prst="rect">
            <a:avLst/>
          </a:prstGeom>
        </p:spPr>
        <p:txBody>
          <a:bodyPr vert="horz" lIns="102312" tIns="51156" rIns="102312" bIns="5115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06E9-2BF7-49D1-A8D5-915EE5F6BB26}" type="datetimeFigureOut">
              <a:rPr lang="ru-RU" smtClean="0"/>
              <a:t>01.10.2020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102312" tIns="51156" rIns="102312" bIns="5115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29" cy="365210"/>
          </a:xfrm>
          <a:prstGeom prst="rect">
            <a:avLst/>
          </a:prstGeom>
        </p:spPr>
        <p:txBody>
          <a:bodyPr vert="horz" lIns="102312" tIns="51156" rIns="102312" bIns="5115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A608-6DB1-4AE2-B587-36239B1EEB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82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xStyles>
    <p:titleStyle>
      <a:lvl1pPr algn="ctr" defTabSz="102312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671" indent="-383671" algn="l" defTabSz="1023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87" indent="-319726" algn="l" defTabSz="102312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03" indent="-255781" algn="l" defTabSz="1023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64" indent="-255781" algn="l" defTabSz="10231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025" indent="-255781" algn="l" defTabSz="1023122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586" indent="-255781" algn="l" defTabSz="1023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147" indent="-255781" algn="l" defTabSz="1023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708" indent="-255781" algn="l" defTabSz="1023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269" indent="-255781" algn="l" defTabSz="1023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561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122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683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44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805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366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928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489" algn="l" defTabSz="102312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9">
            <a:extLst>
              <a:ext uri="{FF2B5EF4-FFF2-40B4-BE49-F238E27FC236}">
                <a16:creationId xmlns="" xmlns:a16="http://schemas.microsoft.com/office/drawing/2014/main" id="{8E7EAC4F-4CA6-4923-B32A-5AC1D764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712" y="34082"/>
            <a:ext cx="11276511" cy="2315592"/>
          </a:xfrm>
          <a:noFill/>
        </p:spPr>
        <p:txBody>
          <a:bodyPr>
            <a:normAutofit fontScale="90000"/>
          </a:bodyPr>
          <a:lstStyle/>
          <a:p>
            <a:r>
              <a:rPr lang="ru-RU" sz="10700" b="1" dirty="0">
                <a:solidFill>
                  <a:srgbClr val="7D434D"/>
                </a:solidFill>
                <a:latin typeface="AA Haymaker" panose="02000504000000020004" pitchFamily="2" charset="0"/>
              </a:rPr>
              <a:t>Учитель</a:t>
            </a:r>
            <a:r>
              <a:rPr lang="ru-RU" sz="9600" b="1" dirty="0">
                <a:solidFill>
                  <a:srgbClr val="7D434D"/>
                </a:solidFill>
                <a:latin typeface="AA Haymaker" panose="02000504000000020004" pitchFamily="2" charset="0"/>
              </a:rPr>
              <a:t> </a:t>
            </a:r>
            <a:br>
              <a:rPr lang="ru-RU" sz="9600" b="1" dirty="0">
                <a:solidFill>
                  <a:srgbClr val="7D434D"/>
                </a:solidFill>
                <a:latin typeface="AA Haymaker" panose="02000504000000020004" pitchFamily="2" charset="0"/>
              </a:rPr>
            </a:br>
            <a:r>
              <a:rPr lang="ru-RU" sz="6700" b="1" dirty="0">
                <a:solidFill>
                  <a:srgbClr val="7D434D"/>
                </a:solidFill>
                <a:latin typeface="AA Haymaker" panose="02000504000000020004" pitchFamily="2" charset="0"/>
              </a:rPr>
              <a:t>равен солдату</a:t>
            </a:r>
            <a:r>
              <a:rPr lang="ru-RU" sz="5300" b="1" dirty="0">
                <a:solidFill>
                  <a:srgbClr val="7D434D"/>
                </a:solidFill>
                <a:latin typeface="AA Haymaker" panose="02000504000000020004" pitchFamily="2" charset="0"/>
              </a:rPr>
              <a:t>-</a:t>
            </a:r>
            <a:r>
              <a:rPr lang="ru-RU" sz="6700" b="1" dirty="0">
                <a:solidFill>
                  <a:srgbClr val="7D434D"/>
                </a:solidFill>
                <a:latin typeface="AA Haymaker" panose="02000504000000020004" pitchFamily="2" charset="0"/>
              </a:rPr>
              <a:t>герою</a:t>
            </a:r>
            <a:endParaRPr lang="ru-RU" sz="6700" b="1" dirty="0">
              <a:solidFill>
                <a:srgbClr val="7D434D"/>
              </a:solidFill>
              <a:latin typeface="AA Haymaker" panose="02000504000000020004" pitchFamily="2" charset="0"/>
            </a:endParaRPr>
          </a:p>
        </p:txBody>
      </p:sp>
      <p:pic>
        <p:nvPicPr>
          <p:cNvPr id="4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3" r="-2"/>
          <a:stretch/>
        </p:blipFill>
        <p:spPr bwMode="auto">
          <a:xfrm>
            <a:off x="0" y="-1066452"/>
            <a:ext cx="5133627" cy="91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https://may9.ru/i/brand/brand-13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https://may9.ru/i/brand/brand-13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D:\1 учителя на войне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8" y="3135164"/>
            <a:ext cx="3935288" cy="3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78" y="323645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1 учителя на войне\P-75_logotip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9" y="2965996"/>
            <a:ext cx="1140899" cy="136815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75126" y="3704466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23D46"/>
                </a:solidFill>
                <a:latin typeface="+mj-lt"/>
              </a:rPr>
              <a:t>На третьем фронте вставая горою,</a:t>
            </a:r>
            <a:br>
              <a:rPr lang="ru-RU" sz="2800" b="1" dirty="0">
                <a:solidFill>
                  <a:srgbClr val="723D46"/>
                </a:solidFill>
                <a:latin typeface="+mj-lt"/>
              </a:rPr>
            </a:br>
            <a:r>
              <a:rPr lang="ru-RU" sz="2800" b="1" dirty="0">
                <a:solidFill>
                  <a:srgbClr val="723D46"/>
                </a:solidFill>
                <a:latin typeface="+mj-lt"/>
              </a:rPr>
              <a:t>на фронте учёбы, на фронте книг, -</a:t>
            </a:r>
            <a:br>
              <a:rPr lang="ru-RU" sz="2800" b="1" dirty="0">
                <a:solidFill>
                  <a:srgbClr val="723D46"/>
                </a:solidFill>
                <a:latin typeface="+mj-lt"/>
              </a:rPr>
            </a:br>
            <a:r>
              <a:rPr lang="ru-RU" sz="2800" b="1" dirty="0">
                <a:solidFill>
                  <a:srgbClr val="723D46"/>
                </a:solidFill>
                <a:latin typeface="+mj-lt"/>
              </a:rPr>
              <a:t>учитель равен солдату-герою -</a:t>
            </a:r>
            <a:br>
              <a:rPr lang="ru-RU" sz="2800" b="1" dirty="0">
                <a:solidFill>
                  <a:srgbClr val="723D46"/>
                </a:solidFill>
                <a:latin typeface="+mj-lt"/>
              </a:rPr>
            </a:br>
            <a:r>
              <a:rPr lang="ru-RU" sz="2800" b="1" dirty="0">
                <a:solidFill>
                  <a:srgbClr val="723D46"/>
                </a:solidFill>
                <a:latin typeface="+mj-lt"/>
              </a:rPr>
              <a:t>тот же буденовец и фронтовик.</a:t>
            </a:r>
            <a:br>
              <a:rPr lang="ru-RU" sz="2800" b="1" dirty="0">
                <a:solidFill>
                  <a:srgbClr val="723D46"/>
                </a:solidFill>
                <a:latin typeface="+mj-lt"/>
              </a:rPr>
            </a:br>
            <a:endParaRPr lang="en-US" sz="2800" b="1" dirty="0" smtClean="0">
              <a:solidFill>
                <a:srgbClr val="723D46"/>
              </a:solidFill>
              <a:latin typeface="+mj-lt"/>
            </a:endParaRPr>
          </a:p>
          <a:p>
            <a:pPr algn="r"/>
            <a:r>
              <a:rPr lang="ru-RU" sz="2800" b="1" i="1" dirty="0" smtClean="0">
                <a:solidFill>
                  <a:srgbClr val="723D46"/>
                </a:solidFill>
                <a:latin typeface="+mj-lt"/>
              </a:rPr>
              <a:t>В.В.</a:t>
            </a:r>
            <a:r>
              <a:rPr lang="en-US" sz="2800" b="1" i="1" dirty="0" smtClean="0">
                <a:solidFill>
                  <a:srgbClr val="723D46"/>
                </a:solidFill>
                <a:latin typeface="+mj-lt"/>
              </a:rPr>
              <a:t> </a:t>
            </a:r>
            <a:r>
              <a:rPr lang="ru-RU" sz="2800" b="1" i="1" dirty="0" smtClean="0">
                <a:solidFill>
                  <a:srgbClr val="723D46"/>
                </a:solidFill>
                <a:latin typeface="+mj-lt"/>
              </a:rPr>
              <a:t>Маяковский</a:t>
            </a:r>
            <a:endParaRPr lang="ru-RU" sz="2800" b="1" dirty="0">
              <a:solidFill>
                <a:srgbClr val="723D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7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58" y="2205658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 hangingPunct="0"/>
            <a:endParaRPr lang="ru-RU" sz="2800" dirty="0">
              <a:solidFill>
                <a:srgbClr val="5D3138"/>
              </a:solidFill>
            </a:endParaRPr>
          </a:p>
        </p:txBody>
      </p:sp>
      <p:pic>
        <p:nvPicPr>
          <p:cNvPr id="10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7" t="-414" r="10622" b="414"/>
          <a:stretch/>
        </p:blipFill>
        <p:spPr bwMode="auto">
          <a:xfrm>
            <a:off x="-817562" y="-257071"/>
            <a:ext cx="5400600" cy="47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52202" y="174977"/>
            <a:ext cx="9199588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37409" y="246985"/>
            <a:ext cx="7883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hangingPunct="0"/>
            <a:r>
              <a:rPr lang="ru-RU" sz="2400" dirty="0">
                <a:solidFill>
                  <a:srgbClr val="5D3138"/>
                </a:solidFill>
              </a:rPr>
              <a:t>Награжден орденом Красной Звезды, медалями </a:t>
            </a:r>
            <a:r>
              <a:rPr lang="ru-RU" sz="2400" dirty="0" smtClean="0">
                <a:solidFill>
                  <a:srgbClr val="5D3138"/>
                </a:solidFill>
              </a:rPr>
              <a:t/>
            </a:r>
            <a:br>
              <a:rPr lang="ru-RU" sz="2400" dirty="0" smtClean="0">
                <a:solidFill>
                  <a:srgbClr val="5D3138"/>
                </a:solidFill>
              </a:rPr>
            </a:br>
            <a:r>
              <a:rPr lang="ru-RU" sz="2400" dirty="0" smtClean="0">
                <a:solidFill>
                  <a:srgbClr val="5D3138"/>
                </a:solidFill>
              </a:rPr>
              <a:t>«</a:t>
            </a:r>
            <a:r>
              <a:rPr lang="ru-RU" sz="2400" dirty="0">
                <a:solidFill>
                  <a:srgbClr val="5D3138"/>
                </a:solidFill>
              </a:rPr>
              <a:t>За победу над Германией в Великой Отечественной войне 1941-1945 гг.», «За доблестный труд в Великой Отечественной войне 1941-1945 гг</a:t>
            </a:r>
            <a:r>
              <a:rPr lang="ru-RU" sz="2400" dirty="0" smtClean="0">
                <a:solidFill>
                  <a:srgbClr val="5D3138"/>
                </a:solidFill>
              </a:rPr>
              <a:t>.», знаком «Отличник народного просвещения», удостоен звания «Заслуженный учитель школы РСФСР», юбилейными медалями.</a:t>
            </a:r>
            <a:endParaRPr lang="ru-RU" sz="2400" dirty="0">
              <a:solidFill>
                <a:srgbClr val="5D3138"/>
              </a:solidFill>
            </a:endParaRPr>
          </a:p>
        </p:txBody>
      </p:sp>
      <p:pic>
        <p:nvPicPr>
          <p:cNvPr id="13" name="Picture 11" descr="D:\1 учителя на войне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0" y="1183089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07" y="120203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1. Отделы и сотрудники\3.Отдел использования и публикации документов\4. Безгодова В.В\от Черниевой И.С\Будущее человечества в руках учителя\Величко Г.Т\Ф.410, Оп.1, Д.13, Л.1_Г.Т. Величко (в це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"/>
          <a:stretch/>
        </p:blipFill>
        <p:spPr bwMode="auto">
          <a:xfrm>
            <a:off x="6455246" y="2925738"/>
            <a:ext cx="5526581" cy="3744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46215" y="3933850"/>
            <a:ext cx="620916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/>
            <a:r>
              <a:rPr lang="ru-RU" sz="2200" dirty="0">
                <a:solidFill>
                  <a:srgbClr val="5D3138"/>
                </a:solidFill>
              </a:rPr>
              <a:t>Г.Т. Величко (в центре, на костылях), директор Ханты-Мансийского педагогического училища. Слева преподаватель труда Боголюбов Александр Александрович. Второй ряд слева направо: второй - Вахрушев Павел Александрович - преподаватель языка манси. 1972 г.</a:t>
            </a:r>
          </a:p>
          <a:p>
            <a:pPr algn="ctr"/>
            <a:r>
              <a:rPr lang="ru-RU" sz="1100" dirty="0" smtClean="0">
                <a:solidFill>
                  <a:srgbClr val="5D3138"/>
                </a:solidFill>
              </a:rPr>
              <a:t> </a:t>
            </a:r>
            <a:endParaRPr lang="ru-RU" sz="1100" dirty="0">
              <a:solidFill>
                <a:srgbClr val="5D3138"/>
              </a:solidFill>
            </a:endParaRPr>
          </a:p>
          <a:p>
            <a:pPr algn="ctr"/>
            <a:r>
              <a:rPr lang="ru-RU" b="1" dirty="0">
                <a:solidFill>
                  <a:srgbClr val="723D46"/>
                </a:solidFill>
                <a:latin typeface="+mj-lt"/>
              </a:rPr>
              <a:t>КУ «Государственный архив Югры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». </a:t>
            </a:r>
          </a:p>
          <a:p>
            <a:pPr algn="ctr"/>
            <a:r>
              <a:rPr lang="ru-RU" b="1" dirty="0" smtClean="0">
                <a:solidFill>
                  <a:srgbClr val="723D46"/>
                </a:solidFill>
                <a:latin typeface="+mj-lt"/>
              </a:rPr>
              <a:t>Ф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. 410. Оп.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Д.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13.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Л.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2.</a:t>
            </a:r>
            <a:r>
              <a:rPr lang="ru-RU" dirty="0" smtClean="0"/>
              <a:t> </a:t>
            </a:r>
            <a:endParaRPr lang="ru-RU" b="1" dirty="0">
              <a:solidFill>
                <a:srgbClr val="723D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6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1. Отделы и сотрудники\3.Отдел использования и публикации документов\4. Безгодова В.В\от Черниевой И.С\Будущее человечества в руках учителя\Иванов И.А\Ф.ФОТО, Оп.5, Д.373, Л.1_Иванов Илья Алексеевич - заслуженный учитель школы РФ (1960) (фотопортрет),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59" y="189434"/>
            <a:ext cx="4024936" cy="644908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-1" y="586000"/>
            <a:ext cx="72742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D434D"/>
                </a:solidFill>
                <a:latin typeface="AA Haymaker" panose="02000504000000020004" pitchFamily="2" charset="0"/>
              </a:rPr>
              <a:t>Илья </a:t>
            </a:r>
            <a:endParaRPr lang="ru-RU" sz="4400" b="1" dirty="0" smtClean="0">
              <a:solidFill>
                <a:srgbClr val="7D434D"/>
              </a:solidFill>
              <a:latin typeface="AA Haymaker" panose="02000504000000020004" pitchFamily="2" charset="0"/>
            </a:endParaRPr>
          </a:p>
          <a:p>
            <a:pPr algn="ctr"/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</a:rPr>
              <a:t>Алексеевич </a:t>
            </a:r>
            <a:r>
              <a:rPr lang="ru-RU" sz="6000" b="1" dirty="0" smtClean="0">
                <a:solidFill>
                  <a:srgbClr val="7D434D"/>
                </a:solidFill>
                <a:latin typeface="AA Haymaker" panose="02000504000000020004" pitchFamily="2" charset="0"/>
              </a:rPr>
              <a:t>Иванов</a:t>
            </a:r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  </a:t>
            </a:r>
          </a:p>
          <a:p>
            <a:pPr algn="ctr"/>
            <a:endParaRPr lang="ru-RU" sz="2800" b="1" dirty="0" smtClean="0">
              <a:solidFill>
                <a:srgbClr val="723D46"/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rgbClr val="5D3138"/>
                </a:solidFill>
              </a:rPr>
              <a:t>Родился 3 </a:t>
            </a:r>
            <a:r>
              <a:rPr lang="ru-RU" sz="2800" dirty="0">
                <a:solidFill>
                  <a:srgbClr val="5D3138"/>
                </a:solidFill>
              </a:rPr>
              <a:t>августа 1918 года в с. </a:t>
            </a:r>
            <a:r>
              <a:rPr lang="ru-RU" sz="2800" dirty="0" err="1">
                <a:solidFill>
                  <a:srgbClr val="5D3138"/>
                </a:solidFill>
              </a:rPr>
              <a:t>Бушуево</a:t>
            </a:r>
            <a:r>
              <a:rPr lang="ru-RU" sz="2800" dirty="0">
                <a:solidFill>
                  <a:srgbClr val="5D3138"/>
                </a:solidFill>
              </a:rPr>
              <a:t> </a:t>
            </a:r>
            <a:r>
              <a:rPr lang="ru-RU" sz="2800" dirty="0" smtClean="0">
                <a:solidFill>
                  <a:srgbClr val="5D3138"/>
                </a:solidFill>
              </a:rPr>
              <a:t/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Юргинского </a:t>
            </a:r>
            <a:r>
              <a:rPr lang="ru-RU" sz="2800" dirty="0">
                <a:solidFill>
                  <a:srgbClr val="5D3138"/>
                </a:solidFill>
              </a:rPr>
              <a:t>района Тюменской области </a:t>
            </a:r>
            <a:r>
              <a:rPr lang="ru-RU" sz="2800" dirty="0" smtClean="0">
                <a:solidFill>
                  <a:srgbClr val="5D3138"/>
                </a:solidFill>
              </a:rPr>
              <a:t/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семье крестьянина</a:t>
            </a:r>
            <a:r>
              <a:rPr lang="ru-RU" sz="2800" dirty="0" smtClean="0">
                <a:solidFill>
                  <a:srgbClr val="5D3138"/>
                </a:solidFill>
              </a:rPr>
              <a:t>. </a:t>
            </a:r>
          </a:p>
          <a:p>
            <a:endParaRPr lang="ru-RU" sz="2800" b="1" dirty="0" smtClean="0">
              <a:solidFill>
                <a:srgbClr val="723D46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723D46"/>
                </a:solidFill>
              </a:rPr>
              <a:t>КУ </a:t>
            </a:r>
            <a:r>
              <a:rPr lang="ru-RU" sz="2400" b="1" dirty="0">
                <a:solidFill>
                  <a:srgbClr val="723D46"/>
                </a:solidFill>
              </a:rPr>
              <a:t>«Государственный архив Югры». </a:t>
            </a:r>
          </a:p>
          <a:p>
            <a:pPr algn="ctr"/>
            <a:r>
              <a:rPr lang="ru-RU" sz="2400" b="1" dirty="0">
                <a:solidFill>
                  <a:srgbClr val="723D46"/>
                </a:solidFill>
              </a:rPr>
              <a:t>Ф. Фото. Оп. </a:t>
            </a:r>
            <a:r>
              <a:rPr lang="ru-RU" sz="2400" b="1" dirty="0" smtClean="0">
                <a:solidFill>
                  <a:srgbClr val="723D46"/>
                </a:solidFill>
              </a:rPr>
              <a:t>5. </a:t>
            </a:r>
            <a:r>
              <a:rPr lang="ru-RU" sz="2400" b="1" dirty="0">
                <a:solidFill>
                  <a:srgbClr val="723D46"/>
                </a:solidFill>
              </a:rPr>
              <a:t>Д. </a:t>
            </a:r>
            <a:r>
              <a:rPr lang="ru-RU" sz="2400" b="1" dirty="0" smtClean="0">
                <a:solidFill>
                  <a:srgbClr val="723D46"/>
                </a:solidFill>
              </a:rPr>
              <a:t>373. </a:t>
            </a:r>
            <a:r>
              <a:rPr lang="ru-RU" sz="2400" b="1" dirty="0">
                <a:solidFill>
                  <a:srgbClr val="723D46"/>
                </a:solidFill>
              </a:rPr>
              <a:t>Л. 1.</a:t>
            </a:r>
          </a:p>
        </p:txBody>
      </p:sp>
      <p:pic>
        <p:nvPicPr>
          <p:cNvPr id="16" name="Picture 11" descr="D:\1 учителя на войне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197081"/>
            <a:ext cx="1527265" cy="15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37" y="216023"/>
            <a:ext cx="1478641" cy="14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9" r="-1"/>
          <a:stretch/>
        </p:blipFill>
        <p:spPr bwMode="auto">
          <a:xfrm>
            <a:off x="0" y="-386630"/>
            <a:ext cx="2206774" cy="38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14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582" y="1557586"/>
            <a:ext cx="112427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dirty="0">
                <a:solidFill>
                  <a:srgbClr val="5D3138"/>
                </a:solidFill>
              </a:rPr>
              <a:t>С 1939 по 1941 годы работал учителем начальных классов </a:t>
            </a: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школах юрт Большой </a:t>
            </a:r>
            <a:r>
              <a:rPr lang="ru-RU" sz="2800" dirty="0" err="1">
                <a:solidFill>
                  <a:srgbClr val="5D3138"/>
                </a:solidFill>
              </a:rPr>
              <a:t>Ларьяк</a:t>
            </a:r>
            <a:r>
              <a:rPr lang="ru-RU" sz="2800" dirty="0">
                <a:solidFill>
                  <a:srgbClr val="5D3138"/>
                </a:solidFill>
              </a:rPr>
              <a:t>, Толька, Больше-</a:t>
            </a:r>
            <a:r>
              <a:rPr lang="ru-RU" sz="2800" dirty="0" err="1">
                <a:solidFill>
                  <a:srgbClr val="5D3138"/>
                </a:solidFill>
              </a:rPr>
              <a:t>Тархово</a:t>
            </a:r>
            <a:r>
              <a:rPr lang="ru-RU" sz="2800" dirty="0">
                <a:solidFill>
                  <a:srgbClr val="5D3138"/>
                </a:solidFill>
              </a:rPr>
              <a:t> </a:t>
            </a: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 err="1">
                <a:solidFill>
                  <a:srgbClr val="5D3138"/>
                </a:solidFill>
              </a:rPr>
              <a:t>Ларьякском</a:t>
            </a:r>
            <a:r>
              <a:rPr lang="ru-RU" sz="2800" dirty="0">
                <a:solidFill>
                  <a:srgbClr val="5D3138"/>
                </a:solidFill>
              </a:rPr>
              <a:t> (ныне Нижневартовском) районе.</a:t>
            </a:r>
          </a:p>
          <a:p>
            <a:pPr algn="just" fontAlgn="base"/>
            <a:r>
              <a:rPr lang="ru-RU" sz="1200" dirty="0">
                <a:solidFill>
                  <a:srgbClr val="5D3138"/>
                </a:solidFill>
              </a:rPr>
              <a:t> </a:t>
            </a:r>
          </a:p>
          <a:p>
            <a:pPr algn="just"/>
            <a:r>
              <a:rPr lang="ru-RU" sz="2800" dirty="0">
                <a:solidFill>
                  <a:srgbClr val="5D3138"/>
                </a:solidFill>
              </a:rPr>
              <a:t>С сентября 1943 года по 1963 год работал учителем в Ханты-Мансийске: в </a:t>
            </a:r>
            <a:r>
              <a:rPr lang="ru-RU" sz="2800" dirty="0" err="1">
                <a:solidFill>
                  <a:srgbClr val="5D3138"/>
                </a:solidFill>
              </a:rPr>
              <a:t>Перековской</a:t>
            </a:r>
            <a:r>
              <a:rPr lang="ru-RU" sz="2800" dirty="0">
                <a:solidFill>
                  <a:srgbClr val="5D3138"/>
                </a:solidFill>
              </a:rPr>
              <a:t> неполной средней школе, </a:t>
            </a: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средней школе </a:t>
            </a:r>
            <a:r>
              <a:rPr lang="ru-RU" sz="2800" dirty="0" smtClean="0">
                <a:solidFill>
                  <a:srgbClr val="5D3138"/>
                </a:solidFill>
              </a:rPr>
              <a:t>№ 1</a:t>
            </a:r>
            <a:r>
              <a:rPr lang="ru-RU" sz="2800" dirty="0">
                <a:solidFill>
                  <a:srgbClr val="5D3138"/>
                </a:solidFill>
              </a:rPr>
              <a:t>, Педагогическом училище. </a:t>
            </a:r>
          </a:p>
          <a:p>
            <a:pPr algn="just"/>
            <a:endParaRPr lang="ru-RU" sz="1200" dirty="0">
              <a:solidFill>
                <a:srgbClr val="5D3138"/>
              </a:solidFill>
            </a:endParaRPr>
          </a:p>
          <a:p>
            <a:pPr algn="just"/>
            <a:r>
              <a:rPr lang="ru-RU" sz="2800" dirty="0">
                <a:solidFill>
                  <a:srgbClr val="5D3138"/>
                </a:solidFill>
              </a:rPr>
              <a:t> В 1947 году заочно окончил Тобольский пединститут, в 1950 году – Свердловский педагогический институт по специальности «История». Вел большую общественную работу. Шесть раз избирался депутатом Ханты-Мансийского горсовета, активно работал лектором в обществе «Знание», изучал историю края</a:t>
            </a:r>
            <a:r>
              <a:rPr lang="ru-RU" sz="2800" dirty="0" smtClean="0">
                <a:solidFill>
                  <a:srgbClr val="5D3138"/>
                </a:solidFill>
              </a:rPr>
              <a:t>.</a:t>
            </a:r>
            <a:endParaRPr lang="ru-RU" sz="2800" dirty="0">
              <a:solidFill>
                <a:srgbClr val="5D3138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78782" y="533820"/>
            <a:ext cx="9442548" cy="44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2798" y="475519"/>
            <a:ext cx="92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23D46"/>
                </a:solidFill>
              </a:rPr>
              <a:t>Преподавательская деятельность</a:t>
            </a:r>
            <a:endParaRPr lang="ru-RU" sz="2800" dirty="0"/>
          </a:p>
        </p:txBody>
      </p:sp>
      <p:pic>
        <p:nvPicPr>
          <p:cNvPr id="19" name="Picture 11" descr="D:\1 учителя на войне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1" y="-26590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-7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14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566" y="1773610"/>
            <a:ext cx="71623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5D3138"/>
                </a:solidFill>
              </a:rPr>
              <a:t>С мая 1942 года по март 1943 года участвовал в Великой Отечественной войне. Был тяжело ранен и инвалидом </a:t>
            </a:r>
            <a:r>
              <a:rPr lang="en-US" sz="2800" dirty="0">
                <a:solidFill>
                  <a:srgbClr val="5D3138"/>
                </a:solidFill>
              </a:rPr>
              <a:t>III </a:t>
            </a:r>
            <a:r>
              <a:rPr lang="ru-RU" sz="2800" dirty="0">
                <a:solidFill>
                  <a:srgbClr val="5D3138"/>
                </a:solidFill>
              </a:rPr>
              <a:t>группы в 1943 году возвратился в </a:t>
            </a:r>
            <a:r>
              <a:rPr lang="ru-RU" sz="2800" dirty="0" err="1">
                <a:solidFill>
                  <a:srgbClr val="5D3138"/>
                </a:solidFill>
              </a:rPr>
              <a:t>Ларьякский</a:t>
            </a:r>
            <a:r>
              <a:rPr lang="ru-RU" sz="2800" dirty="0">
                <a:solidFill>
                  <a:srgbClr val="5D3138"/>
                </a:solidFill>
              </a:rPr>
              <a:t> район, где продолжил педагогическую деятельность</a:t>
            </a:r>
            <a:r>
              <a:rPr lang="ru-RU" sz="2800" dirty="0" smtClean="0">
                <a:solidFill>
                  <a:srgbClr val="5D3138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rgbClr val="5D3138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78782" y="553734"/>
            <a:ext cx="9442548" cy="44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2798" y="495433"/>
            <a:ext cx="92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23D46"/>
                </a:solidFill>
              </a:rPr>
              <a:t>Участник Великой Отечественной войны 1941-1945 гг. </a:t>
            </a:r>
            <a:endParaRPr lang="ru-RU" sz="2800" dirty="0"/>
          </a:p>
        </p:txBody>
      </p:sp>
      <p:pic>
        <p:nvPicPr>
          <p:cNvPr id="19" name="Picture 11" descr="D:\1 учителя на войне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1" y="-6676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1226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Z:\1. Отделы и сотрудники\3.Отдел использования и публикации документов\4. Безгодова В.В\от Черниевой И.С\Будущее человечества в руках учителя\Иванов И.А\КУГАЮ_293_1_29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8"/>
          <a:stretch/>
        </p:blipFill>
        <p:spPr bwMode="auto">
          <a:xfrm>
            <a:off x="7777889" y="1125538"/>
            <a:ext cx="393394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566" y="4438774"/>
            <a:ext cx="716231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5D3138"/>
                </a:solidFill>
              </a:rPr>
              <a:t>Справка И.А. Иванова о боевом ранении, признании его негодным к военной службе и снятии с военного учета, выданные помощником начальника Ленинградского Краснознаменского госпиталя № 442. 30.01.1943 г.</a:t>
            </a:r>
          </a:p>
          <a:p>
            <a:pPr algn="ctr"/>
            <a:r>
              <a:rPr lang="ru-RU" sz="1100" dirty="0" smtClean="0">
                <a:solidFill>
                  <a:srgbClr val="5D3138"/>
                </a:solidFill>
              </a:rPr>
              <a:t> </a:t>
            </a:r>
            <a:endParaRPr lang="ru-RU" sz="1100" dirty="0">
              <a:solidFill>
                <a:srgbClr val="5D3138"/>
              </a:solidFill>
            </a:endParaRPr>
          </a:p>
          <a:p>
            <a:pPr algn="ctr"/>
            <a:r>
              <a:rPr lang="ru-RU" b="1" dirty="0">
                <a:solidFill>
                  <a:srgbClr val="723D46"/>
                </a:solidFill>
                <a:latin typeface="+mj-lt"/>
              </a:rPr>
              <a:t>КУ «Государственный архив Югры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». </a:t>
            </a:r>
          </a:p>
          <a:p>
            <a:pPr algn="ctr"/>
            <a:r>
              <a:rPr lang="ru-RU" b="1" dirty="0" smtClean="0">
                <a:solidFill>
                  <a:srgbClr val="723D46"/>
                </a:solidFill>
                <a:latin typeface="+mj-lt"/>
              </a:rPr>
              <a:t>Ф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293.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Оп.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Д.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29.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Л.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1.</a:t>
            </a:r>
            <a:r>
              <a:rPr lang="ru-RU" dirty="0" smtClean="0"/>
              <a:t> </a:t>
            </a:r>
            <a:endParaRPr lang="ru-RU" b="1" dirty="0">
              <a:solidFill>
                <a:srgbClr val="723D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1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58" y="2205658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 hangingPunct="0"/>
            <a:endParaRPr lang="ru-RU" sz="2800" dirty="0">
              <a:solidFill>
                <a:srgbClr val="5D3138"/>
              </a:solidFill>
            </a:endParaRPr>
          </a:p>
        </p:txBody>
      </p:sp>
      <p:pic>
        <p:nvPicPr>
          <p:cNvPr id="10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7" t="-414" r="10622" b="414"/>
          <a:stretch/>
        </p:blipFill>
        <p:spPr bwMode="auto">
          <a:xfrm>
            <a:off x="-1105594" y="117426"/>
            <a:ext cx="5400600" cy="47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64170" y="189434"/>
            <a:ext cx="7399388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4766" y="261442"/>
            <a:ext cx="67687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5D3138"/>
                </a:solidFill>
              </a:rPr>
              <a:t>Как  участник Великой Отечественной войны награжден </a:t>
            </a:r>
            <a:r>
              <a:rPr lang="ru-RU" sz="2400" dirty="0">
                <a:solidFill>
                  <a:srgbClr val="5D3138"/>
                </a:solidFill>
              </a:rPr>
              <a:t>медалью «За оборону Ленинграда</a:t>
            </a:r>
            <a:r>
              <a:rPr lang="ru-RU" sz="2400" dirty="0" smtClean="0">
                <a:solidFill>
                  <a:srgbClr val="5D3138"/>
                </a:solidFill>
              </a:rPr>
              <a:t>», </a:t>
            </a:r>
            <a:r>
              <a:rPr lang="ru-RU" sz="2400" dirty="0">
                <a:solidFill>
                  <a:srgbClr val="5D3138"/>
                </a:solidFill>
              </a:rPr>
              <a:t>«Орденом Отечественной войны </a:t>
            </a:r>
            <a:r>
              <a:rPr lang="ru-RU" sz="2400" dirty="0" smtClean="0">
                <a:solidFill>
                  <a:srgbClr val="5D3138"/>
                </a:solidFill>
              </a:rPr>
              <a:t>1 </a:t>
            </a:r>
            <a:r>
              <a:rPr lang="ru-RU" sz="2400" dirty="0">
                <a:solidFill>
                  <a:srgbClr val="5D3138"/>
                </a:solidFill>
              </a:rPr>
              <a:t>степени</a:t>
            </a:r>
            <a:r>
              <a:rPr lang="ru-RU" sz="2400" dirty="0" smtClean="0">
                <a:solidFill>
                  <a:srgbClr val="5D3138"/>
                </a:solidFill>
              </a:rPr>
              <a:t>», </a:t>
            </a:r>
            <a:r>
              <a:rPr lang="ru-RU" sz="2400" dirty="0">
                <a:solidFill>
                  <a:srgbClr val="5D3138"/>
                </a:solidFill>
              </a:rPr>
              <a:t>юбилейными медалями.</a:t>
            </a:r>
          </a:p>
          <a:p>
            <a:pPr algn="just"/>
            <a:r>
              <a:rPr lang="ru-RU" sz="800" dirty="0" smtClean="0">
                <a:solidFill>
                  <a:srgbClr val="5D3138"/>
                </a:solidFill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5D3138"/>
                </a:solidFill>
              </a:rPr>
              <a:t>За </a:t>
            </a:r>
            <a:r>
              <a:rPr lang="ru-RU" sz="2400" dirty="0">
                <a:solidFill>
                  <a:srgbClr val="5D3138"/>
                </a:solidFill>
              </a:rPr>
              <a:t>творческую педагогическую деятельность неоднократно награждался правительственными наградами. Имеет медали «За  доблестный труд </a:t>
            </a:r>
            <a:r>
              <a:rPr lang="ru-RU" sz="2400" dirty="0" smtClean="0">
                <a:solidFill>
                  <a:srgbClr val="5D3138"/>
                </a:solidFill>
              </a:rPr>
              <a:t>в </a:t>
            </a:r>
            <a:r>
              <a:rPr lang="ru-RU" sz="2400" dirty="0">
                <a:solidFill>
                  <a:srgbClr val="5D3138"/>
                </a:solidFill>
              </a:rPr>
              <a:t>Великой Отечественной </a:t>
            </a:r>
            <a:r>
              <a:rPr lang="ru-RU" sz="2400" dirty="0" smtClean="0">
                <a:solidFill>
                  <a:srgbClr val="5D3138"/>
                </a:solidFill>
              </a:rPr>
              <a:t>войне», «</a:t>
            </a:r>
            <a:r>
              <a:rPr lang="ru-RU" sz="2400" dirty="0">
                <a:solidFill>
                  <a:srgbClr val="5D3138"/>
                </a:solidFill>
              </a:rPr>
              <a:t>3a трудовое отличие» </a:t>
            </a:r>
            <a:r>
              <a:rPr lang="ru-RU" sz="2400" dirty="0" smtClean="0">
                <a:solidFill>
                  <a:srgbClr val="5D3138"/>
                </a:solidFill>
              </a:rPr>
              <a:t>«</a:t>
            </a:r>
            <a:r>
              <a:rPr lang="ru-RU" sz="2400" dirty="0">
                <a:solidFill>
                  <a:srgbClr val="5D3138"/>
                </a:solidFill>
              </a:rPr>
              <a:t>За доблестный труд </a:t>
            </a:r>
            <a:r>
              <a:rPr lang="ru-RU" sz="2400" dirty="0" smtClean="0">
                <a:solidFill>
                  <a:srgbClr val="5D3138"/>
                </a:solidFill>
              </a:rPr>
              <a:t>в </a:t>
            </a:r>
            <a:r>
              <a:rPr lang="ru-RU" sz="2400" dirty="0">
                <a:solidFill>
                  <a:srgbClr val="5D3138"/>
                </a:solidFill>
              </a:rPr>
              <a:t>ознаменование 100-летия со дня рождения </a:t>
            </a:r>
            <a:r>
              <a:rPr lang="ru-RU" sz="2400" dirty="0" smtClean="0">
                <a:solidFill>
                  <a:srgbClr val="5D3138"/>
                </a:solidFill>
              </a:rPr>
              <a:t>В.И</a:t>
            </a:r>
            <a:r>
              <a:rPr lang="ru-RU" sz="2400" dirty="0">
                <a:solidFill>
                  <a:srgbClr val="5D3138"/>
                </a:solidFill>
              </a:rPr>
              <a:t>. Ленина</a:t>
            </a:r>
            <a:r>
              <a:rPr lang="ru-RU" sz="2400" dirty="0" smtClean="0">
                <a:solidFill>
                  <a:srgbClr val="5D3138"/>
                </a:solidFill>
              </a:rPr>
              <a:t>»</a:t>
            </a:r>
            <a:endParaRPr lang="ru-RU" sz="2400" dirty="0">
              <a:solidFill>
                <a:srgbClr val="5D3138"/>
              </a:solidFill>
            </a:endParaRPr>
          </a:p>
          <a:p>
            <a:pPr algn="just"/>
            <a:r>
              <a:rPr lang="ru-RU" sz="800" dirty="0" smtClean="0">
                <a:solidFill>
                  <a:srgbClr val="5D3138"/>
                </a:solidFill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5D3138"/>
                </a:solidFill>
              </a:rPr>
              <a:t>В </a:t>
            </a:r>
            <a:r>
              <a:rPr lang="ru-RU" sz="2400" dirty="0">
                <a:solidFill>
                  <a:srgbClr val="5D3138"/>
                </a:solidFill>
              </a:rPr>
              <a:t>1960 году </a:t>
            </a:r>
            <a:r>
              <a:rPr lang="ru-RU" sz="2400" dirty="0" smtClean="0">
                <a:solidFill>
                  <a:srgbClr val="5D3138"/>
                </a:solidFill>
              </a:rPr>
              <a:t>удостоен </a:t>
            </a:r>
            <a:r>
              <a:rPr lang="ru-RU" sz="2400" dirty="0">
                <a:solidFill>
                  <a:srgbClr val="5D3138"/>
                </a:solidFill>
              </a:rPr>
              <a:t>звания «Заслуженный учитель школы РСФСР», в 1987 году награжден  знаком «Отличник народного просвещения».</a:t>
            </a:r>
          </a:p>
        </p:txBody>
      </p:sp>
      <p:pic>
        <p:nvPicPr>
          <p:cNvPr id="13" name="Picture 11" descr="D:\1 учителя на войне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649508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166845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chernievais\Desktop\Будущее человечества в руках учителя\Ф.410, Оп.1, Д.11, Л.54_Иванов Илья Алексеевич - участник Великой Отечественной войны 1941-1945 гг. Из альбома Г.Т. Величко, 09.05.197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4492"/>
          <a:stretch/>
        </p:blipFill>
        <p:spPr bwMode="auto">
          <a:xfrm>
            <a:off x="8975527" y="1155376"/>
            <a:ext cx="3024336" cy="54427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34567" y="5557222"/>
            <a:ext cx="864096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5D3138"/>
                </a:solidFill>
              </a:rPr>
              <a:t>Иванов Илья Алексеевич – участник Великой Отечественной войны 1941-1945 гг. </a:t>
            </a:r>
            <a:r>
              <a:rPr lang="ru-RU" sz="2200" dirty="0" smtClean="0">
                <a:solidFill>
                  <a:srgbClr val="5D3138"/>
                </a:solidFill>
              </a:rPr>
              <a:t>Из </a:t>
            </a:r>
            <a:r>
              <a:rPr lang="ru-RU" sz="2200" dirty="0">
                <a:solidFill>
                  <a:srgbClr val="5D3138"/>
                </a:solidFill>
              </a:rPr>
              <a:t>альбома Г.Т. Величко. 09.05.1970 г.</a:t>
            </a:r>
          </a:p>
          <a:p>
            <a:pPr algn="ctr"/>
            <a:r>
              <a:rPr lang="ru-RU" sz="600" dirty="0" smtClean="0">
                <a:solidFill>
                  <a:srgbClr val="5D3138"/>
                </a:solidFill>
              </a:rPr>
              <a:t> </a:t>
            </a:r>
            <a:endParaRPr lang="ru-RU" sz="600" dirty="0">
              <a:solidFill>
                <a:srgbClr val="5D3138"/>
              </a:solidFill>
            </a:endParaRPr>
          </a:p>
          <a:p>
            <a:pPr algn="ctr"/>
            <a:r>
              <a:rPr lang="ru-RU" b="1" dirty="0">
                <a:solidFill>
                  <a:srgbClr val="723D46"/>
                </a:solidFill>
                <a:latin typeface="+mj-lt"/>
              </a:rPr>
              <a:t>КУ «Государственный архив Югры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». Ф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410.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Оп.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Д.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11.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Л.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54.</a:t>
            </a:r>
            <a:r>
              <a:rPr lang="ru-RU" dirty="0" smtClean="0"/>
              <a:t> </a:t>
            </a:r>
            <a:endParaRPr lang="ru-RU" b="1" dirty="0">
              <a:solidFill>
                <a:srgbClr val="723D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22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Petuhovaen\Desktop\Карфидов\Ф.410, Оп.8, Д.15, Л.1_Карфидов Петр Семенович - 1942-19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64" y="183314"/>
            <a:ext cx="4238316" cy="645520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" name="Прямоугольник 24"/>
          <p:cNvSpPr/>
          <p:nvPr/>
        </p:nvSpPr>
        <p:spPr>
          <a:xfrm>
            <a:off x="-1" y="586000"/>
            <a:ext cx="72742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7D434D"/>
                </a:solidFill>
                <a:latin typeface="AA Haymaker" panose="02000504000000020004" pitchFamily="2" charset="0"/>
              </a:rPr>
              <a:t>ПЁтр</a:t>
            </a:r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</a:rPr>
              <a:t>Семенович </a:t>
            </a:r>
            <a:r>
              <a:rPr lang="ru-RU" sz="6000" b="1" dirty="0" err="1" smtClean="0">
                <a:solidFill>
                  <a:srgbClr val="7D434D"/>
                </a:solidFill>
                <a:latin typeface="AA Haymaker" panose="02000504000000020004" pitchFamily="2" charset="0"/>
              </a:rPr>
              <a:t>Карфидов</a:t>
            </a:r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  </a:t>
            </a:r>
          </a:p>
          <a:p>
            <a:pPr algn="ctr"/>
            <a:endParaRPr lang="ru-RU" sz="2800" b="1" dirty="0" smtClean="0">
              <a:solidFill>
                <a:srgbClr val="723D46"/>
              </a:solidFill>
              <a:latin typeface="+mj-lt"/>
            </a:endParaRPr>
          </a:p>
          <a:p>
            <a:pPr algn="ctr"/>
            <a:r>
              <a:rPr lang="ru-RU" sz="2800" dirty="0">
                <a:solidFill>
                  <a:srgbClr val="5D3138"/>
                </a:solidFill>
              </a:rPr>
              <a:t>Родился 10 июня 1900 года </a:t>
            </a:r>
            <a:r>
              <a:rPr lang="ru-RU" sz="2800" dirty="0" smtClean="0">
                <a:solidFill>
                  <a:srgbClr val="5D3138"/>
                </a:solidFill>
              </a:rPr>
              <a:t/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с. </a:t>
            </a:r>
            <a:r>
              <a:rPr lang="ru-RU" sz="2800" dirty="0" err="1">
                <a:solidFill>
                  <a:srgbClr val="5D3138"/>
                </a:solidFill>
              </a:rPr>
              <a:t>Шмаковка</a:t>
            </a:r>
            <a:r>
              <a:rPr lang="ru-RU" sz="2800" dirty="0">
                <a:solidFill>
                  <a:srgbClr val="5D3138"/>
                </a:solidFill>
              </a:rPr>
              <a:t> </a:t>
            </a:r>
            <a:r>
              <a:rPr lang="ru-RU" sz="2800" dirty="0" err="1">
                <a:solidFill>
                  <a:srgbClr val="5D3138"/>
                </a:solidFill>
              </a:rPr>
              <a:t>Егоршинского</a:t>
            </a:r>
            <a:r>
              <a:rPr lang="ru-RU" sz="2800" dirty="0">
                <a:solidFill>
                  <a:srgbClr val="5D3138"/>
                </a:solidFill>
              </a:rPr>
              <a:t> района Свердловской области. </a:t>
            </a:r>
          </a:p>
          <a:p>
            <a:endParaRPr lang="ru-RU" sz="2800" dirty="0">
              <a:solidFill>
                <a:srgbClr val="5D3138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23D46"/>
                </a:solidFill>
              </a:rPr>
              <a:t>КУ </a:t>
            </a:r>
            <a:r>
              <a:rPr lang="ru-RU" sz="2400" b="1" dirty="0">
                <a:solidFill>
                  <a:srgbClr val="723D46"/>
                </a:solidFill>
              </a:rPr>
              <a:t>«Государственный архив Югры». </a:t>
            </a:r>
          </a:p>
          <a:p>
            <a:pPr algn="ctr"/>
            <a:r>
              <a:rPr lang="ru-RU" sz="2400" b="1" dirty="0">
                <a:solidFill>
                  <a:srgbClr val="723D46"/>
                </a:solidFill>
              </a:rPr>
              <a:t>Ф. </a:t>
            </a:r>
            <a:r>
              <a:rPr lang="ru-RU" sz="2400" b="1" dirty="0" smtClean="0">
                <a:solidFill>
                  <a:srgbClr val="723D46"/>
                </a:solidFill>
              </a:rPr>
              <a:t>410. </a:t>
            </a:r>
            <a:r>
              <a:rPr lang="ru-RU" sz="2400" b="1" dirty="0">
                <a:solidFill>
                  <a:srgbClr val="723D46"/>
                </a:solidFill>
              </a:rPr>
              <a:t>Оп. </a:t>
            </a:r>
            <a:r>
              <a:rPr lang="ru-RU" sz="2400" b="1" dirty="0" smtClean="0">
                <a:solidFill>
                  <a:srgbClr val="723D46"/>
                </a:solidFill>
              </a:rPr>
              <a:t>8. </a:t>
            </a:r>
            <a:r>
              <a:rPr lang="ru-RU" sz="2400" b="1" dirty="0">
                <a:solidFill>
                  <a:srgbClr val="723D46"/>
                </a:solidFill>
              </a:rPr>
              <a:t>Д. </a:t>
            </a:r>
            <a:r>
              <a:rPr lang="ru-RU" sz="2400" b="1" dirty="0" smtClean="0">
                <a:solidFill>
                  <a:srgbClr val="723D46"/>
                </a:solidFill>
              </a:rPr>
              <a:t>15. </a:t>
            </a:r>
            <a:r>
              <a:rPr lang="ru-RU" sz="2400" b="1" dirty="0">
                <a:solidFill>
                  <a:srgbClr val="723D46"/>
                </a:solidFill>
              </a:rPr>
              <a:t>Л. 1.</a:t>
            </a:r>
          </a:p>
        </p:txBody>
      </p:sp>
      <p:pic>
        <p:nvPicPr>
          <p:cNvPr id="16" name="Picture 11" descr="D:\1 учителя на войне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197081"/>
            <a:ext cx="1527265" cy="15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37" y="216023"/>
            <a:ext cx="1478641" cy="14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9" r="-1"/>
          <a:stretch/>
        </p:blipFill>
        <p:spPr bwMode="auto">
          <a:xfrm>
            <a:off x="0" y="-386630"/>
            <a:ext cx="2206774" cy="38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14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582" y="1341562"/>
            <a:ext cx="112427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5D3138"/>
                </a:solidFill>
              </a:rPr>
              <a:t>После окончания учительской семинарии </a:t>
            </a:r>
            <a:r>
              <a:rPr lang="ru-RU" sz="2800" dirty="0" smtClean="0">
                <a:solidFill>
                  <a:srgbClr val="5D3138"/>
                </a:solidFill>
              </a:rPr>
              <a:t>призван </a:t>
            </a:r>
            <a:r>
              <a:rPr lang="ru-RU" sz="2800" dirty="0" err="1">
                <a:solidFill>
                  <a:srgbClr val="5D3138"/>
                </a:solidFill>
              </a:rPr>
              <a:t>Ирбитским</a:t>
            </a:r>
            <a:r>
              <a:rPr lang="ru-RU" sz="2800" dirty="0">
                <a:solidFill>
                  <a:srgbClr val="5D3138"/>
                </a:solidFill>
              </a:rPr>
              <a:t> Районным военным комиссариатом Свердловской области </a:t>
            </a: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Советскую армию. </a:t>
            </a: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1920 году </a:t>
            </a:r>
            <a:r>
              <a:rPr lang="ru-RU" sz="2800" dirty="0" smtClean="0">
                <a:solidFill>
                  <a:srgbClr val="5D3138"/>
                </a:solidFill>
              </a:rPr>
              <a:t>направлен </a:t>
            </a:r>
            <a:r>
              <a:rPr lang="ru-RU" sz="2800" dirty="0">
                <a:solidFill>
                  <a:srgbClr val="5D3138"/>
                </a:solidFill>
              </a:rPr>
              <a:t>на курсы учителей школ, после </a:t>
            </a:r>
            <a:r>
              <a:rPr lang="ru-RU" sz="2800" dirty="0" smtClean="0">
                <a:solidFill>
                  <a:srgbClr val="5D3138"/>
                </a:solidFill>
              </a:rPr>
              <a:t>их окончания, </a:t>
            </a:r>
            <a:r>
              <a:rPr lang="ru-RU" sz="2800" dirty="0">
                <a:solidFill>
                  <a:srgbClr val="5D3138"/>
                </a:solidFill>
              </a:rPr>
              <a:t>вплоть до 1929 года занимался просветительской работой </a:t>
            </a: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воинских частях Свердловской области. </a:t>
            </a:r>
            <a:endParaRPr lang="ru-RU" sz="2800" dirty="0" smtClean="0">
              <a:solidFill>
                <a:srgbClr val="5D3138"/>
              </a:solidFill>
            </a:endParaRPr>
          </a:p>
          <a:p>
            <a:pPr algn="just"/>
            <a:endParaRPr lang="ru-RU" sz="1200" dirty="0">
              <a:solidFill>
                <a:srgbClr val="5D3138"/>
              </a:solidFill>
            </a:endParaRPr>
          </a:p>
          <a:p>
            <a:pPr algn="just"/>
            <a:r>
              <a:rPr lang="ru-RU" sz="2800" dirty="0" smtClean="0">
                <a:solidFill>
                  <a:srgbClr val="5D3138"/>
                </a:solidFill>
              </a:rPr>
              <a:t>В 1933 командирован в Остяко-Вогульский национальный округ для работы в окружном комитете ВКП(б) Окружного исполнительного комитета. В 1936 назначен директором неполной средней школы </a:t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п. Перековка, возглавив одновременно Окружной совет общества изучения местного края. Окончив в 1939 году заочно учительский институт, в декабре 1942 года его утверждают на должность директора Ханты-Мансийской средней школы. </a:t>
            </a:r>
            <a:endParaRPr lang="ru-RU" sz="2800" dirty="0">
              <a:solidFill>
                <a:srgbClr val="5D3138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78782" y="533820"/>
            <a:ext cx="9442548" cy="44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2798" y="475519"/>
            <a:ext cx="92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23D46"/>
                </a:solidFill>
              </a:rPr>
              <a:t>Просветительская работа</a:t>
            </a:r>
            <a:endParaRPr lang="ru-RU" sz="2800" dirty="0"/>
          </a:p>
        </p:txBody>
      </p:sp>
      <p:pic>
        <p:nvPicPr>
          <p:cNvPr id="19" name="Picture 11" descr="D:\1 учителя на войне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1" y="-26590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-7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7" t="-414" r="10622" b="414"/>
          <a:stretch/>
        </p:blipFill>
        <p:spPr bwMode="auto">
          <a:xfrm>
            <a:off x="-1105594" y="-329079"/>
            <a:ext cx="5400600" cy="47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64170" y="261443"/>
            <a:ext cx="10063683" cy="2592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43410" y="524015"/>
            <a:ext cx="90964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5D3138"/>
                </a:solidFill>
              </a:rPr>
              <a:t>В 1944–1945 годах Петр Семенович был участником Великой Отечественной войны. </a:t>
            </a:r>
            <a:r>
              <a:rPr lang="ru-RU" sz="2400" dirty="0" smtClean="0">
                <a:solidFill>
                  <a:srgbClr val="5D3138"/>
                </a:solidFill>
              </a:rPr>
              <a:t>За </a:t>
            </a:r>
            <a:r>
              <a:rPr lang="ru-RU" sz="2400" dirty="0">
                <a:solidFill>
                  <a:srgbClr val="5D3138"/>
                </a:solidFill>
              </a:rPr>
              <a:t>военные, трудовые и особые заслуги перед государством награжден медалями: </a:t>
            </a:r>
            <a:r>
              <a:rPr lang="ru-RU" sz="2400" dirty="0" smtClean="0">
                <a:solidFill>
                  <a:srgbClr val="5D3138"/>
                </a:solidFill>
              </a:rPr>
              <a:t>«</a:t>
            </a:r>
            <a:r>
              <a:rPr lang="ru-RU" sz="2400" dirty="0">
                <a:solidFill>
                  <a:srgbClr val="5D3138"/>
                </a:solidFill>
              </a:rPr>
              <a:t>За доблестный труд </a:t>
            </a:r>
            <a:r>
              <a:rPr lang="ru-RU" sz="2400" dirty="0" smtClean="0">
                <a:solidFill>
                  <a:srgbClr val="5D3138"/>
                </a:solidFill>
              </a:rPr>
              <a:t/>
            </a:r>
            <a:br>
              <a:rPr lang="ru-RU" sz="2400" dirty="0" smtClean="0">
                <a:solidFill>
                  <a:srgbClr val="5D3138"/>
                </a:solidFill>
              </a:rPr>
            </a:br>
            <a:r>
              <a:rPr lang="ru-RU" sz="2400" dirty="0" smtClean="0">
                <a:solidFill>
                  <a:srgbClr val="5D3138"/>
                </a:solidFill>
              </a:rPr>
              <a:t>в </a:t>
            </a:r>
            <a:r>
              <a:rPr lang="ru-RU" sz="2400" dirty="0">
                <a:solidFill>
                  <a:srgbClr val="5D3138"/>
                </a:solidFill>
              </a:rPr>
              <a:t>годы Великой Отечественной войны в  1941-1945 гг.», «За Победу над Германией», «За трудовое отличие». </a:t>
            </a:r>
            <a:endParaRPr lang="ru-RU" sz="2400" dirty="0" smtClean="0">
              <a:solidFill>
                <a:srgbClr val="5D3138"/>
              </a:solidFill>
            </a:endParaRPr>
          </a:p>
          <a:p>
            <a:pPr algn="just"/>
            <a:r>
              <a:rPr lang="ru-RU" sz="1200" dirty="0" smtClean="0">
                <a:solidFill>
                  <a:srgbClr val="5D3138"/>
                </a:solidFill>
              </a:rPr>
              <a:t> </a:t>
            </a:r>
            <a:endParaRPr lang="ru-RU" sz="1200" dirty="0">
              <a:solidFill>
                <a:srgbClr val="5D3138"/>
              </a:solidFill>
            </a:endParaRPr>
          </a:p>
        </p:txBody>
      </p:sp>
      <p:pic>
        <p:nvPicPr>
          <p:cNvPr id="10" name="Picture 11" descr="D:\1 учителя на войне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8" y="1111081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75" y="1130023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ГАХМАО. Ф. 410. Оп. 8. Д. 6. Л. 1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D:\По темам\Стальное поколение\Выставка стальное поколение\Карфидов\410_8_6\1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4" y="2461965"/>
            <a:ext cx="6048672" cy="42081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34567" y="4869954"/>
            <a:ext cx="48245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5D3138"/>
                </a:solidFill>
              </a:rPr>
              <a:t>Военный билет, выданный 30 января 1945 года П.С. </a:t>
            </a:r>
            <a:r>
              <a:rPr lang="ru-RU" sz="2200" dirty="0" err="1" smtClean="0">
                <a:solidFill>
                  <a:srgbClr val="5D3138"/>
                </a:solidFill>
              </a:rPr>
              <a:t>Карфидову</a:t>
            </a:r>
            <a:r>
              <a:rPr lang="ru-RU" sz="2200" dirty="0" smtClean="0">
                <a:solidFill>
                  <a:srgbClr val="5D3138"/>
                </a:solidFill>
              </a:rPr>
              <a:t>. </a:t>
            </a:r>
            <a:endParaRPr lang="ru-RU" sz="2200" dirty="0">
              <a:solidFill>
                <a:srgbClr val="5D3138"/>
              </a:solidFill>
            </a:endParaRPr>
          </a:p>
          <a:p>
            <a:pPr algn="ctr"/>
            <a:r>
              <a:rPr lang="ru-RU" sz="1100" dirty="0" smtClean="0">
                <a:solidFill>
                  <a:srgbClr val="5D3138"/>
                </a:solidFill>
              </a:rPr>
              <a:t> </a:t>
            </a:r>
            <a:endParaRPr lang="ru-RU" sz="1100" dirty="0">
              <a:solidFill>
                <a:srgbClr val="5D3138"/>
              </a:solidFill>
            </a:endParaRPr>
          </a:p>
          <a:p>
            <a:pPr algn="ctr"/>
            <a:r>
              <a:rPr lang="ru-RU" b="1" dirty="0">
                <a:solidFill>
                  <a:srgbClr val="723D46"/>
                </a:solidFill>
                <a:latin typeface="+mj-lt"/>
              </a:rPr>
              <a:t>КУ «Государственный архив Югры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». </a:t>
            </a:r>
          </a:p>
          <a:p>
            <a:pPr algn="ctr"/>
            <a:r>
              <a:rPr lang="ru-RU" b="1" dirty="0" smtClean="0">
                <a:solidFill>
                  <a:srgbClr val="723D46"/>
                </a:solidFill>
                <a:latin typeface="+mj-lt"/>
              </a:rPr>
              <a:t>Ф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410.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Оп.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8.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Д.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6.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Л.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1.</a:t>
            </a:r>
            <a:r>
              <a:rPr lang="ru-RU" dirty="0" smtClean="0"/>
              <a:t> </a:t>
            </a:r>
            <a:endParaRPr lang="ru-RU" b="1" dirty="0">
              <a:solidFill>
                <a:srgbClr val="723D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14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566" y="466428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5D3138"/>
                </a:solidFill>
              </a:rPr>
              <a:t>После войны вернулся </a:t>
            </a:r>
            <a:r>
              <a:rPr lang="ru-RU" sz="2800" dirty="0" smtClean="0">
                <a:solidFill>
                  <a:srgbClr val="5D3138"/>
                </a:solidFill>
              </a:rPr>
              <a:t/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г. Ханты-Мансийск на должность директора Ханты-Мансийской средней школы, откуда в 1946 году </a:t>
            </a:r>
            <a:r>
              <a:rPr lang="ru-RU" sz="2800" dirty="0" smtClean="0">
                <a:solidFill>
                  <a:srgbClr val="5D3138"/>
                </a:solidFill>
              </a:rPr>
              <a:t>переведен </a:t>
            </a:r>
            <a:r>
              <a:rPr lang="ru-RU" sz="2800" dirty="0">
                <a:solidFill>
                  <a:srgbClr val="5D3138"/>
                </a:solidFill>
              </a:rPr>
              <a:t>директором </a:t>
            </a:r>
            <a:r>
              <a:rPr lang="ru-RU" sz="2800" dirty="0" err="1">
                <a:solidFill>
                  <a:srgbClr val="5D3138"/>
                </a:solidFill>
              </a:rPr>
              <a:t>Лиственичной</a:t>
            </a:r>
            <a:r>
              <a:rPr lang="ru-RU" sz="2800" dirty="0">
                <a:solidFill>
                  <a:srgbClr val="5D3138"/>
                </a:solidFill>
              </a:rPr>
              <a:t> семилетней школы </a:t>
            </a:r>
            <a:r>
              <a:rPr lang="ru-RU" sz="2800" dirty="0" err="1">
                <a:solidFill>
                  <a:srgbClr val="5D3138"/>
                </a:solidFill>
              </a:rPr>
              <a:t>Кондинского</a:t>
            </a:r>
            <a:r>
              <a:rPr lang="ru-RU" sz="2800" dirty="0">
                <a:solidFill>
                  <a:srgbClr val="5D3138"/>
                </a:solidFill>
              </a:rPr>
              <a:t> </a:t>
            </a:r>
            <a:r>
              <a:rPr lang="ru-RU" sz="2800" dirty="0" smtClean="0">
                <a:solidFill>
                  <a:srgbClr val="5D3138"/>
                </a:solidFill>
              </a:rPr>
              <a:t>района.</a:t>
            </a:r>
            <a:endParaRPr lang="ru-RU" sz="2800" dirty="0">
              <a:solidFill>
                <a:srgbClr val="5D313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566" y="4438774"/>
            <a:ext cx="46085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5D3138"/>
                </a:solidFill>
              </a:rPr>
              <a:t>Выписка из приказа № 80 </a:t>
            </a:r>
            <a:endParaRPr lang="ru-RU" sz="2200" dirty="0" smtClean="0">
              <a:solidFill>
                <a:srgbClr val="5D3138"/>
              </a:solidFill>
            </a:endParaRPr>
          </a:p>
          <a:p>
            <a:pPr algn="ctr"/>
            <a:r>
              <a:rPr lang="ru-RU" sz="2200" dirty="0" smtClean="0">
                <a:solidFill>
                  <a:srgbClr val="5D3138"/>
                </a:solidFill>
              </a:rPr>
              <a:t>по Ханты-Мансийскому </a:t>
            </a:r>
            <a:r>
              <a:rPr lang="ru-RU" sz="2200" dirty="0">
                <a:solidFill>
                  <a:srgbClr val="5D3138"/>
                </a:solidFill>
              </a:rPr>
              <a:t>ОКРОНО </a:t>
            </a:r>
            <a:endParaRPr lang="ru-RU" sz="2200" dirty="0" smtClean="0">
              <a:solidFill>
                <a:srgbClr val="5D3138"/>
              </a:solidFill>
            </a:endParaRPr>
          </a:p>
          <a:p>
            <a:pPr algn="ctr"/>
            <a:r>
              <a:rPr lang="ru-RU" sz="2200" dirty="0" smtClean="0">
                <a:solidFill>
                  <a:srgbClr val="5D3138"/>
                </a:solidFill>
              </a:rPr>
              <a:t>от </a:t>
            </a:r>
            <a:r>
              <a:rPr lang="ru-RU" sz="2200" dirty="0">
                <a:solidFill>
                  <a:srgbClr val="5D3138"/>
                </a:solidFill>
              </a:rPr>
              <a:t>8 августа 1946 года.</a:t>
            </a:r>
          </a:p>
          <a:p>
            <a:pPr algn="ctr"/>
            <a:r>
              <a:rPr lang="ru-RU" sz="1100" dirty="0" smtClean="0">
                <a:solidFill>
                  <a:srgbClr val="5D3138"/>
                </a:solidFill>
              </a:rPr>
              <a:t> </a:t>
            </a:r>
            <a:endParaRPr lang="ru-RU" sz="1100" dirty="0">
              <a:solidFill>
                <a:srgbClr val="5D3138"/>
              </a:solidFill>
            </a:endParaRPr>
          </a:p>
          <a:p>
            <a:pPr algn="ctr"/>
            <a:r>
              <a:rPr lang="ru-RU" b="1" dirty="0">
                <a:solidFill>
                  <a:srgbClr val="723D46"/>
                </a:solidFill>
                <a:latin typeface="+mj-lt"/>
              </a:rPr>
              <a:t>КУ «Государственный архив Югры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». </a:t>
            </a:r>
          </a:p>
          <a:p>
            <a:pPr algn="ctr"/>
            <a:r>
              <a:rPr lang="ru-RU" b="1" dirty="0" smtClean="0">
                <a:solidFill>
                  <a:srgbClr val="723D46"/>
                </a:solidFill>
                <a:latin typeface="+mj-lt"/>
              </a:rPr>
              <a:t>Ф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410.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Оп.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8.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Д.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19.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Л.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10.</a:t>
            </a:r>
            <a:r>
              <a:rPr lang="ru-RU" dirty="0" smtClean="0"/>
              <a:t> </a:t>
            </a:r>
            <a:endParaRPr lang="ru-RU" b="1" dirty="0">
              <a:solidFill>
                <a:srgbClr val="723D46"/>
              </a:solidFill>
              <a:latin typeface="+mj-lt"/>
            </a:endParaRPr>
          </a:p>
        </p:txBody>
      </p:sp>
      <p:pic>
        <p:nvPicPr>
          <p:cNvPr id="9217" name="Picture 1" descr="Z:\1. Отделы и сотрудники\3.Отдел использования и публикации документов\4. Безгодова В.В\от Черниевой И.С\Будущее человечества в руках учителя\Карфидов П.С\КУГАЮ_410_8_19_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56" y="723259"/>
            <a:ext cx="6555456" cy="57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D:\1 учителя на войне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06" y="65332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73" y="8427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конечная звезда 5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582" y="693490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5D3138"/>
                </a:solidFill>
              </a:rPr>
              <a:t>С 1946 года по 1951 год Петр Семенович работал в школах </a:t>
            </a:r>
            <a:r>
              <a:rPr lang="ru-RU" sz="2800" dirty="0" err="1">
                <a:solidFill>
                  <a:srgbClr val="5D3138"/>
                </a:solidFill>
              </a:rPr>
              <a:t>Кондинского</a:t>
            </a:r>
            <a:r>
              <a:rPr lang="ru-RU" sz="2800" dirty="0">
                <a:solidFill>
                  <a:srgbClr val="5D3138"/>
                </a:solidFill>
              </a:rPr>
              <a:t> района: </a:t>
            </a:r>
            <a:r>
              <a:rPr lang="ru-RU" sz="2800" dirty="0" err="1">
                <a:solidFill>
                  <a:srgbClr val="5D3138"/>
                </a:solidFill>
              </a:rPr>
              <a:t>Леушах</a:t>
            </a:r>
            <a:r>
              <a:rPr lang="ru-RU" sz="2800" dirty="0">
                <a:solidFill>
                  <a:srgbClr val="5D3138"/>
                </a:solidFill>
              </a:rPr>
              <a:t>, </a:t>
            </a:r>
            <a:r>
              <a:rPr lang="ru-RU" sz="2800" dirty="0" err="1">
                <a:solidFill>
                  <a:srgbClr val="5D3138"/>
                </a:solidFill>
              </a:rPr>
              <a:t>Лиственичном</a:t>
            </a:r>
            <a:r>
              <a:rPr lang="ru-RU" sz="2800" dirty="0">
                <a:solidFill>
                  <a:srgbClr val="5D3138"/>
                </a:solidFill>
              </a:rPr>
              <a:t>, Сосновке.  </a:t>
            </a:r>
            <a:endParaRPr lang="ru-RU" sz="2800" dirty="0" smtClean="0">
              <a:solidFill>
                <a:srgbClr val="5D3138"/>
              </a:solidFill>
            </a:endParaRPr>
          </a:p>
          <a:p>
            <a:pPr algn="just"/>
            <a:r>
              <a:rPr lang="ru-RU" sz="1200" dirty="0">
                <a:solidFill>
                  <a:srgbClr val="5D3138"/>
                </a:solidFill>
              </a:rPr>
              <a:t> </a:t>
            </a:r>
          </a:p>
          <a:p>
            <a:pPr algn="just"/>
            <a:r>
              <a:rPr lang="ru-RU" sz="2800" dirty="0">
                <a:solidFill>
                  <a:srgbClr val="5D3138"/>
                </a:solidFill>
              </a:rPr>
              <a:t>В 1951 году семья </a:t>
            </a:r>
            <a:r>
              <a:rPr lang="ru-RU" sz="2800" dirty="0" err="1">
                <a:solidFill>
                  <a:srgbClr val="5D3138"/>
                </a:solidFill>
              </a:rPr>
              <a:t>Карфидовых</a:t>
            </a:r>
            <a:r>
              <a:rPr lang="ru-RU" sz="2800" dirty="0">
                <a:solidFill>
                  <a:srgbClr val="5D3138"/>
                </a:solidFill>
              </a:rPr>
              <a:t> переезжает в д. Шестаково Ново-</a:t>
            </a:r>
            <a:r>
              <a:rPr lang="ru-RU" sz="2800" dirty="0" err="1">
                <a:solidFill>
                  <a:srgbClr val="5D3138"/>
                </a:solidFill>
              </a:rPr>
              <a:t>Заимского</a:t>
            </a:r>
            <a:r>
              <a:rPr lang="ru-RU" sz="2800" dirty="0">
                <a:solidFill>
                  <a:srgbClr val="5D3138"/>
                </a:solidFill>
              </a:rPr>
              <a:t>  района Тюменской области, где Петр Семенович стал работать заведующим РОНО, откуда в 1956 году ушел на пенсию. </a:t>
            </a:r>
          </a:p>
        </p:txBody>
      </p:sp>
      <p:pic>
        <p:nvPicPr>
          <p:cNvPr id="19458" name="Picture 2" descr="Z:\1. Отделы и сотрудники\3.Отдел использования и публикации документов\4. Безгодова В.В\от Черниевой И.С\Будущее человечества в руках учителя\Карфидов П.С\КУГАЮ_410_8_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261442"/>
            <a:ext cx="4020410" cy="633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598" y="5302002"/>
            <a:ext cx="648072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solidFill>
                  <a:srgbClr val="5D3138"/>
                </a:solidFill>
              </a:rPr>
              <a:t>Карфидов</a:t>
            </a:r>
            <a:r>
              <a:rPr lang="ru-RU" sz="2200" dirty="0">
                <a:solidFill>
                  <a:srgbClr val="5D3138"/>
                </a:solidFill>
              </a:rPr>
              <a:t> П.С. – пенсионер (портрет). 1980 г.</a:t>
            </a:r>
          </a:p>
          <a:p>
            <a:pPr algn="ctr"/>
            <a:r>
              <a:rPr lang="ru-RU" sz="1100" dirty="0" smtClean="0">
                <a:solidFill>
                  <a:srgbClr val="5D3138"/>
                </a:solidFill>
              </a:rPr>
              <a:t> </a:t>
            </a:r>
            <a:endParaRPr lang="ru-RU" sz="1100" dirty="0">
              <a:solidFill>
                <a:srgbClr val="5D3138"/>
              </a:solidFill>
            </a:endParaRPr>
          </a:p>
          <a:p>
            <a:pPr algn="ctr"/>
            <a:r>
              <a:rPr lang="ru-RU" b="1" dirty="0">
                <a:solidFill>
                  <a:srgbClr val="723D46"/>
                </a:solidFill>
                <a:latin typeface="+mj-lt"/>
              </a:rPr>
              <a:t>КУ «Государственный архив Югры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». </a:t>
            </a:r>
          </a:p>
          <a:p>
            <a:pPr algn="ctr"/>
            <a:r>
              <a:rPr lang="ru-RU" b="1" dirty="0" smtClean="0">
                <a:solidFill>
                  <a:srgbClr val="723D46"/>
                </a:solidFill>
                <a:latin typeface="+mj-lt"/>
              </a:rPr>
              <a:t>Ф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410.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Оп.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8.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Д.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17.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Л.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1.</a:t>
            </a:r>
            <a:r>
              <a:rPr lang="ru-RU" dirty="0" smtClean="0"/>
              <a:t> </a:t>
            </a:r>
            <a:endParaRPr lang="ru-RU" b="1" dirty="0">
              <a:solidFill>
                <a:srgbClr val="723D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18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586000"/>
            <a:ext cx="70147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Николай </a:t>
            </a:r>
          </a:p>
          <a:p>
            <a:pPr algn="ctr"/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Павлович </a:t>
            </a:r>
            <a:r>
              <a:rPr lang="ru-RU" sz="6000" b="1" dirty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Бобылев</a:t>
            </a:r>
            <a:r>
              <a:rPr lang="ru-RU" sz="4400" b="1" dirty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 </a:t>
            </a:r>
          </a:p>
          <a:p>
            <a:pPr algn="ctr"/>
            <a:endParaRPr lang="ru-RU" sz="2800" b="1" dirty="0" smtClean="0">
              <a:solidFill>
                <a:srgbClr val="723D46"/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rgbClr val="5D3138"/>
                </a:solidFill>
              </a:rPr>
              <a:t>Родился </a:t>
            </a:r>
            <a:r>
              <a:rPr lang="ru-RU" sz="2800" dirty="0">
                <a:solidFill>
                  <a:srgbClr val="5D3138"/>
                </a:solidFill>
              </a:rPr>
              <a:t>19 декабря 1923 года </a:t>
            </a:r>
            <a:br>
              <a:rPr lang="ru-RU" sz="2800" dirty="0">
                <a:solidFill>
                  <a:srgbClr val="5D3138"/>
                </a:solidFill>
              </a:rPr>
            </a:br>
            <a:r>
              <a:rPr lang="ru-RU" sz="2800" dirty="0">
                <a:solidFill>
                  <a:srgbClr val="5D3138"/>
                </a:solidFill>
              </a:rPr>
              <a:t>в с. Ваганово </a:t>
            </a:r>
            <a:r>
              <a:rPr lang="ru-RU" sz="2800" dirty="0" err="1">
                <a:solidFill>
                  <a:srgbClr val="5D3138"/>
                </a:solidFill>
              </a:rPr>
              <a:t>Чудиновского</a:t>
            </a:r>
            <a:r>
              <a:rPr lang="ru-RU" sz="2800" dirty="0">
                <a:solidFill>
                  <a:srgbClr val="5D3138"/>
                </a:solidFill>
              </a:rPr>
              <a:t> </a:t>
            </a:r>
            <a:r>
              <a:rPr lang="ru-RU" sz="2800" dirty="0" smtClean="0">
                <a:solidFill>
                  <a:srgbClr val="5D3138"/>
                </a:solidFill>
              </a:rPr>
              <a:t/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(</a:t>
            </a:r>
            <a:r>
              <a:rPr lang="ru-RU" sz="2800" dirty="0">
                <a:solidFill>
                  <a:srgbClr val="5D3138"/>
                </a:solidFill>
              </a:rPr>
              <a:t>ныне Октябрьского) района </a:t>
            </a:r>
            <a:r>
              <a:rPr lang="ru-RU" sz="2800" dirty="0" smtClean="0">
                <a:solidFill>
                  <a:srgbClr val="5D3138"/>
                </a:solidFill>
              </a:rPr>
              <a:t>Челябинской </a:t>
            </a:r>
            <a:r>
              <a:rPr lang="ru-RU" sz="2800" dirty="0">
                <a:solidFill>
                  <a:srgbClr val="5D3138"/>
                </a:solidFill>
              </a:rPr>
              <a:t>области в семье крестьянина. </a:t>
            </a:r>
          </a:p>
          <a:p>
            <a:endParaRPr lang="ru-RU" sz="2800" b="1" dirty="0">
              <a:solidFill>
                <a:srgbClr val="723D46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723D46"/>
                </a:solidFill>
                <a:latin typeface="+mj-lt"/>
              </a:rPr>
              <a:t>КУ «Государственный архив Югры». </a:t>
            </a:r>
            <a:endParaRPr lang="ru-RU" sz="2400" b="1" dirty="0" smtClean="0">
              <a:solidFill>
                <a:srgbClr val="723D46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723D46"/>
                </a:solidFill>
                <a:latin typeface="+mj-lt"/>
              </a:rPr>
              <a:t>Ф</a:t>
            </a:r>
            <a:r>
              <a:rPr lang="ru-RU" sz="2400" b="1" dirty="0">
                <a:solidFill>
                  <a:srgbClr val="723D46"/>
                </a:solidFill>
                <a:latin typeface="+mj-lt"/>
              </a:rPr>
              <a:t>. 410. Оп. 2. Д. 6. Л. 1.</a:t>
            </a:r>
          </a:p>
        </p:txBody>
      </p:sp>
      <p:pic>
        <p:nvPicPr>
          <p:cNvPr id="8" name="Picture 2" descr="Z:\1. Отделы и сотрудники\3.Отдел использования и публикации документов\4. Безгодова В.В\от Черниевой И.С\Будущее человечества в руках учителя\Бобылев Н.П\Ф.410, Оп.2, Д.6, Л.1_Николай Павлович Бобылев - участник Великой Отечественной войны 1941-1945 г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09" y="555752"/>
            <a:ext cx="4481599" cy="575436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1 учителя на войне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197081"/>
            <a:ext cx="1527265" cy="15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36" y="230845"/>
            <a:ext cx="1478641" cy="14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9" r="-1"/>
          <a:stretch/>
        </p:blipFill>
        <p:spPr bwMode="auto">
          <a:xfrm>
            <a:off x="0" y="-386630"/>
            <a:ext cx="2206774" cy="38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39211" y="237385"/>
            <a:ext cx="226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=</a:t>
            </a:r>
            <a:r>
              <a:rPr lang="ru-RU" sz="28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-</a:t>
            </a:r>
            <a:endParaRPr lang="ru-RU" sz="2800" b="1" dirty="0">
              <a:solidFill>
                <a:srgbClr val="7D434D"/>
              </a:solidFill>
              <a:latin typeface="AA Haymaker" panose="0200050400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16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asnopeevavv\Desktop\Сагандукова\noun_Prescription_123978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6" y="1518284"/>
            <a:ext cx="466155" cy="4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28564" y="6094090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www.gahmao.ru</a:t>
            </a:r>
            <a:endParaRPr lang="ru-RU" sz="2400" b="1" dirty="0">
              <a:solidFill>
                <a:srgbClr val="7D434D"/>
              </a:solidFill>
              <a:latin typeface="AA Haymaker" panose="02000504000000020004" pitchFamily="2" charset="0"/>
              <a:ea typeface="+mj-ea"/>
              <a:cs typeface="+mj-cs"/>
            </a:endParaRPr>
          </a:p>
        </p:txBody>
      </p:sp>
      <p:pic>
        <p:nvPicPr>
          <p:cNvPr id="1028" name="Picture 4" descr="C:\Users\krasnopeevavv\Desktop\Сагандукова\qr-cod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81" y="5004160"/>
            <a:ext cx="1016536" cy="101653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rasnopeevavv\Desktop\Сагандукова\Без имени-2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74" y="6175698"/>
            <a:ext cx="656702" cy="37760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rasnopeevavv\Desktop\Сагандукова\Без имени-3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010" y="6097650"/>
            <a:ext cx="285345" cy="5337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rasnopeevavv\Desktop\Сагандукова\Фейсбук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597" y="5006527"/>
            <a:ext cx="1014169" cy="10141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rasnopeevavv\Desktop\Сагандукова\Одноклассники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55" y="5004160"/>
            <a:ext cx="1014168" cy="101416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rasnopeevavv\Desktop\Сагандукова\Без имени-4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09" y="6097650"/>
            <a:ext cx="313259" cy="5337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0670" y="339946"/>
            <a:ext cx="10153128" cy="710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Материалы выставки вы найдете в фондах </a:t>
            </a:r>
            <a:r>
              <a:rPr lang="ru-RU" sz="2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КУ </a:t>
            </a:r>
            <a:r>
              <a:rPr lang="ru-RU" sz="2400" b="1" dirty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«Государственный архив Югры»: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5D3138"/>
                </a:solidFill>
              </a:rPr>
              <a:t>Фонд 410 </a:t>
            </a:r>
            <a:r>
              <a:rPr lang="ru-RU" sz="2400" dirty="0" smtClean="0">
                <a:solidFill>
                  <a:srgbClr val="5D3138"/>
                </a:solidFill>
              </a:rPr>
              <a:t>«Коллекция </a:t>
            </a:r>
            <a:r>
              <a:rPr lang="ru-RU" sz="2400" dirty="0">
                <a:solidFill>
                  <a:srgbClr val="5D3138"/>
                </a:solidFill>
              </a:rPr>
              <a:t>документов участников Великой Отечественной войны 1941-1945 </a:t>
            </a:r>
            <a:r>
              <a:rPr lang="ru-RU" sz="2400" dirty="0" smtClean="0">
                <a:solidFill>
                  <a:srgbClr val="5D3138"/>
                </a:solidFill>
              </a:rPr>
              <a:t>годов»</a:t>
            </a:r>
          </a:p>
          <a:p>
            <a:pPr marL="854461" lvl="1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D3138"/>
                </a:solidFill>
              </a:rPr>
              <a:t>Опись 1 - опись документов Величко Г.Т.</a:t>
            </a:r>
          </a:p>
          <a:p>
            <a:pPr marL="854461" lvl="1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D3138"/>
                </a:solidFill>
              </a:rPr>
              <a:t>Опись 2 – опись документов Бобылева Н.П.</a:t>
            </a:r>
          </a:p>
          <a:p>
            <a:pPr marL="854461" lvl="1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D3138"/>
                </a:solidFill>
              </a:rPr>
              <a:t>Опись 8 – опись документов </a:t>
            </a:r>
            <a:r>
              <a:rPr lang="ru-RU" sz="2400" dirty="0" err="1">
                <a:solidFill>
                  <a:srgbClr val="5D3138"/>
                </a:solidFill>
              </a:rPr>
              <a:t>Карфидова</a:t>
            </a:r>
            <a:r>
              <a:rPr lang="ru-RU" sz="2400" dirty="0">
                <a:solidFill>
                  <a:srgbClr val="5D3138"/>
                </a:solidFill>
              </a:rPr>
              <a:t> П.С.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5D3138"/>
                </a:solidFill>
              </a:rPr>
              <a:t>Фонд 293 - </a:t>
            </a:r>
            <a:r>
              <a:rPr lang="ru-RU" sz="2400" dirty="0" smtClean="0">
                <a:solidFill>
                  <a:srgbClr val="5D3138"/>
                </a:solidFill>
              </a:rPr>
              <a:t>Иванов</a:t>
            </a:r>
            <a:r>
              <a:rPr lang="ru-RU" sz="2400" dirty="0">
                <a:solidFill>
                  <a:srgbClr val="5D3138"/>
                </a:solidFill>
              </a:rPr>
              <a:t> Илья Алексеевич - заслуженный учитель РСФСР, историк-педагог, пенсионер.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endParaRPr lang="ru-RU" sz="2400" dirty="0" smtClean="0"/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5D3138"/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71070" y="284089"/>
            <a:ext cx="226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=</a:t>
            </a:r>
            <a:r>
              <a:rPr lang="ru-RU" sz="1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-</a:t>
            </a:r>
            <a:endParaRPr lang="ru-RU" sz="1400" b="1" dirty="0">
              <a:solidFill>
                <a:srgbClr val="7D434D"/>
              </a:solidFill>
              <a:latin typeface="AA Haymaker" panose="02000504000000020004" pitchFamily="2" charset="0"/>
              <a:ea typeface="+mj-ea"/>
              <a:cs typeface="+mj-cs"/>
            </a:endParaRPr>
          </a:p>
        </p:txBody>
      </p:sp>
      <p:pic>
        <p:nvPicPr>
          <p:cNvPr id="13" name="Picture 3" descr="C:\Users\krasnopeevavv\Desktop\Сагандукова\noun_Prescription_123978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6" y="4221882"/>
            <a:ext cx="466155" cy="4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-конечная звезда 11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5341" y="2019826"/>
            <a:ext cx="949598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>
              <a:solidFill>
                <a:srgbClr val="5D3138"/>
              </a:solidFill>
            </a:endParaRPr>
          </a:p>
          <a:p>
            <a:pPr algn="just"/>
            <a:r>
              <a:rPr lang="ru-RU" sz="2800" dirty="0">
                <a:solidFill>
                  <a:srgbClr val="5D3138"/>
                </a:solidFill>
              </a:rPr>
              <a:t>Призван в Советскую армию в 1943 году. </a:t>
            </a:r>
            <a:r>
              <a:rPr lang="ru-RU" sz="2800" dirty="0" smtClean="0">
                <a:solidFill>
                  <a:srgbClr val="5D3138"/>
                </a:solidFill>
              </a:rPr>
              <a:t>По </a:t>
            </a:r>
            <a:r>
              <a:rPr lang="ru-RU" sz="2800" dirty="0">
                <a:solidFill>
                  <a:srgbClr val="5D3138"/>
                </a:solidFill>
              </a:rPr>
              <a:t>окончанию Омского военно-пехотного училища им. Фрунзе получил звание младшего лейтенанта и направлен на должность командира минометного взвода в составе 3-ей ударной армии 265-ой стрелковой дивизии 941 полка. </a:t>
            </a:r>
            <a:endParaRPr lang="ru-RU" sz="2800" dirty="0" smtClean="0">
              <a:solidFill>
                <a:srgbClr val="5D3138"/>
              </a:solidFill>
            </a:endParaRPr>
          </a:p>
          <a:p>
            <a:pPr algn="just"/>
            <a:endParaRPr lang="ru-RU" sz="1200" dirty="0" smtClean="0">
              <a:solidFill>
                <a:srgbClr val="5D3138"/>
              </a:solidFill>
            </a:endParaRPr>
          </a:p>
          <a:p>
            <a:pPr algn="just"/>
            <a:r>
              <a:rPr lang="ru-RU" sz="2800" dirty="0" smtClean="0">
                <a:solidFill>
                  <a:srgbClr val="5D3138"/>
                </a:solidFill>
              </a:rPr>
              <a:t>Освобождал Варшаву, </a:t>
            </a:r>
            <a:r>
              <a:rPr lang="ru-RU" sz="2800" dirty="0" err="1" smtClean="0">
                <a:solidFill>
                  <a:srgbClr val="5D3138"/>
                </a:solidFill>
              </a:rPr>
              <a:t>Рейцы</a:t>
            </a:r>
            <a:r>
              <a:rPr lang="ru-RU" sz="2800" dirty="0" smtClean="0">
                <a:solidFill>
                  <a:srgbClr val="5D3138"/>
                </a:solidFill>
              </a:rPr>
              <a:t>, участвовал в боях за выход </a:t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к Балтийскому морю, в битве за Берлин. </a:t>
            </a:r>
            <a:endParaRPr lang="ru-RU" sz="2800" dirty="0">
              <a:solidFill>
                <a:srgbClr val="5D3138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78782" y="893860"/>
            <a:ext cx="9442548" cy="44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22798" y="835559"/>
            <a:ext cx="92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23D46"/>
                </a:solidFill>
              </a:rPr>
              <a:t>Участник </a:t>
            </a:r>
            <a:r>
              <a:rPr lang="ru-RU" sz="2800" b="1" dirty="0">
                <a:solidFill>
                  <a:srgbClr val="723D46"/>
                </a:solidFill>
              </a:rPr>
              <a:t>Великой Отечественной войны 1941-1945 гг</a:t>
            </a:r>
            <a:r>
              <a:rPr lang="ru-RU" sz="2800" b="1" dirty="0" smtClean="0">
                <a:solidFill>
                  <a:srgbClr val="723D46"/>
                </a:solidFill>
              </a:rPr>
              <a:t>. </a:t>
            </a:r>
            <a:endParaRPr lang="ru-RU" sz="2800" dirty="0"/>
          </a:p>
        </p:txBody>
      </p:sp>
      <p:pic>
        <p:nvPicPr>
          <p:cNvPr id="24" name="Picture 11" descr="D:\1 учителя на войне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1" y="333450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35239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конечная звезда 6"/>
          <p:cNvSpPr/>
          <p:nvPr/>
        </p:nvSpPr>
        <p:spPr>
          <a:xfrm>
            <a:off x="-3420380" y="34888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25341" y="2123772"/>
            <a:ext cx="9495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5D3138"/>
                </a:solidFill>
              </a:rPr>
              <a:t>После демобилизации в 1946 году стал учителем: поступил на работу в </a:t>
            </a:r>
            <a:r>
              <a:rPr lang="ru-RU" sz="2800" dirty="0" err="1">
                <a:solidFill>
                  <a:srgbClr val="5D3138"/>
                </a:solidFill>
              </a:rPr>
              <a:t>Самаровский</a:t>
            </a:r>
            <a:r>
              <a:rPr lang="ru-RU" sz="2800" dirty="0">
                <a:solidFill>
                  <a:srgbClr val="5D3138"/>
                </a:solidFill>
              </a:rPr>
              <a:t> РОНО на должность учителя-физрука </a:t>
            </a:r>
            <a:r>
              <a:rPr lang="ru-RU" sz="2800" dirty="0" err="1">
                <a:solidFill>
                  <a:srgbClr val="5D3138"/>
                </a:solidFill>
              </a:rPr>
              <a:t>Базьяновской</a:t>
            </a:r>
            <a:r>
              <a:rPr lang="ru-RU" sz="2800" dirty="0">
                <a:solidFill>
                  <a:srgbClr val="5D3138"/>
                </a:solidFill>
              </a:rPr>
              <a:t> семилетней школы, а затем </a:t>
            </a:r>
            <a:r>
              <a:rPr lang="ru-RU" sz="2800" dirty="0" err="1">
                <a:solidFill>
                  <a:srgbClr val="5D3138"/>
                </a:solidFill>
              </a:rPr>
              <a:t>Зенковской</a:t>
            </a:r>
            <a:r>
              <a:rPr lang="ru-RU" sz="2800" dirty="0">
                <a:solidFill>
                  <a:srgbClr val="5D3138"/>
                </a:solidFill>
              </a:rPr>
              <a:t> семилетней школы, в последней проработав с 1947 по 1957 годы. </a:t>
            </a:r>
            <a:endParaRPr lang="ru-RU" sz="2800" dirty="0" smtClean="0">
              <a:solidFill>
                <a:srgbClr val="5D3138"/>
              </a:solidFill>
            </a:endParaRPr>
          </a:p>
          <a:p>
            <a:pPr algn="just"/>
            <a:endParaRPr lang="ru-RU" sz="1200" dirty="0">
              <a:solidFill>
                <a:srgbClr val="5D3138"/>
              </a:solidFill>
            </a:endParaRPr>
          </a:p>
          <a:p>
            <a:pPr algn="just"/>
            <a:r>
              <a:rPr lang="ru-RU" sz="2800" dirty="0" smtClean="0">
                <a:solidFill>
                  <a:srgbClr val="5D3138"/>
                </a:solidFill>
              </a:rPr>
              <a:t>С </a:t>
            </a:r>
            <a:r>
              <a:rPr lang="ru-RU" sz="2800" dirty="0">
                <a:solidFill>
                  <a:srgbClr val="5D3138"/>
                </a:solidFill>
              </a:rPr>
              <a:t>1957 по 1965 годы являлся председателем </a:t>
            </a:r>
            <a:r>
              <a:rPr lang="ru-RU" sz="2800" dirty="0" err="1">
                <a:solidFill>
                  <a:srgbClr val="5D3138"/>
                </a:solidFill>
              </a:rPr>
              <a:t>Селияровского</a:t>
            </a:r>
            <a:r>
              <a:rPr lang="ru-RU" sz="2800" dirty="0">
                <a:solidFill>
                  <a:srgbClr val="5D3138"/>
                </a:solidFill>
              </a:rPr>
              <a:t> сельского совета. </a:t>
            </a:r>
            <a:r>
              <a:rPr lang="ru-RU" sz="2800" dirty="0" smtClean="0">
                <a:solidFill>
                  <a:srgbClr val="5D3138"/>
                </a:solidFill>
              </a:rPr>
              <a:t>С </a:t>
            </a:r>
            <a:r>
              <a:rPr lang="ru-RU" sz="2800" dirty="0">
                <a:solidFill>
                  <a:srgbClr val="5D3138"/>
                </a:solidFill>
              </a:rPr>
              <a:t>1965 года </a:t>
            </a:r>
            <a:r>
              <a:rPr lang="ru-RU" sz="2800" dirty="0" smtClean="0">
                <a:solidFill>
                  <a:srgbClr val="5D3138"/>
                </a:solidFill>
              </a:rPr>
              <a:t>до </a:t>
            </a:r>
            <a:r>
              <a:rPr lang="ru-RU" sz="2800" dirty="0">
                <a:solidFill>
                  <a:srgbClr val="5D3138"/>
                </a:solidFill>
              </a:rPr>
              <a:t>выхода на пенсию </a:t>
            </a:r>
            <a:r>
              <a:rPr lang="ru-RU" sz="2800" dirty="0" smtClean="0">
                <a:solidFill>
                  <a:srgbClr val="5D3138"/>
                </a:solidFill>
              </a:rPr>
              <a:t>преподавал </a:t>
            </a:r>
            <a:r>
              <a:rPr lang="ru-RU" sz="2800" dirty="0">
                <a:solidFill>
                  <a:srgbClr val="5D3138"/>
                </a:solidFill>
              </a:rPr>
              <a:t>в школе </a:t>
            </a:r>
            <a:r>
              <a:rPr lang="ru-RU" sz="2800" dirty="0" smtClean="0">
                <a:solidFill>
                  <a:srgbClr val="5D3138"/>
                </a:solidFill>
              </a:rPr>
              <a:t>с</a:t>
            </a:r>
            <a:r>
              <a:rPr lang="ru-RU" sz="2800" dirty="0">
                <a:solidFill>
                  <a:srgbClr val="5D3138"/>
                </a:solidFill>
              </a:rPr>
              <a:t>. </a:t>
            </a:r>
            <a:r>
              <a:rPr lang="ru-RU" sz="2800" dirty="0" err="1">
                <a:solidFill>
                  <a:srgbClr val="5D3138"/>
                </a:solidFill>
              </a:rPr>
              <a:t>Селиярово</a:t>
            </a:r>
            <a:r>
              <a:rPr lang="ru-RU" sz="2800" dirty="0">
                <a:solidFill>
                  <a:srgbClr val="5D3138"/>
                </a:solidFill>
              </a:rPr>
              <a:t>. </a:t>
            </a:r>
          </a:p>
          <a:p>
            <a:pPr algn="just"/>
            <a:endParaRPr lang="ru-RU" sz="1200" dirty="0">
              <a:solidFill>
                <a:srgbClr val="5D313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8782" y="893860"/>
            <a:ext cx="9442548" cy="44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2798" y="835559"/>
            <a:ext cx="92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23D46"/>
                </a:solidFill>
              </a:rPr>
              <a:t>Ветеран труда</a:t>
            </a:r>
            <a:endParaRPr lang="ru-RU" sz="2800" dirty="0"/>
          </a:p>
        </p:txBody>
      </p:sp>
      <p:pic>
        <p:nvPicPr>
          <p:cNvPr id="11" name="Picture 11" descr="D:\1 учителя на войне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1" y="333450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35239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7" t="-414" r="10622" b="414"/>
          <a:stretch/>
        </p:blipFill>
        <p:spPr bwMode="auto">
          <a:xfrm>
            <a:off x="-618975" y="333450"/>
            <a:ext cx="5400600" cy="47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0790" y="765498"/>
            <a:ext cx="4752528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Z:\1. Отделы и сотрудники\3.Отдел использования и публикации документов\4. Безгодова В.В\от Черниевой И.С\Будущее человечества в руках учителя\Бобылев Н.П\КУГАЮ_410_2_3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9"/>
          <a:stretch/>
        </p:blipFill>
        <p:spPr bwMode="auto">
          <a:xfrm>
            <a:off x="7309842" y="189434"/>
            <a:ext cx="4473996" cy="6423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558" y="4705320"/>
            <a:ext cx="68407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5D3138"/>
                </a:solidFill>
              </a:rPr>
              <a:t>Грамота Верховного Главнокомандующего </a:t>
            </a:r>
            <a:r>
              <a:rPr lang="ru-RU" sz="2200" dirty="0" smtClean="0">
                <a:solidFill>
                  <a:srgbClr val="5D3138"/>
                </a:solidFill>
              </a:rPr>
              <a:t/>
            </a:r>
            <a:br>
              <a:rPr lang="ru-RU" sz="2200" dirty="0" smtClean="0">
                <a:solidFill>
                  <a:srgbClr val="5D3138"/>
                </a:solidFill>
              </a:rPr>
            </a:br>
            <a:r>
              <a:rPr lang="ru-RU" sz="2200" dirty="0" smtClean="0">
                <a:solidFill>
                  <a:srgbClr val="5D3138"/>
                </a:solidFill>
              </a:rPr>
              <a:t>о </a:t>
            </a:r>
            <a:r>
              <a:rPr lang="ru-RU" sz="2200" dirty="0">
                <a:solidFill>
                  <a:srgbClr val="5D3138"/>
                </a:solidFill>
              </a:rPr>
              <a:t>награждении Бобылева Н.П. за отличные боевые действия в Великой Отечественной войне. 04.03.1945 г</a:t>
            </a:r>
            <a:r>
              <a:rPr lang="ru-RU" sz="2200" dirty="0" smtClean="0">
                <a:solidFill>
                  <a:srgbClr val="5D3138"/>
                </a:solidFill>
              </a:rPr>
              <a:t>.</a:t>
            </a:r>
          </a:p>
          <a:p>
            <a:pPr algn="ctr"/>
            <a:r>
              <a:rPr lang="ru-RU" sz="1100" dirty="0">
                <a:solidFill>
                  <a:srgbClr val="5D3138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723D46"/>
                </a:solidFill>
                <a:latin typeface="+mj-lt"/>
              </a:rPr>
              <a:t>КУ «Государственный архив Югры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». </a:t>
            </a:r>
          </a:p>
          <a:p>
            <a:pPr algn="ctr"/>
            <a:r>
              <a:rPr lang="ru-RU" b="1" dirty="0" smtClean="0">
                <a:solidFill>
                  <a:srgbClr val="723D46"/>
                </a:solidFill>
                <a:latin typeface="+mj-lt"/>
              </a:rPr>
              <a:t>Ф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. 410. Оп. 2. Д. 3. Л. 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5956" y="765498"/>
            <a:ext cx="42113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5D3138"/>
                </a:solidFill>
              </a:rPr>
              <a:t>Награжден правительственными наградами: орденами «Красная Звезда», «Отечественной войны </a:t>
            </a:r>
            <a:br>
              <a:rPr lang="ru-RU" sz="2200" dirty="0" smtClean="0">
                <a:solidFill>
                  <a:srgbClr val="5D3138"/>
                </a:solidFill>
              </a:rPr>
            </a:br>
            <a:r>
              <a:rPr lang="en-US" sz="2200" dirty="0" smtClean="0">
                <a:solidFill>
                  <a:srgbClr val="5D3138"/>
                </a:solidFill>
              </a:rPr>
              <a:t>II</a:t>
            </a:r>
            <a:r>
              <a:rPr lang="ru-RU" sz="2200" dirty="0" smtClean="0">
                <a:solidFill>
                  <a:srgbClr val="5D3138"/>
                </a:solidFill>
              </a:rPr>
              <a:t> степени», медалями </a:t>
            </a:r>
            <a:br>
              <a:rPr lang="ru-RU" sz="2200" dirty="0" smtClean="0">
                <a:solidFill>
                  <a:srgbClr val="5D3138"/>
                </a:solidFill>
              </a:rPr>
            </a:br>
            <a:r>
              <a:rPr lang="ru-RU" sz="2200" dirty="0" smtClean="0">
                <a:solidFill>
                  <a:srgbClr val="5D3138"/>
                </a:solidFill>
              </a:rPr>
              <a:t>«За освобождение Варшавы», </a:t>
            </a:r>
            <a:br>
              <a:rPr lang="ru-RU" sz="2200" dirty="0" smtClean="0">
                <a:solidFill>
                  <a:srgbClr val="5D3138"/>
                </a:solidFill>
              </a:rPr>
            </a:br>
            <a:r>
              <a:rPr lang="ru-RU" sz="2200" dirty="0" smtClean="0">
                <a:solidFill>
                  <a:srgbClr val="5D3138"/>
                </a:solidFill>
              </a:rPr>
              <a:t>«За взятие Берлина», </a:t>
            </a:r>
            <a:br>
              <a:rPr lang="ru-RU" sz="2200" dirty="0" smtClean="0">
                <a:solidFill>
                  <a:srgbClr val="5D3138"/>
                </a:solidFill>
              </a:rPr>
            </a:br>
            <a:r>
              <a:rPr lang="ru-RU" sz="2200" dirty="0" smtClean="0">
                <a:solidFill>
                  <a:srgbClr val="5D3138"/>
                </a:solidFill>
              </a:rPr>
              <a:t>«За Победу над Германией».  </a:t>
            </a:r>
            <a:endParaRPr lang="ru-RU" sz="2200" dirty="0">
              <a:solidFill>
                <a:srgbClr val="5D3138"/>
              </a:solidFill>
            </a:endParaRPr>
          </a:p>
        </p:txBody>
      </p:sp>
      <p:pic>
        <p:nvPicPr>
          <p:cNvPr id="10" name="Picture 11" descr="D:\1 учителя на войне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27" y="1773610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179255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1" y="586000"/>
            <a:ext cx="72742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D434D"/>
                </a:solidFill>
                <a:latin typeface="AA Haymaker" panose="02000504000000020004" pitchFamily="2" charset="0"/>
              </a:rPr>
              <a:t>Георгий </a:t>
            </a:r>
          </a:p>
          <a:p>
            <a:pPr algn="ctr"/>
            <a:r>
              <a:rPr lang="ru-RU" sz="4400" b="1" dirty="0">
                <a:solidFill>
                  <a:srgbClr val="7D434D"/>
                </a:solidFill>
                <a:latin typeface="AA Haymaker" panose="02000504000000020004" pitchFamily="2" charset="0"/>
              </a:rPr>
              <a:t>Тарасович </a:t>
            </a:r>
          </a:p>
          <a:p>
            <a:pPr algn="ctr"/>
            <a:r>
              <a:rPr lang="ru-RU" sz="6000" b="1" dirty="0" smtClean="0">
                <a:solidFill>
                  <a:srgbClr val="7D434D"/>
                </a:solidFill>
                <a:latin typeface="AA Haymaker" panose="02000504000000020004" pitchFamily="2" charset="0"/>
              </a:rPr>
              <a:t>Величко</a:t>
            </a:r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  </a:t>
            </a:r>
          </a:p>
          <a:p>
            <a:pPr algn="ctr"/>
            <a:endParaRPr lang="ru-RU" sz="2800" b="1" dirty="0" smtClean="0">
              <a:solidFill>
                <a:srgbClr val="723D46"/>
              </a:solidFill>
              <a:latin typeface="+mj-lt"/>
            </a:endParaRPr>
          </a:p>
          <a:p>
            <a:pPr algn="ctr"/>
            <a:r>
              <a:rPr lang="ru-RU" sz="2800" dirty="0">
                <a:solidFill>
                  <a:srgbClr val="5D3138"/>
                </a:solidFill>
              </a:rPr>
              <a:t>Родился 4 января 1911 года </a:t>
            </a:r>
            <a:br>
              <a:rPr lang="ru-RU" sz="2800" dirty="0">
                <a:solidFill>
                  <a:srgbClr val="5D3138"/>
                </a:solidFill>
              </a:rPr>
            </a:br>
            <a:r>
              <a:rPr lang="ru-RU" sz="2800" dirty="0">
                <a:solidFill>
                  <a:srgbClr val="5D3138"/>
                </a:solidFill>
              </a:rPr>
              <a:t>в г. Петрограде (ныне Санкт-Петербурге) </a:t>
            </a:r>
            <a:br>
              <a:rPr lang="ru-RU" sz="2800" dirty="0">
                <a:solidFill>
                  <a:srgbClr val="5D3138"/>
                </a:solidFill>
              </a:rPr>
            </a:br>
            <a:r>
              <a:rPr lang="ru-RU" sz="2800" dirty="0">
                <a:solidFill>
                  <a:srgbClr val="5D3138"/>
                </a:solidFill>
              </a:rPr>
              <a:t>в семье служащего. </a:t>
            </a:r>
          </a:p>
          <a:p>
            <a:endParaRPr lang="ru-RU" sz="2800" b="1" dirty="0" smtClean="0">
              <a:solidFill>
                <a:srgbClr val="723D46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723D46"/>
                </a:solidFill>
              </a:rPr>
              <a:t>КУ «Государственный архив Югры». </a:t>
            </a:r>
          </a:p>
          <a:p>
            <a:pPr algn="ctr"/>
            <a:r>
              <a:rPr lang="ru-RU" sz="2400" b="1" dirty="0">
                <a:solidFill>
                  <a:srgbClr val="723D46"/>
                </a:solidFill>
              </a:rPr>
              <a:t>Ф. Фото. Оп. 1. Д. 108. Л. 1.</a:t>
            </a:r>
          </a:p>
        </p:txBody>
      </p:sp>
      <p:pic>
        <p:nvPicPr>
          <p:cNvPr id="4099" name="Picture 3" descr="Z:\1. Отделы и сотрудники\3.Отдел использования и публикации документов\4. Безгодова В.В\от Черниевой И.С\Будущее человечества в руках учителя\Величко Г.Т\Ф.ФОТО, Оп.1, Д.108, Л.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27" y="216024"/>
            <a:ext cx="4221579" cy="638212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19342" y="3461544"/>
            <a:ext cx="7751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723D46"/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rgbClr val="723D46"/>
              </a:solidFill>
              <a:latin typeface="+mj-lt"/>
            </a:endParaRPr>
          </a:p>
        </p:txBody>
      </p:sp>
      <p:pic>
        <p:nvPicPr>
          <p:cNvPr id="16" name="Picture 11" descr="D:\1 учителя на войне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197081"/>
            <a:ext cx="1527265" cy="15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37" y="216023"/>
            <a:ext cx="1478641" cy="14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1 учителя на войне\Без имени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9" r="-1"/>
          <a:stretch/>
        </p:blipFill>
        <p:spPr bwMode="auto">
          <a:xfrm>
            <a:off x="0" y="-386630"/>
            <a:ext cx="2206774" cy="38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339211" y="189434"/>
            <a:ext cx="226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=</a:t>
            </a:r>
            <a:r>
              <a:rPr lang="ru-RU" sz="2800" b="1" dirty="0" smtClean="0">
                <a:solidFill>
                  <a:srgbClr val="7D434D"/>
                </a:solidFill>
                <a:latin typeface="AA Haymaker" panose="02000504000000020004" pitchFamily="2" charset="0"/>
                <a:ea typeface="+mj-ea"/>
                <a:cs typeface="+mj-cs"/>
              </a:rPr>
              <a:t>-</a:t>
            </a:r>
            <a:endParaRPr lang="ru-RU" sz="2800" b="1" dirty="0">
              <a:solidFill>
                <a:srgbClr val="7D434D"/>
              </a:solidFill>
              <a:latin typeface="AA Haymaker" panose="0200050400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78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14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072" y="1836901"/>
            <a:ext cx="111322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dirty="0">
                <a:solidFill>
                  <a:srgbClr val="5D3138"/>
                </a:solidFill>
              </a:rPr>
              <a:t>С </a:t>
            </a:r>
            <a:r>
              <a:rPr lang="ru-RU" sz="2800" dirty="0" smtClean="0">
                <a:solidFill>
                  <a:srgbClr val="5D3138"/>
                </a:solidFill>
              </a:rPr>
              <a:t>1929 </a:t>
            </a:r>
            <a:r>
              <a:rPr lang="ru-RU" sz="2800" dirty="0">
                <a:solidFill>
                  <a:srgbClr val="5D3138"/>
                </a:solidFill>
              </a:rPr>
              <a:t>по </a:t>
            </a:r>
            <a:r>
              <a:rPr lang="ru-RU" sz="2800" dirty="0" smtClean="0">
                <a:solidFill>
                  <a:srgbClr val="5D3138"/>
                </a:solidFill>
              </a:rPr>
              <a:t>1934 год </a:t>
            </a:r>
            <a:r>
              <a:rPr lang="ru-RU" sz="2800" dirty="0">
                <a:solidFill>
                  <a:srgbClr val="5D3138"/>
                </a:solidFill>
              </a:rPr>
              <a:t>работал в школах Венгеровского района Новосибирской </a:t>
            </a:r>
            <a:r>
              <a:rPr lang="ru-RU" sz="2800" dirty="0" smtClean="0">
                <a:solidFill>
                  <a:srgbClr val="5D3138"/>
                </a:solidFill>
              </a:rPr>
              <a:t>области</a:t>
            </a:r>
            <a:r>
              <a:rPr lang="ru-RU" sz="2800" dirty="0">
                <a:solidFill>
                  <a:srgbClr val="5D3138"/>
                </a:solidFill>
              </a:rPr>
              <a:t>,</a:t>
            </a:r>
            <a:r>
              <a:rPr lang="ru-RU" sz="2800" dirty="0" smtClean="0">
                <a:solidFill>
                  <a:srgbClr val="5D3138"/>
                </a:solidFill>
              </a:rPr>
              <a:t> </a:t>
            </a:r>
            <a:r>
              <a:rPr lang="ru-RU" sz="2800" dirty="0">
                <a:solidFill>
                  <a:srgbClr val="5D3138"/>
                </a:solidFill>
              </a:rPr>
              <a:t>заведующим </a:t>
            </a:r>
            <a:r>
              <a:rPr lang="ru-RU" sz="2800" dirty="0" err="1">
                <a:solidFill>
                  <a:srgbClr val="5D3138"/>
                </a:solidFill>
              </a:rPr>
              <a:t>Филошенской</a:t>
            </a:r>
            <a:r>
              <a:rPr lang="ru-RU" sz="2800" dirty="0">
                <a:solidFill>
                  <a:srgbClr val="5D3138"/>
                </a:solidFill>
              </a:rPr>
              <a:t> и </a:t>
            </a:r>
            <a:r>
              <a:rPr lang="ru-RU" sz="2800" dirty="0" err="1">
                <a:solidFill>
                  <a:srgbClr val="5D3138"/>
                </a:solidFill>
              </a:rPr>
              <a:t>Воробьевской</a:t>
            </a:r>
            <a:r>
              <a:rPr lang="ru-RU" sz="2800" dirty="0">
                <a:solidFill>
                  <a:srgbClr val="5D3138"/>
                </a:solidFill>
              </a:rPr>
              <a:t> начальных школ, </a:t>
            </a:r>
            <a:r>
              <a:rPr lang="ru-RU" sz="2800" dirty="0" err="1">
                <a:solidFill>
                  <a:srgbClr val="5D3138"/>
                </a:solidFill>
              </a:rPr>
              <a:t>Шипицинской</a:t>
            </a:r>
            <a:r>
              <a:rPr lang="ru-RU" sz="2800" dirty="0">
                <a:solidFill>
                  <a:srgbClr val="5D3138"/>
                </a:solidFill>
              </a:rPr>
              <a:t> ШКМ, Вознесенской семилетней школы.</a:t>
            </a:r>
          </a:p>
          <a:p>
            <a:pPr algn="just" fontAlgn="base"/>
            <a:r>
              <a:rPr lang="ru-RU" sz="1200" dirty="0" smtClean="0">
                <a:solidFill>
                  <a:srgbClr val="5D3138"/>
                </a:solidFill>
              </a:rPr>
              <a:t> </a:t>
            </a:r>
          </a:p>
          <a:p>
            <a:pPr algn="just" fontAlgn="base"/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августе 1934 года поступил в Омский педагогический институт им. Горького на физическое отделение. </a:t>
            </a:r>
            <a:r>
              <a:rPr lang="ru-RU" sz="2800" dirty="0" smtClean="0">
                <a:solidFill>
                  <a:srgbClr val="5D3138"/>
                </a:solidFill>
              </a:rPr>
              <a:t>После его </a:t>
            </a:r>
            <a:r>
              <a:rPr lang="ru-RU" sz="2800" dirty="0">
                <a:solidFill>
                  <a:srgbClr val="5D3138"/>
                </a:solidFill>
              </a:rPr>
              <a:t>окончания </a:t>
            </a: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1938 году </a:t>
            </a:r>
            <a:r>
              <a:rPr lang="ru-RU" sz="2800" dirty="0" smtClean="0">
                <a:solidFill>
                  <a:srgbClr val="5D3138"/>
                </a:solidFill>
              </a:rPr>
              <a:t>направлен </a:t>
            </a:r>
            <a:r>
              <a:rPr lang="ru-RU" sz="2800" dirty="0">
                <a:solidFill>
                  <a:srgbClr val="5D3138"/>
                </a:solidFill>
              </a:rPr>
              <a:t>на работу в Ханты-Мансийское педагогическое училище </a:t>
            </a:r>
            <a:r>
              <a:rPr lang="ru-RU" sz="2800" dirty="0" smtClean="0">
                <a:solidFill>
                  <a:srgbClr val="5D3138"/>
                </a:solidFill>
              </a:rPr>
              <a:t/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на </a:t>
            </a:r>
            <a:r>
              <a:rPr lang="ru-RU" sz="2800" dirty="0">
                <a:solidFill>
                  <a:srgbClr val="5D3138"/>
                </a:solidFill>
              </a:rPr>
              <a:t>должность заведующего учебной частью и преподавателя физики. </a:t>
            </a:r>
            <a:endParaRPr lang="en-US" sz="2800" dirty="0" smtClean="0">
              <a:solidFill>
                <a:srgbClr val="5D3138"/>
              </a:solidFill>
            </a:endParaRPr>
          </a:p>
          <a:p>
            <a:pPr algn="just" fontAlgn="base"/>
            <a:r>
              <a:rPr lang="en-US" sz="1200" dirty="0" smtClean="0">
                <a:solidFill>
                  <a:srgbClr val="5D3138"/>
                </a:solidFill>
              </a:rPr>
              <a:t> </a:t>
            </a:r>
            <a:endParaRPr lang="ru-RU" sz="1200" dirty="0">
              <a:solidFill>
                <a:srgbClr val="5D3138"/>
              </a:solidFill>
            </a:endParaRPr>
          </a:p>
          <a:p>
            <a:pPr algn="just" fontAlgn="base"/>
            <a:r>
              <a:rPr lang="ru-RU" sz="2800" dirty="0">
                <a:solidFill>
                  <a:srgbClr val="5D3138"/>
                </a:solidFill>
              </a:rPr>
              <a:t>13 декабря 1941 года </a:t>
            </a:r>
            <a:r>
              <a:rPr lang="ru-RU" sz="2800" dirty="0" smtClean="0">
                <a:solidFill>
                  <a:srgbClr val="5D3138"/>
                </a:solidFill>
              </a:rPr>
              <a:t>переведен </a:t>
            </a:r>
            <a:r>
              <a:rPr lang="ru-RU" sz="2800" dirty="0">
                <a:solidFill>
                  <a:srgbClr val="5D3138"/>
                </a:solidFill>
              </a:rPr>
              <a:t>на должность директора Ханты-Мансийской средней школы. В школе проработал до 27 мая 1942 года.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78782" y="893860"/>
            <a:ext cx="9442548" cy="44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2798" y="835559"/>
            <a:ext cx="92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23D46"/>
                </a:solidFill>
              </a:rPr>
              <a:t>Талантливый преподаватель</a:t>
            </a:r>
            <a:endParaRPr lang="ru-RU" sz="2800" dirty="0"/>
          </a:p>
        </p:txBody>
      </p:sp>
      <p:pic>
        <p:nvPicPr>
          <p:cNvPr id="19" name="Picture 11" descr="D:\1 учителя на войне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1" y="333450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35239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14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072" y="2052925"/>
            <a:ext cx="111322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hangingPunct="0"/>
            <a:r>
              <a:rPr lang="ru-RU" sz="2800" dirty="0">
                <a:solidFill>
                  <a:srgbClr val="5D3138"/>
                </a:solidFill>
              </a:rPr>
              <a:t>27 мая 1942 года был мобилизован в Рабоче-Крестьянскую Красную Армию и направлен в Омское пехотное училище, а 7 ноября 1942 года отправился на фронт в составе Гвардейской дивизии</a:t>
            </a:r>
            <a:r>
              <a:rPr lang="ru-RU" sz="2800" dirty="0" smtClean="0">
                <a:solidFill>
                  <a:srgbClr val="5D3138"/>
                </a:solidFill>
              </a:rPr>
              <a:t>.</a:t>
            </a:r>
          </a:p>
          <a:p>
            <a:pPr algn="just" fontAlgn="base" hangingPunct="0"/>
            <a:r>
              <a:rPr lang="ru-RU" sz="1200" dirty="0">
                <a:solidFill>
                  <a:srgbClr val="5D3138"/>
                </a:solidFill>
              </a:rPr>
              <a:t> </a:t>
            </a:r>
            <a:r>
              <a:rPr lang="ru-RU" sz="1200" dirty="0" smtClean="0">
                <a:solidFill>
                  <a:srgbClr val="5D3138"/>
                </a:solidFill>
              </a:rPr>
              <a:t> </a:t>
            </a:r>
            <a:endParaRPr lang="ru-RU" sz="1200" dirty="0">
              <a:solidFill>
                <a:srgbClr val="5D3138"/>
              </a:solidFill>
            </a:endParaRPr>
          </a:p>
          <a:p>
            <a:pPr algn="just" fontAlgn="base" hangingPunct="0"/>
            <a:r>
              <a:rPr lang="ru-RU" sz="2800" dirty="0">
                <a:solidFill>
                  <a:srgbClr val="5D3138"/>
                </a:solidFill>
              </a:rPr>
              <a:t>В декабре 1942 года участвовал в боях при прорыве обороны немцев </a:t>
            </a:r>
            <a:r>
              <a:rPr lang="ru-RU" sz="2800" dirty="0" smtClean="0">
                <a:solidFill>
                  <a:srgbClr val="5D3138"/>
                </a:solidFill>
              </a:rPr>
              <a:t/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в </a:t>
            </a:r>
            <a:r>
              <a:rPr lang="ru-RU" sz="2800" dirty="0">
                <a:solidFill>
                  <a:srgbClr val="5D3138"/>
                </a:solidFill>
              </a:rPr>
              <a:t>районе Среднего Дона, а затем 27 декабря 1942 года под </a:t>
            </a:r>
            <a:r>
              <a:rPr lang="ru-RU" sz="2800" dirty="0" smtClean="0">
                <a:solidFill>
                  <a:srgbClr val="5D3138"/>
                </a:solidFill>
              </a:rPr>
              <a:t/>
            </a:r>
            <a:br>
              <a:rPr lang="ru-RU" sz="2800" dirty="0" smtClean="0">
                <a:solidFill>
                  <a:srgbClr val="5D3138"/>
                </a:solidFill>
              </a:rPr>
            </a:br>
            <a:r>
              <a:rPr lang="ru-RU" sz="2800" dirty="0" smtClean="0">
                <a:solidFill>
                  <a:srgbClr val="5D3138"/>
                </a:solidFill>
              </a:rPr>
              <a:t>г</a:t>
            </a:r>
            <a:r>
              <a:rPr lang="ru-RU" sz="2800" dirty="0">
                <a:solidFill>
                  <a:srgbClr val="5D3138"/>
                </a:solidFill>
              </a:rPr>
              <a:t>. Миллерово (Ростовская область) был тяжело ранен осколками мины в обе ноги, полей в правую руку. </a:t>
            </a:r>
            <a:endParaRPr lang="ru-RU" sz="2800" dirty="0" smtClean="0">
              <a:solidFill>
                <a:srgbClr val="5D3138"/>
              </a:solidFill>
            </a:endParaRPr>
          </a:p>
          <a:p>
            <a:pPr algn="just" fontAlgn="base" hangingPunct="0"/>
            <a:r>
              <a:rPr lang="ru-RU" sz="1200" dirty="0" smtClean="0">
                <a:solidFill>
                  <a:srgbClr val="5D3138"/>
                </a:solidFill>
              </a:rPr>
              <a:t>  </a:t>
            </a:r>
            <a:endParaRPr lang="ru-RU" sz="1200" dirty="0">
              <a:solidFill>
                <a:srgbClr val="5D3138"/>
              </a:solidFill>
            </a:endParaRPr>
          </a:p>
          <a:p>
            <a:pPr algn="just" fontAlgn="base" hangingPunct="0"/>
            <a:r>
              <a:rPr lang="ru-RU" sz="2800" dirty="0">
                <a:solidFill>
                  <a:srgbClr val="5D3138"/>
                </a:solidFill>
              </a:rPr>
              <a:t>Проходил лечение в пяти госпиталях. Из последнего – Семипалатинского, вернулся на костылях.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78782" y="893860"/>
            <a:ext cx="9442548" cy="44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2798" y="835559"/>
            <a:ext cx="92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23D46"/>
                </a:solidFill>
              </a:rPr>
              <a:t>Участник Великой Отечественной войны 1941-1945 гг. </a:t>
            </a:r>
            <a:endParaRPr lang="ru-RU" sz="2800" dirty="0"/>
          </a:p>
        </p:txBody>
      </p:sp>
      <p:pic>
        <p:nvPicPr>
          <p:cNvPr id="19" name="Picture 11" descr="D:\1 учителя на войне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1" y="333450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35239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конечная звезда 14"/>
          <p:cNvSpPr/>
          <p:nvPr/>
        </p:nvSpPr>
        <p:spPr>
          <a:xfrm>
            <a:off x="-3420380" y="26850"/>
            <a:ext cx="6851290" cy="6851290"/>
          </a:xfrm>
          <a:prstGeom prst="star5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alpha val="93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566" y="1557586"/>
            <a:ext cx="712879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hangingPunct="0"/>
            <a:r>
              <a:rPr lang="ru-RU" sz="2700" dirty="0">
                <a:solidFill>
                  <a:srgbClr val="5D3138"/>
                </a:solidFill>
              </a:rPr>
              <a:t>С 1 октября 1943 года приступил к исполнению обязанностей директора Ханты-Мансийской средней школы. </a:t>
            </a:r>
            <a:endParaRPr lang="ru-RU" sz="2700" dirty="0" smtClean="0">
              <a:solidFill>
                <a:srgbClr val="5D3138"/>
              </a:solidFill>
            </a:endParaRPr>
          </a:p>
          <a:p>
            <a:pPr algn="just" fontAlgn="base" hangingPunct="0"/>
            <a:r>
              <a:rPr lang="ru-RU" sz="700" dirty="0">
                <a:solidFill>
                  <a:srgbClr val="5D3138"/>
                </a:solidFill>
              </a:rPr>
              <a:t> </a:t>
            </a:r>
          </a:p>
          <a:p>
            <a:pPr algn="just" fontAlgn="base" hangingPunct="0"/>
            <a:r>
              <a:rPr lang="ru-RU" sz="2700" dirty="0">
                <a:solidFill>
                  <a:srgbClr val="5D3138"/>
                </a:solidFill>
              </a:rPr>
              <a:t>15 июля 1944 года переведен на должность директора Ханты-Мансийского национального педучилища, проработав в этой должности более 20 лет.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78782" y="533820"/>
            <a:ext cx="9442548" cy="44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22798" y="475519"/>
            <a:ext cx="929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D3138"/>
                </a:solidFill>
              </a:rPr>
              <a:t>Заслуженный учитель школы РСФСР</a:t>
            </a:r>
            <a:endParaRPr lang="ru-RU" sz="2800" b="1" dirty="0"/>
          </a:p>
        </p:txBody>
      </p:sp>
      <p:pic>
        <p:nvPicPr>
          <p:cNvPr id="19" name="Picture 11" descr="D:\1 учителя на войне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1" y="-26590"/>
            <a:ext cx="1636270" cy="16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nakleifon.ru/components/com_jshopping/files/img_products/full_Georgievskaya_zvez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-7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1. Отделы и сотрудники\3.Отдел использования и публикации документов\4. Безгодова В.В\от Черниевой И.С\Будущее человечества в руках учителя\Величко Г.Т\КУГАЮ_410_1_27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71" y="1177041"/>
            <a:ext cx="3989259" cy="5493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2558" y="4849336"/>
            <a:ext cx="7200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5D3138"/>
                </a:solidFill>
              </a:rPr>
              <a:t>Почетная грамота Президиума Верховного Совета РСФСР о присвоении звания заслуженного учителя школы </a:t>
            </a:r>
            <a:r>
              <a:rPr lang="ru-RU" sz="2200" dirty="0" smtClean="0">
                <a:solidFill>
                  <a:srgbClr val="5D3138"/>
                </a:solidFill>
              </a:rPr>
              <a:t>РСФСР Величко Георгию Тарасовичу. </a:t>
            </a:r>
            <a:r>
              <a:rPr lang="ru-RU" sz="2200" dirty="0">
                <a:solidFill>
                  <a:srgbClr val="5D3138"/>
                </a:solidFill>
              </a:rPr>
              <a:t>1950 </a:t>
            </a:r>
            <a:r>
              <a:rPr lang="ru-RU" sz="2200" dirty="0" smtClean="0">
                <a:solidFill>
                  <a:srgbClr val="5D3138"/>
                </a:solidFill>
              </a:rPr>
              <a:t>г. </a:t>
            </a:r>
            <a:endParaRPr lang="ru-RU" sz="2200" dirty="0">
              <a:solidFill>
                <a:srgbClr val="5D3138"/>
              </a:solidFill>
            </a:endParaRPr>
          </a:p>
          <a:p>
            <a:pPr algn="ctr"/>
            <a:r>
              <a:rPr lang="ru-RU" sz="1100" dirty="0" smtClean="0">
                <a:solidFill>
                  <a:srgbClr val="5D3138"/>
                </a:solidFill>
              </a:rPr>
              <a:t> </a:t>
            </a:r>
            <a:endParaRPr lang="ru-RU" sz="1100" dirty="0">
              <a:solidFill>
                <a:srgbClr val="5D3138"/>
              </a:solidFill>
            </a:endParaRPr>
          </a:p>
          <a:p>
            <a:pPr algn="ctr"/>
            <a:r>
              <a:rPr lang="ru-RU" b="1" dirty="0">
                <a:solidFill>
                  <a:srgbClr val="723D46"/>
                </a:solidFill>
                <a:latin typeface="+mj-lt"/>
              </a:rPr>
              <a:t>КУ «Государственный архив Югры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». </a:t>
            </a:r>
          </a:p>
          <a:p>
            <a:pPr algn="ctr"/>
            <a:r>
              <a:rPr lang="ru-RU" b="1" dirty="0" smtClean="0">
                <a:solidFill>
                  <a:srgbClr val="723D46"/>
                </a:solidFill>
                <a:latin typeface="+mj-lt"/>
              </a:rPr>
              <a:t>Ф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. 410. Оп.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1.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Д.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27. </a:t>
            </a:r>
            <a:r>
              <a:rPr lang="ru-RU" b="1" dirty="0">
                <a:solidFill>
                  <a:srgbClr val="723D46"/>
                </a:solidFill>
                <a:latin typeface="+mj-lt"/>
              </a:rPr>
              <a:t>Л. </a:t>
            </a:r>
            <a:r>
              <a:rPr lang="ru-RU" b="1" dirty="0" smtClean="0">
                <a:solidFill>
                  <a:srgbClr val="723D46"/>
                </a:solidFill>
                <a:latin typeface="+mj-lt"/>
              </a:rPr>
              <a:t>2.</a:t>
            </a:r>
            <a:r>
              <a:rPr lang="ru-RU" dirty="0" smtClean="0"/>
              <a:t> </a:t>
            </a:r>
            <a:endParaRPr lang="ru-RU" b="1" dirty="0">
              <a:solidFill>
                <a:srgbClr val="723D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3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5000">
        <p14:prism isContent="1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988</Words>
  <Application>Microsoft Office PowerPoint</Application>
  <PresentationFormat>Произвольный</PresentationFormat>
  <Paragraphs>138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AA Haymaker</vt:lpstr>
      <vt:lpstr>Тема Office</vt:lpstr>
      <vt:lpstr>Учитель  равен солдату-герою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Елена Михайловна Сагандукова</dc:title>
  <dc:creator>Валерия Безгодова</dc:creator>
  <cp:lastModifiedBy>Валерия Безгодова</cp:lastModifiedBy>
  <cp:revision>99</cp:revision>
  <dcterms:created xsi:type="dcterms:W3CDTF">2020-06-15T06:19:58Z</dcterms:created>
  <dcterms:modified xsi:type="dcterms:W3CDTF">2020-10-01T04:41:35Z</dcterms:modified>
</cp:coreProperties>
</file>