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"/>
  </p:notesMasterIdLst>
  <p:sldIdLst>
    <p:sldId id="256" r:id="rId3"/>
    <p:sldId id="268" r:id="rId4"/>
    <p:sldId id="306" r:id="rId5"/>
    <p:sldId id="307" r:id="rId6"/>
    <p:sldId id="28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BB96F-262A-4F66-810B-A27A4FBA687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255F7-2CF4-4B50-BD4F-0945B48DA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23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EBD6D-E198-4D59-A76D-79CB9C484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A6B704-C9D5-43F2-8905-317FABA4DC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0A8B96-02D3-43AF-9C1D-0BED9FE2B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66775F-DC9B-43B1-9591-4A72332E6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032D07-0729-432A-BCA4-9BA0EDC8B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76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62CB9-4654-42E8-8FD3-EF7012E04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117E46-EB3F-4601-BD4F-AB69F477C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246F88-D05A-47B6-A427-E8B7E02CB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1900BA-79EB-4860-96FD-494AC798A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B71E1D-0B63-46E1-93B5-21D45A5AD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770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5252FB-0A18-4295-A2A0-A2F86E162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02294-124B-428B-ADCE-E7D22ABF4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634EDB-6887-4B70-BE77-C97B8EEFC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12FD10-F7CF-4B78-95DF-1A26FDF68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182D7A-6641-41D6-92C8-BD1C8EF6D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205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0D8ED-4E30-4CC2-9FDD-15C30AD98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F65B0A-D2A8-4C1C-9879-3728605D2E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691056-37A1-48D2-8FD3-6AF752FE8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09D737-FCDE-4BA4-88DC-592CDE347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5A59AA-2EAA-4D6C-A307-84A044B2E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001669-9778-422C-A18E-6AC499DDC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847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0739FB-D153-43C1-8100-82929CC88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04A8D1-0574-41FF-8682-2D465B6E9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A1BDE0-2A08-4685-A8AA-93A3E1076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5428A7-5E09-416E-8AD7-9D36E57D2A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10321A3-279E-40F8-9083-44BC0E8463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E2E7A96-98FF-4DBB-A77C-DA097F049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C43DBB2-68A0-42EF-9CA0-9CCFC730C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CB4117-E13F-46E3-8193-D71636AEC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234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128A05-B98B-4C48-A20B-A89D7125D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E962F06-12E7-44BD-BF99-06587C819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AD38A2-97FC-4DF4-8141-E6B13F378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5FEF26-4EC0-4706-A863-E787EB859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71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0CEE695-8806-4A3D-A878-5A7409F9C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7E097FA-E503-401B-B511-CE7AEBD37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44218C-6F26-4193-9DAF-8CE8B90AD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4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45883B-C1B4-4DC9-8D1B-0D5ACB617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E43A54-FCAE-4842-B5C7-A15C62D69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123E73-BD45-4BA1-B8EF-A8DCED3C7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23D745-846A-4C87-9148-2EEA0F805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112A1C-F471-4B1F-A2C5-0E9AFE17B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14096A-1DE5-4957-BA96-A1681578D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99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286AC2-A079-4E88-BE03-A8736E670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39941FB-A53C-4E8B-A798-43C0B5D953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8C90CE-7807-4A7A-8490-D31614EC7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FF0E3E-A54F-4039-B8ED-56916449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980CAD-8BB5-4624-9E52-177F5EC15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C822F2-0D53-4258-9896-E10B88739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08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153E4-97A9-4284-8ECE-E3A0DD254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75AED1-8A34-4550-8762-2F531E357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72FA65-A60E-48A2-A122-8914A70D1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CA57C8-84E5-4592-A6DA-77A2929FC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DC2526-85E5-4318-8C85-6F543AF53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804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0EACF1-7A2C-43F0-B66C-5CF1C6B77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2D7562-06E1-4CC0-AD11-D9A0446E6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458F07-01BF-45F2-B323-4A5B3774B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6BDB4D-FB3D-412B-ABA5-61EEF72FC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9BAE2C-4C97-42E3-B436-1E1DA96BD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171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846033" y="1715028"/>
            <a:ext cx="4617600" cy="29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845913" y="4501095"/>
            <a:ext cx="4617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67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0184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8948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0590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12234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5416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6413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5604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7998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6822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9568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07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34518-FB7F-433D-BE5F-69DCCA21E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3DCEE9-B985-4184-B8A5-5A604E819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CFA35B-FEE0-4415-A294-A2E014B548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8A2BA-1185-47E8-8F62-DDD3E5682EC5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EC3404-2236-496A-958D-BE9C0F91D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15D47A-EF4B-43C9-99AB-9393EB1C1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9FDA8-B38E-43D0-A9D7-318290539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42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"/>
              <a:buChar char="●"/>
              <a:defRPr sz="18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○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■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●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○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■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●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○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Fira Sans"/>
              <a:buChar char="■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32395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EA4335"/>
          </p15:clr>
        </p15:guide>
        <p15:guide id="2" orient="horz" pos="1620">
          <p15:clr>
            <a:srgbClr val="EA4335"/>
          </p15:clr>
        </p15:guide>
        <p15:guide id="3">
          <p15:clr>
            <a:srgbClr val="EA4335"/>
          </p15:clr>
        </p15:guide>
        <p15:guide id="4" pos="5760">
          <p15:clr>
            <a:srgbClr val="EA4335"/>
          </p15:clr>
        </p15:guide>
        <p15:guide id="5" orient="horz">
          <p15:clr>
            <a:srgbClr val="EA4335"/>
          </p15:clr>
        </p15:guide>
        <p15:guide id="6" orient="horz" pos="3240">
          <p15:clr>
            <a:srgbClr val="EA4335"/>
          </p15:clr>
        </p15:guide>
        <p15:guide id="7" pos="113">
          <p15:clr>
            <a:srgbClr val="EA4335"/>
          </p15:clr>
        </p15:guide>
        <p15:guide id="8" orient="horz" pos="102">
          <p15:clr>
            <a:srgbClr val="EA4335"/>
          </p15:clr>
        </p15:guide>
        <p15:guide id="9" orient="horz" pos="3138">
          <p15:clr>
            <a:srgbClr val="EA4335"/>
          </p15:clr>
        </p15:guide>
        <p15:guide id="10" pos="5642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2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57"/>
          <p:cNvSpPr>
            <a:spLocks noEditPoints="1"/>
          </p:cNvSpPr>
          <p:nvPr/>
        </p:nvSpPr>
        <p:spPr bwMode="auto">
          <a:xfrm>
            <a:off x="7675906" y="1707173"/>
            <a:ext cx="732473" cy="850612"/>
          </a:xfrm>
          <a:custGeom>
            <a:avLst/>
            <a:gdLst>
              <a:gd name="T0" fmla="*/ 54 w 76"/>
              <a:gd name="T1" fmla="*/ 0 h 88"/>
              <a:gd name="T2" fmla="*/ 14 w 76"/>
              <a:gd name="T3" fmla="*/ 28 h 88"/>
              <a:gd name="T4" fmla="*/ 17 w 76"/>
              <a:gd name="T5" fmla="*/ 65 h 88"/>
              <a:gd name="T6" fmla="*/ 49 w 76"/>
              <a:gd name="T7" fmla="*/ 27 h 88"/>
              <a:gd name="T8" fmla="*/ 33 w 76"/>
              <a:gd name="T9" fmla="*/ 74 h 88"/>
              <a:gd name="T10" fmla="*/ 70 w 76"/>
              <a:gd name="T11" fmla="*/ 57 h 88"/>
              <a:gd name="T12" fmla="*/ 54 w 76"/>
              <a:gd name="T13" fmla="*/ 0 h 88"/>
              <a:gd name="T14" fmla="*/ 4 w 76"/>
              <a:gd name="T15" fmla="*/ 78 h 88"/>
              <a:gd name="T16" fmla="*/ 10 w 76"/>
              <a:gd name="T17" fmla="*/ 83 h 88"/>
              <a:gd name="T18" fmla="*/ 47 w 76"/>
              <a:gd name="T19" fmla="*/ 41 h 88"/>
              <a:gd name="T20" fmla="*/ 4 w 76"/>
              <a:gd name="T21" fmla="*/ 7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" h="88">
                <a:moveTo>
                  <a:pt x="54" y="0"/>
                </a:moveTo>
                <a:cubicBezTo>
                  <a:pt x="41" y="23"/>
                  <a:pt x="30" y="12"/>
                  <a:pt x="14" y="28"/>
                </a:cubicBezTo>
                <a:cubicBezTo>
                  <a:pt x="0" y="42"/>
                  <a:pt x="5" y="59"/>
                  <a:pt x="17" y="65"/>
                </a:cubicBezTo>
                <a:cubicBezTo>
                  <a:pt x="28" y="59"/>
                  <a:pt x="40" y="46"/>
                  <a:pt x="49" y="27"/>
                </a:cubicBezTo>
                <a:cubicBezTo>
                  <a:pt x="49" y="27"/>
                  <a:pt x="57" y="51"/>
                  <a:pt x="33" y="74"/>
                </a:cubicBezTo>
                <a:cubicBezTo>
                  <a:pt x="45" y="88"/>
                  <a:pt x="64" y="79"/>
                  <a:pt x="70" y="57"/>
                </a:cubicBezTo>
                <a:cubicBezTo>
                  <a:pt x="76" y="33"/>
                  <a:pt x="60" y="9"/>
                  <a:pt x="54" y="0"/>
                </a:cubicBezTo>
                <a:close/>
                <a:moveTo>
                  <a:pt x="4" y="78"/>
                </a:moveTo>
                <a:cubicBezTo>
                  <a:pt x="4" y="78"/>
                  <a:pt x="5" y="83"/>
                  <a:pt x="10" y="83"/>
                </a:cubicBezTo>
                <a:cubicBezTo>
                  <a:pt x="15" y="83"/>
                  <a:pt x="36" y="71"/>
                  <a:pt x="47" y="41"/>
                </a:cubicBezTo>
                <a:cubicBezTo>
                  <a:pt x="30" y="70"/>
                  <a:pt x="6" y="78"/>
                  <a:pt x="4" y="78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" name="Freeform 157"/>
          <p:cNvSpPr>
            <a:spLocks noEditPoints="1"/>
          </p:cNvSpPr>
          <p:nvPr/>
        </p:nvSpPr>
        <p:spPr bwMode="auto">
          <a:xfrm>
            <a:off x="7641188" y="1707173"/>
            <a:ext cx="732473" cy="850612"/>
          </a:xfrm>
          <a:custGeom>
            <a:avLst/>
            <a:gdLst>
              <a:gd name="T0" fmla="*/ 54 w 76"/>
              <a:gd name="T1" fmla="*/ 0 h 88"/>
              <a:gd name="T2" fmla="*/ 14 w 76"/>
              <a:gd name="T3" fmla="*/ 28 h 88"/>
              <a:gd name="T4" fmla="*/ 17 w 76"/>
              <a:gd name="T5" fmla="*/ 65 h 88"/>
              <a:gd name="T6" fmla="*/ 49 w 76"/>
              <a:gd name="T7" fmla="*/ 27 h 88"/>
              <a:gd name="T8" fmla="*/ 33 w 76"/>
              <a:gd name="T9" fmla="*/ 74 h 88"/>
              <a:gd name="T10" fmla="*/ 70 w 76"/>
              <a:gd name="T11" fmla="*/ 57 h 88"/>
              <a:gd name="T12" fmla="*/ 54 w 76"/>
              <a:gd name="T13" fmla="*/ 0 h 88"/>
              <a:gd name="T14" fmla="*/ 4 w 76"/>
              <a:gd name="T15" fmla="*/ 78 h 88"/>
              <a:gd name="T16" fmla="*/ 10 w 76"/>
              <a:gd name="T17" fmla="*/ 83 h 88"/>
              <a:gd name="T18" fmla="*/ 47 w 76"/>
              <a:gd name="T19" fmla="*/ 41 h 88"/>
              <a:gd name="T20" fmla="*/ 4 w 76"/>
              <a:gd name="T21" fmla="*/ 7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" h="88">
                <a:moveTo>
                  <a:pt x="54" y="0"/>
                </a:moveTo>
                <a:cubicBezTo>
                  <a:pt x="41" y="23"/>
                  <a:pt x="30" y="12"/>
                  <a:pt x="14" y="28"/>
                </a:cubicBezTo>
                <a:cubicBezTo>
                  <a:pt x="0" y="42"/>
                  <a:pt x="5" y="59"/>
                  <a:pt x="17" y="65"/>
                </a:cubicBezTo>
                <a:cubicBezTo>
                  <a:pt x="28" y="59"/>
                  <a:pt x="40" y="46"/>
                  <a:pt x="49" y="27"/>
                </a:cubicBezTo>
                <a:cubicBezTo>
                  <a:pt x="49" y="27"/>
                  <a:pt x="57" y="51"/>
                  <a:pt x="33" y="74"/>
                </a:cubicBezTo>
                <a:cubicBezTo>
                  <a:pt x="45" y="88"/>
                  <a:pt x="64" y="79"/>
                  <a:pt x="70" y="57"/>
                </a:cubicBezTo>
                <a:cubicBezTo>
                  <a:pt x="76" y="33"/>
                  <a:pt x="60" y="9"/>
                  <a:pt x="54" y="0"/>
                </a:cubicBezTo>
                <a:close/>
                <a:moveTo>
                  <a:pt x="4" y="78"/>
                </a:moveTo>
                <a:cubicBezTo>
                  <a:pt x="4" y="78"/>
                  <a:pt x="5" y="83"/>
                  <a:pt x="10" y="83"/>
                </a:cubicBezTo>
                <a:cubicBezTo>
                  <a:pt x="15" y="83"/>
                  <a:pt x="36" y="71"/>
                  <a:pt x="47" y="41"/>
                </a:cubicBezTo>
                <a:cubicBezTo>
                  <a:pt x="30" y="70"/>
                  <a:pt x="6" y="78"/>
                  <a:pt x="4" y="7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" name="TextBox 2"/>
          <p:cNvSpPr txBox="1"/>
          <p:nvPr/>
        </p:nvSpPr>
        <p:spPr>
          <a:xfrm>
            <a:off x="4683316" y="2582981"/>
            <a:ext cx="721550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6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Лукьянова Елизавета Владимировна</a:t>
            </a:r>
            <a:r>
              <a:rPr lang="en-US" sz="3200" dirty="0">
                <a:solidFill>
                  <a:schemeClr val="accent6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Специалист по работе с семьей участковой социальной службы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8314" y="3608813"/>
            <a:ext cx="38306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Государственное казенное учреждение</a:t>
            </a:r>
          </a:p>
          <a:p>
            <a:pPr algn="ctr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социального обслуживания Московской </a:t>
            </a:r>
          </a:p>
          <a:p>
            <a:pPr algn="ctr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области Семейный центр помощи семье </a:t>
            </a:r>
          </a:p>
          <a:p>
            <a:pPr algn="ctr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и детям «Вдохновение».</a:t>
            </a:r>
          </a:p>
        </p:txBody>
      </p:sp>
      <p:sp>
        <p:nvSpPr>
          <p:cNvPr id="5" name="Freeform 157"/>
          <p:cNvSpPr>
            <a:spLocks noEditPoints="1"/>
          </p:cNvSpPr>
          <p:nvPr/>
        </p:nvSpPr>
        <p:spPr bwMode="auto">
          <a:xfrm>
            <a:off x="7393917" y="1281867"/>
            <a:ext cx="732473" cy="850612"/>
          </a:xfrm>
          <a:custGeom>
            <a:avLst/>
            <a:gdLst>
              <a:gd name="T0" fmla="*/ 54 w 76"/>
              <a:gd name="T1" fmla="*/ 0 h 88"/>
              <a:gd name="T2" fmla="*/ 14 w 76"/>
              <a:gd name="T3" fmla="*/ 28 h 88"/>
              <a:gd name="T4" fmla="*/ 17 w 76"/>
              <a:gd name="T5" fmla="*/ 65 h 88"/>
              <a:gd name="T6" fmla="*/ 49 w 76"/>
              <a:gd name="T7" fmla="*/ 27 h 88"/>
              <a:gd name="T8" fmla="*/ 33 w 76"/>
              <a:gd name="T9" fmla="*/ 74 h 88"/>
              <a:gd name="T10" fmla="*/ 70 w 76"/>
              <a:gd name="T11" fmla="*/ 57 h 88"/>
              <a:gd name="T12" fmla="*/ 54 w 76"/>
              <a:gd name="T13" fmla="*/ 0 h 88"/>
              <a:gd name="T14" fmla="*/ 4 w 76"/>
              <a:gd name="T15" fmla="*/ 78 h 88"/>
              <a:gd name="T16" fmla="*/ 10 w 76"/>
              <a:gd name="T17" fmla="*/ 83 h 88"/>
              <a:gd name="T18" fmla="*/ 47 w 76"/>
              <a:gd name="T19" fmla="*/ 41 h 88"/>
              <a:gd name="T20" fmla="*/ 4 w 76"/>
              <a:gd name="T21" fmla="*/ 7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" h="88">
                <a:moveTo>
                  <a:pt x="54" y="0"/>
                </a:moveTo>
                <a:cubicBezTo>
                  <a:pt x="41" y="23"/>
                  <a:pt x="30" y="12"/>
                  <a:pt x="14" y="28"/>
                </a:cubicBezTo>
                <a:cubicBezTo>
                  <a:pt x="0" y="42"/>
                  <a:pt x="5" y="59"/>
                  <a:pt x="17" y="65"/>
                </a:cubicBezTo>
                <a:cubicBezTo>
                  <a:pt x="28" y="59"/>
                  <a:pt x="40" y="46"/>
                  <a:pt x="49" y="27"/>
                </a:cubicBezTo>
                <a:cubicBezTo>
                  <a:pt x="49" y="27"/>
                  <a:pt x="57" y="51"/>
                  <a:pt x="33" y="74"/>
                </a:cubicBezTo>
                <a:cubicBezTo>
                  <a:pt x="45" y="88"/>
                  <a:pt x="64" y="79"/>
                  <a:pt x="70" y="57"/>
                </a:cubicBezTo>
                <a:cubicBezTo>
                  <a:pt x="76" y="33"/>
                  <a:pt x="60" y="9"/>
                  <a:pt x="54" y="0"/>
                </a:cubicBezTo>
                <a:close/>
                <a:moveTo>
                  <a:pt x="4" y="78"/>
                </a:moveTo>
                <a:cubicBezTo>
                  <a:pt x="4" y="78"/>
                  <a:pt x="5" y="83"/>
                  <a:pt x="10" y="83"/>
                </a:cubicBezTo>
                <a:cubicBezTo>
                  <a:pt x="15" y="83"/>
                  <a:pt x="36" y="71"/>
                  <a:pt x="47" y="41"/>
                </a:cubicBezTo>
                <a:cubicBezTo>
                  <a:pt x="30" y="70"/>
                  <a:pt x="6" y="78"/>
                  <a:pt x="4" y="7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8245347" y="4714711"/>
            <a:ext cx="443376" cy="45720"/>
            <a:chOff x="5874311" y="5185093"/>
            <a:chExt cx="443376" cy="45720"/>
          </a:xfrm>
          <a:solidFill>
            <a:schemeClr val="accent6"/>
          </a:solidFill>
        </p:grpSpPr>
        <p:sp>
          <p:nvSpPr>
            <p:cNvPr id="7" name="Rectangle 6"/>
            <p:cNvSpPr/>
            <p:nvPr/>
          </p:nvSpPr>
          <p:spPr>
            <a:xfrm>
              <a:off x="5874311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991623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108935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226247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C868036-4396-400C-8EB2-9ADA5960D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0304" y="542925"/>
            <a:ext cx="8415239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1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4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07364" y="3518535"/>
            <a:ext cx="315291" cy="401151"/>
            <a:chOff x="4396469" y="3577169"/>
            <a:chExt cx="657770" cy="836894"/>
          </a:xfrm>
        </p:grpSpPr>
        <p:sp>
          <p:nvSpPr>
            <p:cNvPr id="8" name="Isosceles Triangle 7"/>
            <p:cNvSpPr/>
            <p:nvPr/>
          </p:nvSpPr>
          <p:spPr>
            <a:xfrm flipV="1">
              <a:off x="4396469" y="3577169"/>
              <a:ext cx="657770" cy="836894"/>
            </a:xfrm>
            <a:prstGeom prst="triangle">
              <a:avLst/>
            </a:prstGeom>
            <a:solidFill>
              <a:srgbClr val="D3AB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flipV="1">
              <a:off x="4592739" y="4076605"/>
              <a:ext cx="265230" cy="337457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5400000">
            <a:off x="615162" y="3265539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rot="5400000">
            <a:off x="719886" y="3265539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5400000">
            <a:off x="824609" y="3265539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5400000">
            <a:off x="824140" y="2774639"/>
            <a:ext cx="490899" cy="1051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5400000">
            <a:off x="718478" y="2774639"/>
            <a:ext cx="490899" cy="1051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5400000">
            <a:off x="616570" y="2774639"/>
            <a:ext cx="490899" cy="1051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5400000">
            <a:off x="824140" y="2283740"/>
            <a:ext cx="490899" cy="1051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5400000">
            <a:off x="718478" y="2283739"/>
            <a:ext cx="490899" cy="1051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5400000">
            <a:off x="616570" y="2283739"/>
            <a:ext cx="490899" cy="1051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407023" y="2239617"/>
            <a:ext cx="381254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единое профилактическое пространство для выхода семьи из кризисной ситуации;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789911" y="5588270"/>
            <a:ext cx="315291" cy="401151"/>
            <a:chOff x="4396469" y="3577169"/>
            <a:chExt cx="657770" cy="836894"/>
          </a:xfrm>
        </p:grpSpPr>
        <p:sp>
          <p:nvSpPr>
            <p:cNvPr id="35" name="Isosceles Triangle 34"/>
            <p:cNvSpPr/>
            <p:nvPr/>
          </p:nvSpPr>
          <p:spPr>
            <a:xfrm flipV="1">
              <a:off x="4396469" y="3577169"/>
              <a:ext cx="657770" cy="836894"/>
            </a:xfrm>
            <a:prstGeom prst="triangle">
              <a:avLst/>
            </a:prstGeom>
            <a:solidFill>
              <a:srgbClr val="D3AB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Isosceles Triangle 35"/>
            <p:cNvSpPr/>
            <p:nvPr/>
          </p:nvSpPr>
          <p:spPr>
            <a:xfrm flipV="1">
              <a:off x="4592739" y="4076605"/>
              <a:ext cx="265230" cy="337457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Freeform 25"/>
          <p:cNvSpPr/>
          <p:nvPr/>
        </p:nvSpPr>
        <p:spPr>
          <a:xfrm rot="5400000">
            <a:off x="3597709" y="5335274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 rot="5400000">
            <a:off x="3702433" y="5335274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 rot="5400000">
            <a:off x="3807156" y="5335274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5400000">
            <a:off x="3806687" y="4844374"/>
            <a:ext cx="490899" cy="1051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5400000">
            <a:off x="3701025" y="4844374"/>
            <a:ext cx="490899" cy="1051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rot="5400000">
            <a:off x="3599117" y="4844374"/>
            <a:ext cx="490899" cy="1051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 rot="5400000">
            <a:off x="3806687" y="4353475"/>
            <a:ext cx="490899" cy="1051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 rot="5400000">
            <a:off x="3701025" y="4353474"/>
            <a:ext cx="490899" cy="1051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 rot="5400000">
            <a:off x="3599117" y="4353474"/>
            <a:ext cx="490899" cy="1051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4273786" y="4406070"/>
            <a:ext cx="3812546" cy="10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 уровень социальной напряженности, тревожности или агрессии в семьях, оказавшихся в трудной жизненной ситуации;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7094128" y="3397722"/>
            <a:ext cx="315291" cy="401151"/>
            <a:chOff x="4396469" y="3577169"/>
            <a:chExt cx="657770" cy="836894"/>
          </a:xfrm>
        </p:grpSpPr>
        <p:sp>
          <p:nvSpPr>
            <p:cNvPr id="51" name="Isosceles Triangle 50"/>
            <p:cNvSpPr/>
            <p:nvPr/>
          </p:nvSpPr>
          <p:spPr>
            <a:xfrm flipV="1">
              <a:off x="4396469" y="3577169"/>
              <a:ext cx="657770" cy="836894"/>
            </a:xfrm>
            <a:prstGeom prst="triangle">
              <a:avLst/>
            </a:prstGeom>
            <a:solidFill>
              <a:srgbClr val="D3AB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Isosceles Triangle 51"/>
            <p:cNvSpPr/>
            <p:nvPr/>
          </p:nvSpPr>
          <p:spPr>
            <a:xfrm flipV="1">
              <a:off x="4592739" y="4076605"/>
              <a:ext cx="265230" cy="337457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Freeform 41"/>
          <p:cNvSpPr/>
          <p:nvPr/>
        </p:nvSpPr>
        <p:spPr>
          <a:xfrm rot="5400000">
            <a:off x="6903009" y="3130740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 rot="5400000">
            <a:off x="7007733" y="3130740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 rot="5400000">
            <a:off x="7112456" y="3130740"/>
            <a:ext cx="490899" cy="105193"/>
          </a:xfrm>
          <a:custGeom>
            <a:avLst/>
            <a:gdLst>
              <a:gd name="connsiteX0" fmla="*/ 0 w 1024128"/>
              <a:gd name="connsiteY0" fmla="*/ 0 h 219456"/>
              <a:gd name="connsiteX1" fmla="*/ 914400 w 1024128"/>
              <a:gd name="connsiteY1" fmla="*/ 0 h 219456"/>
              <a:gd name="connsiteX2" fmla="*/ 1024128 w 1024128"/>
              <a:gd name="connsiteY2" fmla="*/ 109728 h 219456"/>
              <a:gd name="connsiteX3" fmla="*/ 914400 w 1024128"/>
              <a:gd name="connsiteY3" fmla="*/ 219456 h 219456"/>
              <a:gd name="connsiteX4" fmla="*/ 0 w 1024128"/>
              <a:gd name="connsiteY4" fmla="*/ 219456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128" h="219456">
                <a:moveTo>
                  <a:pt x="0" y="0"/>
                </a:moveTo>
                <a:lnTo>
                  <a:pt x="914400" y="0"/>
                </a:lnTo>
                <a:cubicBezTo>
                  <a:pt x="975001" y="0"/>
                  <a:pt x="1024128" y="49127"/>
                  <a:pt x="1024128" y="109728"/>
                </a:cubicBezTo>
                <a:cubicBezTo>
                  <a:pt x="1024128" y="170329"/>
                  <a:pt x="975001" y="219456"/>
                  <a:pt x="914400" y="219456"/>
                </a:cubicBezTo>
                <a:lnTo>
                  <a:pt x="0" y="2194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 rot="5400000">
            <a:off x="7111987" y="2639840"/>
            <a:ext cx="490899" cy="1051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 rot="5400000">
            <a:off x="7006325" y="2639840"/>
            <a:ext cx="490899" cy="1051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 rot="5400000">
            <a:off x="6904417" y="2639840"/>
            <a:ext cx="490899" cy="1051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 rot="5400000">
            <a:off x="7111987" y="2148941"/>
            <a:ext cx="490899" cy="1051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 rot="5400000">
            <a:off x="7006325" y="2148940"/>
            <a:ext cx="490899" cy="1051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 rot="5400000">
            <a:off x="6904417" y="2148940"/>
            <a:ext cx="490899" cy="1051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7549778" y="2160171"/>
            <a:ext cx="3537322" cy="10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мобилизовать внутренние ресурсы семьи, вовлечь её ближайшее социальное окружение в решение проблем семьи.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6245A79-1C85-4BC5-A31B-07AE99ECD1D4}"/>
              </a:ext>
            </a:extLst>
          </p:cNvPr>
          <p:cNvSpPr txBox="1"/>
          <p:nvPr/>
        </p:nvSpPr>
        <p:spPr>
          <a:xfrm>
            <a:off x="660506" y="1559757"/>
            <a:ext cx="90392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налаживание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родительских отношений.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7089D4-768A-4139-B486-C4274171FD8F}"/>
              </a:ext>
            </a:extLst>
          </p:cNvPr>
          <p:cNvSpPr txBox="1"/>
          <p:nvPr/>
        </p:nvSpPr>
        <p:spPr>
          <a:xfrm>
            <a:off x="2342184" y="192121"/>
            <a:ext cx="7507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«сеть социальных контактов»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9442C84-5E01-4014-86FA-F274B58AF986}"/>
              </a:ext>
            </a:extLst>
          </p:cNvPr>
          <p:cNvSpPr txBox="1"/>
          <p:nvPr/>
        </p:nvSpPr>
        <p:spPr>
          <a:xfrm>
            <a:off x="660506" y="835868"/>
            <a:ext cx="11024587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применения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профилактики семейного неблагополучия, социальной реабилитации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дезадаптированных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семей, направлена на работу с семьями, находящимися в трудной жизненной ситуации.</a:t>
            </a:r>
          </a:p>
        </p:txBody>
      </p:sp>
    </p:spTree>
    <p:extLst>
      <p:ext uri="{BB962C8B-B14F-4D97-AF65-F5344CB8AC3E}">
        <p14:creationId xmlns:p14="http://schemas.microsoft.com/office/powerpoint/2010/main" val="345382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7801" y="191387"/>
            <a:ext cx="103564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работы технологии «сеть социальных контактов» 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" name="Freeform 140"/>
          <p:cNvSpPr>
            <a:spLocks/>
          </p:cNvSpPr>
          <p:nvPr/>
        </p:nvSpPr>
        <p:spPr bwMode="auto">
          <a:xfrm rot="5400000" flipH="1">
            <a:off x="7078663" y="5060888"/>
            <a:ext cx="464707" cy="1841888"/>
          </a:xfrm>
          <a:custGeom>
            <a:avLst/>
            <a:gdLst>
              <a:gd name="T0" fmla="*/ 192 w 192"/>
              <a:gd name="T1" fmla="*/ 724 h 761"/>
              <a:gd name="T2" fmla="*/ 0 w 192"/>
              <a:gd name="T3" fmla="*/ 0 h 761"/>
              <a:gd name="T4" fmla="*/ 0 w 192"/>
              <a:gd name="T5" fmla="*/ 223 h 761"/>
              <a:gd name="T6" fmla="*/ 192 w 192"/>
              <a:gd name="T7" fmla="*/ 761 h 761"/>
              <a:gd name="T8" fmla="*/ 192 w 192"/>
              <a:gd name="T9" fmla="*/ 724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761">
                <a:moveTo>
                  <a:pt x="192" y="724"/>
                </a:moveTo>
                <a:lnTo>
                  <a:pt x="0" y="0"/>
                </a:lnTo>
                <a:lnTo>
                  <a:pt x="0" y="223"/>
                </a:lnTo>
                <a:lnTo>
                  <a:pt x="192" y="761"/>
                </a:lnTo>
                <a:lnTo>
                  <a:pt x="192" y="72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42" name="Freeform 141"/>
          <p:cNvSpPr>
            <a:spLocks/>
          </p:cNvSpPr>
          <p:nvPr/>
        </p:nvSpPr>
        <p:spPr bwMode="auto">
          <a:xfrm rot="5400000" flipH="1">
            <a:off x="6524402" y="5448143"/>
            <a:ext cx="481651" cy="1074637"/>
          </a:xfrm>
          <a:custGeom>
            <a:avLst/>
            <a:gdLst>
              <a:gd name="T0" fmla="*/ 199 w 199"/>
              <a:gd name="T1" fmla="*/ 408 h 444"/>
              <a:gd name="T2" fmla="*/ 0 w 199"/>
              <a:gd name="T3" fmla="*/ 0 h 444"/>
              <a:gd name="T4" fmla="*/ 0 w 199"/>
              <a:gd name="T5" fmla="*/ 228 h 444"/>
              <a:gd name="T6" fmla="*/ 199 w 199"/>
              <a:gd name="T7" fmla="*/ 444 h 444"/>
              <a:gd name="T8" fmla="*/ 199 w 199"/>
              <a:gd name="T9" fmla="*/ 408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9" h="444">
                <a:moveTo>
                  <a:pt x="199" y="408"/>
                </a:moveTo>
                <a:lnTo>
                  <a:pt x="0" y="0"/>
                </a:lnTo>
                <a:lnTo>
                  <a:pt x="0" y="228"/>
                </a:lnTo>
                <a:lnTo>
                  <a:pt x="199" y="444"/>
                </a:lnTo>
                <a:lnTo>
                  <a:pt x="199" y="4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43" name="Freeform 142"/>
          <p:cNvSpPr>
            <a:spLocks/>
          </p:cNvSpPr>
          <p:nvPr/>
        </p:nvSpPr>
        <p:spPr bwMode="auto">
          <a:xfrm rot="5400000" flipH="1">
            <a:off x="5869697" y="5718013"/>
            <a:ext cx="469549" cy="546999"/>
          </a:xfrm>
          <a:custGeom>
            <a:avLst/>
            <a:gdLst>
              <a:gd name="T0" fmla="*/ 194 w 194"/>
              <a:gd name="T1" fmla="*/ 98 h 226"/>
              <a:gd name="T2" fmla="*/ 0 w 194"/>
              <a:gd name="T3" fmla="*/ 0 h 226"/>
              <a:gd name="T4" fmla="*/ 0 w 194"/>
              <a:gd name="T5" fmla="*/ 226 h 226"/>
              <a:gd name="T6" fmla="*/ 194 w 194"/>
              <a:gd name="T7" fmla="*/ 133 h 226"/>
              <a:gd name="T8" fmla="*/ 194 w 194"/>
              <a:gd name="T9" fmla="*/ 9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4" h="226">
                <a:moveTo>
                  <a:pt x="194" y="98"/>
                </a:moveTo>
                <a:lnTo>
                  <a:pt x="0" y="0"/>
                </a:lnTo>
                <a:lnTo>
                  <a:pt x="0" y="226"/>
                </a:lnTo>
                <a:lnTo>
                  <a:pt x="194" y="133"/>
                </a:lnTo>
                <a:lnTo>
                  <a:pt x="194" y="9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44" name="Freeform 143"/>
          <p:cNvSpPr>
            <a:spLocks/>
          </p:cNvSpPr>
          <p:nvPr/>
        </p:nvSpPr>
        <p:spPr bwMode="auto">
          <a:xfrm rot="5400000" flipH="1">
            <a:off x="5191998" y="5449354"/>
            <a:ext cx="481651" cy="1072216"/>
          </a:xfrm>
          <a:custGeom>
            <a:avLst/>
            <a:gdLst>
              <a:gd name="T0" fmla="*/ 199 w 199"/>
              <a:gd name="T1" fmla="*/ 0 h 443"/>
              <a:gd name="T2" fmla="*/ 0 w 199"/>
              <a:gd name="T3" fmla="*/ 218 h 443"/>
              <a:gd name="T4" fmla="*/ 0 w 199"/>
              <a:gd name="T5" fmla="*/ 443 h 443"/>
              <a:gd name="T6" fmla="*/ 199 w 199"/>
              <a:gd name="T7" fmla="*/ 35 h 443"/>
              <a:gd name="T8" fmla="*/ 199 w 199"/>
              <a:gd name="T9" fmla="*/ 0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9" h="443">
                <a:moveTo>
                  <a:pt x="199" y="0"/>
                </a:moveTo>
                <a:lnTo>
                  <a:pt x="0" y="218"/>
                </a:lnTo>
                <a:lnTo>
                  <a:pt x="0" y="443"/>
                </a:lnTo>
                <a:lnTo>
                  <a:pt x="199" y="35"/>
                </a:lnTo>
                <a:lnTo>
                  <a:pt x="199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45" name="Freeform 144"/>
          <p:cNvSpPr>
            <a:spLocks/>
          </p:cNvSpPr>
          <p:nvPr/>
        </p:nvSpPr>
        <p:spPr bwMode="auto">
          <a:xfrm rot="5400000" flipH="1">
            <a:off x="4643788" y="5060887"/>
            <a:ext cx="491332" cy="1849150"/>
          </a:xfrm>
          <a:custGeom>
            <a:avLst/>
            <a:gdLst>
              <a:gd name="T0" fmla="*/ 203 w 203"/>
              <a:gd name="T1" fmla="*/ 0 h 764"/>
              <a:gd name="T2" fmla="*/ 0 w 203"/>
              <a:gd name="T3" fmla="*/ 536 h 764"/>
              <a:gd name="T4" fmla="*/ 0 w 203"/>
              <a:gd name="T5" fmla="*/ 764 h 764"/>
              <a:gd name="T6" fmla="*/ 203 w 203"/>
              <a:gd name="T7" fmla="*/ 35 h 764"/>
              <a:gd name="T8" fmla="*/ 203 w 203"/>
              <a:gd name="T9" fmla="*/ 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" h="764">
                <a:moveTo>
                  <a:pt x="203" y="0"/>
                </a:moveTo>
                <a:lnTo>
                  <a:pt x="0" y="536"/>
                </a:lnTo>
                <a:lnTo>
                  <a:pt x="0" y="764"/>
                </a:lnTo>
                <a:lnTo>
                  <a:pt x="203" y="35"/>
                </a:lnTo>
                <a:lnTo>
                  <a:pt x="20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46" name="Rectangle 37"/>
          <p:cNvSpPr>
            <a:spLocks noChangeArrowheads="1"/>
          </p:cNvSpPr>
          <p:nvPr/>
        </p:nvSpPr>
        <p:spPr bwMode="auto">
          <a:xfrm rot="5400000" flipH="1">
            <a:off x="7640185" y="6266224"/>
            <a:ext cx="643814" cy="5397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47" name="Rectangle 38"/>
          <p:cNvSpPr>
            <a:spLocks noChangeArrowheads="1"/>
          </p:cNvSpPr>
          <p:nvPr/>
        </p:nvSpPr>
        <p:spPr bwMode="auto">
          <a:xfrm rot="5400000" flipH="1">
            <a:off x="6710769" y="6266223"/>
            <a:ext cx="631713" cy="5518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48" name="Rectangle 39"/>
          <p:cNvSpPr>
            <a:spLocks noChangeArrowheads="1"/>
          </p:cNvSpPr>
          <p:nvPr/>
        </p:nvSpPr>
        <p:spPr bwMode="auto">
          <a:xfrm rot="5400000" flipH="1">
            <a:off x="5788615" y="6268644"/>
            <a:ext cx="631713" cy="546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49" name="Rectangle 40"/>
          <p:cNvSpPr>
            <a:spLocks noChangeArrowheads="1"/>
          </p:cNvSpPr>
          <p:nvPr/>
        </p:nvSpPr>
        <p:spPr bwMode="auto">
          <a:xfrm rot="5400000" flipH="1">
            <a:off x="4855570" y="6267434"/>
            <a:ext cx="636553" cy="54457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50" name="Rectangle 41"/>
          <p:cNvSpPr>
            <a:spLocks noChangeArrowheads="1"/>
          </p:cNvSpPr>
          <p:nvPr/>
        </p:nvSpPr>
        <p:spPr bwMode="auto">
          <a:xfrm rot="5400000" flipH="1">
            <a:off x="3924944" y="6266224"/>
            <a:ext cx="626872" cy="55668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51" name="Rectangle 42"/>
          <p:cNvSpPr>
            <a:spLocks noChangeArrowheads="1"/>
          </p:cNvSpPr>
          <p:nvPr/>
        </p:nvSpPr>
        <p:spPr bwMode="auto">
          <a:xfrm rot="5400000" flipH="1">
            <a:off x="6039121" y="5308975"/>
            <a:ext cx="791456" cy="895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54" name="Rectangle 45"/>
          <p:cNvSpPr>
            <a:spLocks noChangeArrowheads="1"/>
          </p:cNvSpPr>
          <p:nvPr/>
        </p:nvSpPr>
        <p:spPr bwMode="auto">
          <a:xfrm rot="5400000" flipH="1">
            <a:off x="5607038" y="5036634"/>
            <a:ext cx="1321515" cy="944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55" name="Freeform 46"/>
          <p:cNvSpPr>
            <a:spLocks/>
          </p:cNvSpPr>
          <p:nvPr/>
        </p:nvSpPr>
        <p:spPr bwMode="auto">
          <a:xfrm rot="5400000" flipH="1">
            <a:off x="6260485" y="4032835"/>
            <a:ext cx="355792" cy="435664"/>
          </a:xfrm>
          <a:custGeom>
            <a:avLst/>
            <a:gdLst>
              <a:gd name="T0" fmla="*/ 46 w 62"/>
              <a:gd name="T1" fmla="*/ 0 h 76"/>
              <a:gd name="T2" fmla="*/ 46 w 62"/>
              <a:gd name="T3" fmla="*/ 0 h 76"/>
              <a:gd name="T4" fmla="*/ 1 w 62"/>
              <a:gd name="T5" fmla="*/ 61 h 76"/>
              <a:gd name="T6" fmla="*/ 0 w 62"/>
              <a:gd name="T7" fmla="*/ 61 h 76"/>
              <a:gd name="T8" fmla="*/ 0 w 62"/>
              <a:gd name="T9" fmla="*/ 76 h 76"/>
              <a:gd name="T10" fmla="*/ 1 w 62"/>
              <a:gd name="T11" fmla="*/ 76 h 76"/>
              <a:gd name="T12" fmla="*/ 62 w 62"/>
              <a:gd name="T13" fmla="*/ 0 h 76"/>
              <a:gd name="T14" fmla="*/ 62 w 62"/>
              <a:gd name="T15" fmla="*/ 0 h 76"/>
              <a:gd name="T16" fmla="*/ 46 w 62"/>
              <a:gd name="T1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" h="76">
                <a:moveTo>
                  <a:pt x="46" y="0"/>
                </a:moveTo>
                <a:cubicBezTo>
                  <a:pt x="46" y="0"/>
                  <a:pt x="46" y="0"/>
                  <a:pt x="46" y="0"/>
                </a:cubicBezTo>
                <a:cubicBezTo>
                  <a:pt x="46" y="55"/>
                  <a:pt x="14" y="61"/>
                  <a:pt x="1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76"/>
                  <a:pt x="0" y="76"/>
                  <a:pt x="0" y="76"/>
                </a:cubicBezTo>
                <a:cubicBezTo>
                  <a:pt x="1" y="76"/>
                  <a:pt x="1" y="76"/>
                  <a:pt x="1" y="76"/>
                </a:cubicBezTo>
                <a:cubicBezTo>
                  <a:pt x="38" y="76"/>
                  <a:pt x="62" y="47"/>
                  <a:pt x="62" y="0"/>
                </a:cubicBezTo>
                <a:cubicBezTo>
                  <a:pt x="62" y="0"/>
                  <a:pt x="62" y="0"/>
                  <a:pt x="62" y="0"/>
                </a:cubicBezTo>
                <a:lnTo>
                  <a:pt x="46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56" name="Freeform 47"/>
          <p:cNvSpPr>
            <a:spLocks noEditPoints="1"/>
          </p:cNvSpPr>
          <p:nvPr/>
        </p:nvSpPr>
        <p:spPr bwMode="auto">
          <a:xfrm rot="5400000" flipH="1">
            <a:off x="6970090" y="3497511"/>
            <a:ext cx="527637" cy="1224699"/>
          </a:xfrm>
          <a:custGeom>
            <a:avLst/>
            <a:gdLst>
              <a:gd name="T0" fmla="*/ 53 w 92"/>
              <a:gd name="T1" fmla="*/ 93 h 213"/>
              <a:gd name="T2" fmla="*/ 92 w 92"/>
              <a:gd name="T3" fmla="*/ 47 h 213"/>
              <a:gd name="T4" fmla="*/ 46 w 92"/>
              <a:gd name="T5" fmla="*/ 0 h 213"/>
              <a:gd name="T6" fmla="*/ 0 w 92"/>
              <a:gd name="T7" fmla="*/ 47 h 213"/>
              <a:gd name="T8" fmla="*/ 37 w 92"/>
              <a:gd name="T9" fmla="*/ 92 h 213"/>
              <a:gd name="T10" fmla="*/ 37 w 92"/>
              <a:gd name="T11" fmla="*/ 213 h 213"/>
              <a:gd name="T12" fmla="*/ 53 w 92"/>
              <a:gd name="T13" fmla="*/ 213 h 213"/>
              <a:gd name="T14" fmla="*/ 53 w 92"/>
              <a:gd name="T15" fmla="*/ 93 h 213"/>
              <a:gd name="T16" fmla="*/ 19 w 92"/>
              <a:gd name="T17" fmla="*/ 47 h 213"/>
              <a:gd name="T18" fmla="*/ 46 w 92"/>
              <a:gd name="T19" fmla="*/ 19 h 213"/>
              <a:gd name="T20" fmla="*/ 73 w 92"/>
              <a:gd name="T21" fmla="*/ 47 h 213"/>
              <a:gd name="T22" fmla="*/ 46 w 92"/>
              <a:gd name="T23" fmla="*/ 74 h 213"/>
              <a:gd name="T24" fmla="*/ 19 w 92"/>
              <a:gd name="T25" fmla="*/ 47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" h="213">
                <a:moveTo>
                  <a:pt x="53" y="93"/>
                </a:moveTo>
                <a:cubicBezTo>
                  <a:pt x="75" y="89"/>
                  <a:pt x="92" y="70"/>
                  <a:pt x="92" y="47"/>
                </a:cubicBezTo>
                <a:cubicBezTo>
                  <a:pt x="92" y="21"/>
                  <a:pt x="72" y="0"/>
                  <a:pt x="46" y="0"/>
                </a:cubicBezTo>
                <a:cubicBezTo>
                  <a:pt x="20" y="0"/>
                  <a:pt x="0" y="21"/>
                  <a:pt x="0" y="47"/>
                </a:cubicBezTo>
                <a:cubicBezTo>
                  <a:pt x="0" y="69"/>
                  <a:pt x="16" y="88"/>
                  <a:pt x="37" y="92"/>
                </a:cubicBezTo>
                <a:cubicBezTo>
                  <a:pt x="37" y="213"/>
                  <a:pt x="37" y="213"/>
                  <a:pt x="37" y="213"/>
                </a:cubicBezTo>
                <a:cubicBezTo>
                  <a:pt x="53" y="213"/>
                  <a:pt x="53" y="213"/>
                  <a:pt x="53" y="213"/>
                </a:cubicBezTo>
                <a:lnTo>
                  <a:pt x="53" y="93"/>
                </a:lnTo>
                <a:close/>
                <a:moveTo>
                  <a:pt x="19" y="47"/>
                </a:moveTo>
                <a:cubicBezTo>
                  <a:pt x="19" y="32"/>
                  <a:pt x="31" y="19"/>
                  <a:pt x="46" y="19"/>
                </a:cubicBezTo>
                <a:cubicBezTo>
                  <a:pt x="61" y="19"/>
                  <a:pt x="73" y="32"/>
                  <a:pt x="73" y="47"/>
                </a:cubicBezTo>
                <a:cubicBezTo>
                  <a:pt x="73" y="62"/>
                  <a:pt x="61" y="74"/>
                  <a:pt x="46" y="74"/>
                </a:cubicBezTo>
                <a:cubicBezTo>
                  <a:pt x="31" y="74"/>
                  <a:pt x="19" y="62"/>
                  <a:pt x="19" y="4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57" name="Rectangle 48"/>
          <p:cNvSpPr>
            <a:spLocks noChangeArrowheads="1"/>
          </p:cNvSpPr>
          <p:nvPr/>
        </p:nvSpPr>
        <p:spPr bwMode="auto">
          <a:xfrm rot="5400000" flipH="1">
            <a:off x="3938880" y="3670923"/>
            <a:ext cx="4095737" cy="1000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58" name="Freeform 49"/>
          <p:cNvSpPr>
            <a:spLocks noEditPoints="1"/>
          </p:cNvSpPr>
          <p:nvPr/>
        </p:nvSpPr>
        <p:spPr bwMode="auto">
          <a:xfrm flipH="1">
            <a:off x="5720509" y="1181123"/>
            <a:ext cx="532477" cy="1321513"/>
          </a:xfrm>
          <a:custGeom>
            <a:avLst/>
            <a:gdLst>
              <a:gd name="T0" fmla="*/ 54 w 93"/>
              <a:gd name="T1" fmla="*/ 92 h 230"/>
              <a:gd name="T2" fmla="*/ 93 w 93"/>
              <a:gd name="T3" fmla="*/ 47 h 230"/>
              <a:gd name="T4" fmla="*/ 47 w 93"/>
              <a:gd name="T5" fmla="*/ 0 h 230"/>
              <a:gd name="T6" fmla="*/ 0 w 93"/>
              <a:gd name="T7" fmla="*/ 47 h 230"/>
              <a:gd name="T8" fmla="*/ 39 w 93"/>
              <a:gd name="T9" fmla="*/ 92 h 230"/>
              <a:gd name="T10" fmla="*/ 39 w 93"/>
              <a:gd name="T11" fmla="*/ 230 h 230"/>
              <a:gd name="T12" fmla="*/ 54 w 93"/>
              <a:gd name="T13" fmla="*/ 230 h 230"/>
              <a:gd name="T14" fmla="*/ 54 w 93"/>
              <a:gd name="T15" fmla="*/ 92 h 230"/>
              <a:gd name="T16" fmla="*/ 19 w 93"/>
              <a:gd name="T17" fmla="*/ 47 h 230"/>
              <a:gd name="T18" fmla="*/ 47 w 93"/>
              <a:gd name="T19" fmla="*/ 19 h 230"/>
              <a:gd name="T20" fmla="*/ 74 w 93"/>
              <a:gd name="T21" fmla="*/ 47 h 230"/>
              <a:gd name="T22" fmla="*/ 47 w 93"/>
              <a:gd name="T23" fmla="*/ 74 h 230"/>
              <a:gd name="T24" fmla="*/ 19 w 93"/>
              <a:gd name="T25" fmla="*/ 47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230">
                <a:moveTo>
                  <a:pt x="54" y="92"/>
                </a:moveTo>
                <a:cubicBezTo>
                  <a:pt x="76" y="89"/>
                  <a:pt x="93" y="70"/>
                  <a:pt x="93" y="47"/>
                </a:cubicBezTo>
                <a:cubicBezTo>
                  <a:pt x="93" y="21"/>
                  <a:pt x="72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ubicBezTo>
                  <a:pt x="0" y="70"/>
                  <a:pt x="17" y="89"/>
                  <a:pt x="39" y="92"/>
                </a:cubicBezTo>
                <a:cubicBezTo>
                  <a:pt x="39" y="230"/>
                  <a:pt x="39" y="230"/>
                  <a:pt x="39" y="230"/>
                </a:cubicBezTo>
                <a:cubicBezTo>
                  <a:pt x="54" y="230"/>
                  <a:pt x="54" y="230"/>
                  <a:pt x="54" y="230"/>
                </a:cubicBezTo>
                <a:lnTo>
                  <a:pt x="54" y="92"/>
                </a:lnTo>
                <a:close/>
                <a:moveTo>
                  <a:pt x="19" y="47"/>
                </a:moveTo>
                <a:cubicBezTo>
                  <a:pt x="19" y="32"/>
                  <a:pt x="31" y="19"/>
                  <a:pt x="47" y="19"/>
                </a:cubicBezTo>
                <a:cubicBezTo>
                  <a:pt x="62" y="19"/>
                  <a:pt x="74" y="32"/>
                  <a:pt x="74" y="47"/>
                </a:cubicBezTo>
                <a:cubicBezTo>
                  <a:pt x="74" y="62"/>
                  <a:pt x="62" y="74"/>
                  <a:pt x="47" y="74"/>
                </a:cubicBezTo>
                <a:cubicBezTo>
                  <a:pt x="31" y="74"/>
                  <a:pt x="19" y="62"/>
                  <a:pt x="19" y="4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/>
          </a:p>
        </p:txBody>
      </p:sp>
      <p:sp>
        <p:nvSpPr>
          <p:cNvPr id="159" name="Freeform 50"/>
          <p:cNvSpPr>
            <a:spLocks/>
          </p:cNvSpPr>
          <p:nvPr/>
        </p:nvSpPr>
        <p:spPr bwMode="auto">
          <a:xfrm rot="5400000" flipH="1">
            <a:off x="6151666" y="1795323"/>
            <a:ext cx="416300" cy="510694"/>
          </a:xfrm>
          <a:custGeom>
            <a:avLst/>
            <a:gdLst>
              <a:gd name="T0" fmla="*/ 58 w 73"/>
              <a:gd name="T1" fmla="*/ 0 h 89"/>
              <a:gd name="T2" fmla="*/ 58 w 73"/>
              <a:gd name="T3" fmla="*/ 1 h 89"/>
              <a:gd name="T4" fmla="*/ 1 w 73"/>
              <a:gd name="T5" fmla="*/ 74 h 89"/>
              <a:gd name="T6" fmla="*/ 0 w 73"/>
              <a:gd name="T7" fmla="*/ 74 h 89"/>
              <a:gd name="T8" fmla="*/ 0 w 73"/>
              <a:gd name="T9" fmla="*/ 89 h 89"/>
              <a:gd name="T10" fmla="*/ 1 w 73"/>
              <a:gd name="T11" fmla="*/ 89 h 89"/>
              <a:gd name="T12" fmla="*/ 58 w 73"/>
              <a:gd name="T13" fmla="*/ 60 h 89"/>
              <a:gd name="T14" fmla="*/ 73 w 73"/>
              <a:gd name="T15" fmla="*/ 1 h 89"/>
              <a:gd name="T16" fmla="*/ 73 w 73"/>
              <a:gd name="T17" fmla="*/ 0 h 89"/>
              <a:gd name="T18" fmla="*/ 58 w 73"/>
              <a:gd name="T1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3" h="89">
                <a:moveTo>
                  <a:pt x="58" y="0"/>
                </a:moveTo>
                <a:cubicBezTo>
                  <a:pt x="58" y="1"/>
                  <a:pt x="58" y="1"/>
                  <a:pt x="58" y="1"/>
                </a:cubicBezTo>
                <a:cubicBezTo>
                  <a:pt x="58" y="23"/>
                  <a:pt x="52" y="74"/>
                  <a:pt x="1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9"/>
                  <a:pt x="0" y="89"/>
                  <a:pt x="0" y="89"/>
                </a:cubicBezTo>
                <a:cubicBezTo>
                  <a:pt x="1" y="89"/>
                  <a:pt x="1" y="89"/>
                  <a:pt x="1" y="89"/>
                </a:cubicBezTo>
                <a:cubicBezTo>
                  <a:pt x="26" y="89"/>
                  <a:pt x="45" y="79"/>
                  <a:pt x="58" y="60"/>
                </a:cubicBezTo>
                <a:cubicBezTo>
                  <a:pt x="71" y="41"/>
                  <a:pt x="73" y="17"/>
                  <a:pt x="73" y="1"/>
                </a:cubicBezTo>
                <a:cubicBezTo>
                  <a:pt x="73" y="0"/>
                  <a:pt x="73" y="0"/>
                  <a:pt x="73" y="0"/>
                </a:cubicBezTo>
                <a:lnTo>
                  <a:pt x="5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60" name="Freeform 51"/>
          <p:cNvSpPr>
            <a:spLocks/>
          </p:cNvSpPr>
          <p:nvPr/>
        </p:nvSpPr>
        <p:spPr bwMode="auto">
          <a:xfrm rot="5400000" flipH="1">
            <a:off x="5395404" y="3336386"/>
            <a:ext cx="348531" cy="459867"/>
          </a:xfrm>
          <a:custGeom>
            <a:avLst/>
            <a:gdLst>
              <a:gd name="T0" fmla="*/ 61 w 61"/>
              <a:gd name="T1" fmla="*/ 78 h 80"/>
              <a:gd name="T2" fmla="*/ 4 w 61"/>
              <a:gd name="T3" fmla="*/ 1 h 80"/>
              <a:gd name="T4" fmla="*/ 0 w 61"/>
              <a:gd name="T5" fmla="*/ 0 h 80"/>
              <a:gd name="T6" fmla="*/ 0 w 61"/>
              <a:gd name="T7" fmla="*/ 16 h 80"/>
              <a:gd name="T8" fmla="*/ 3 w 61"/>
              <a:gd name="T9" fmla="*/ 16 h 80"/>
              <a:gd name="T10" fmla="*/ 46 w 61"/>
              <a:gd name="T11" fmla="*/ 78 h 80"/>
              <a:gd name="T12" fmla="*/ 46 w 61"/>
              <a:gd name="T13" fmla="*/ 80 h 80"/>
              <a:gd name="T14" fmla="*/ 61 w 61"/>
              <a:gd name="T15" fmla="*/ 80 h 80"/>
              <a:gd name="T16" fmla="*/ 61 w 61"/>
              <a:gd name="T17" fmla="*/ 78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80">
                <a:moveTo>
                  <a:pt x="61" y="78"/>
                </a:moveTo>
                <a:cubicBezTo>
                  <a:pt x="61" y="26"/>
                  <a:pt x="45" y="3"/>
                  <a:pt x="4" y="1"/>
                </a:cubicBezTo>
                <a:cubicBezTo>
                  <a:pt x="3" y="1"/>
                  <a:pt x="2" y="1"/>
                  <a:pt x="0" y="0"/>
                </a:cubicBezTo>
                <a:cubicBezTo>
                  <a:pt x="0" y="16"/>
                  <a:pt x="0" y="16"/>
                  <a:pt x="0" y="16"/>
                </a:cubicBezTo>
                <a:cubicBezTo>
                  <a:pt x="1" y="16"/>
                  <a:pt x="2" y="16"/>
                  <a:pt x="3" y="16"/>
                </a:cubicBezTo>
                <a:cubicBezTo>
                  <a:pt x="26" y="18"/>
                  <a:pt x="46" y="24"/>
                  <a:pt x="46" y="78"/>
                </a:cubicBezTo>
                <a:cubicBezTo>
                  <a:pt x="46" y="80"/>
                  <a:pt x="46" y="80"/>
                  <a:pt x="46" y="80"/>
                </a:cubicBezTo>
                <a:cubicBezTo>
                  <a:pt x="61" y="80"/>
                  <a:pt x="61" y="80"/>
                  <a:pt x="61" y="80"/>
                </a:cubicBezTo>
                <a:lnTo>
                  <a:pt x="61" y="7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61" name="Freeform 52"/>
          <p:cNvSpPr>
            <a:spLocks/>
          </p:cNvSpPr>
          <p:nvPr/>
        </p:nvSpPr>
        <p:spPr bwMode="auto">
          <a:xfrm rot="5400000" flipH="1">
            <a:off x="4690822" y="4731986"/>
            <a:ext cx="2123656" cy="95016"/>
          </a:xfrm>
          <a:custGeom>
            <a:avLst/>
            <a:gdLst>
              <a:gd name="T0" fmla="*/ 0 w 501"/>
              <a:gd name="T1" fmla="*/ 2 h 17"/>
              <a:gd name="T2" fmla="*/ 0 w 501"/>
              <a:gd name="T3" fmla="*/ 17 h 17"/>
              <a:gd name="T4" fmla="*/ 501 w 501"/>
              <a:gd name="T5" fmla="*/ 17 h 17"/>
              <a:gd name="T6" fmla="*/ 501 w 501"/>
              <a:gd name="T7" fmla="*/ 1 h 17"/>
              <a:gd name="T8" fmla="*/ 0 w 501"/>
              <a:gd name="T9" fmla="*/ 2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1" h="17">
                <a:moveTo>
                  <a:pt x="0" y="2"/>
                </a:moveTo>
                <a:cubicBezTo>
                  <a:pt x="0" y="17"/>
                  <a:pt x="0" y="17"/>
                  <a:pt x="0" y="17"/>
                </a:cubicBezTo>
                <a:cubicBezTo>
                  <a:pt x="4" y="17"/>
                  <a:pt x="447" y="15"/>
                  <a:pt x="501" y="17"/>
                </a:cubicBezTo>
                <a:cubicBezTo>
                  <a:pt x="501" y="1"/>
                  <a:pt x="501" y="1"/>
                  <a:pt x="501" y="1"/>
                </a:cubicBezTo>
                <a:cubicBezTo>
                  <a:pt x="443" y="0"/>
                  <a:pt x="18" y="2"/>
                  <a:pt x="0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62" name="Freeform 53"/>
          <p:cNvSpPr>
            <a:spLocks noEditPoints="1"/>
          </p:cNvSpPr>
          <p:nvPr/>
        </p:nvSpPr>
        <p:spPr bwMode="auto">
          <a:xfrm rot="5400000" flipH="1">
            <a:off x="4353855" y="2706742"/>
            <a:ext cx="532477" cy="1482656"/>
          </a:xfrm>
          <a:custGeom>
            <a:avLst/>
            <a:gdLst>
              <a:gd name="T0" fmla="*/ 56 w 93"/>
              <a:gd name="T1" fmla="*/ 119 h 211"/>
              <a:gd name="T2" fmla="*/ 56 w 93"/>
              <a:gd name="T3" fmla="*/ 0 h 211"/>
              <a:gd name="T4" fmla="*/ 41 w 93"/>
              <a:gd name="T5" fmla="*/ 0 h 211"/>
              <a:gd name="T6" fmla="*/ 41 w 93"/>
              <a:gd name="T7" fmla="*/ 118 h 211"/>
              <a:gd name="T8" fmla="*/ 0 w 93"/>
              <a:gd name="T9" fmla="*/ 164 h 211"/>
              <a:gd name="T10" fmla="*/ 46 w 93"/>
              <a:gd name="T11" fmla="*/ 211 h 211"/>
              <a:gd name="T12" fmla="*/ 93 w 93"/>
              <a:gd name="T13" fmla="*/ 164 h 211"/>
              <a:gd name="T14" fmla="*/ 56 w 93"/>
              <a:gd name="T15" fmla="*/ 119 h 211"/>
              <a:gd name="T16" fmla="*/ 46 w 93"/>
              <a:gd name="T17" fmla="*/ 191 h 211"/>
              <a:gd name="T18" fmla="*/ 19 w 93"/>
              <a:gd name="T19" fmla="*/ 164 h 211"/>
              <a:gd name="T20" fmla="*/ 46 w 93"/>
              <a:gd name="T21" fmla="*/ 137 h 211"/>
              <a:gd name="T22" fmla="*/ 74 w 93"/>
              <a:gd name="T23" fmla="*/ 164 h 211"/>
              <a:gd name="T24" fmla="*/ 46 w 93"/>
              <a:gd name="T25" fmla="*/ 19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211">
                <a:moveTo>
                  <a:pt x="56" y="119"/>
                </a:moveTo>
                <a:cubicBezTo>
                  <a:pt x="56" y="0"/>
                  <a:pt x="56" y="0"/>
                  <a:pt x="56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118"/>
                  <a:pt x="41" y="118"/>
                  <a:pt x="41" y="118"/>
                </a:cubicBezTo>
                <a:cubicBezTo>
                  <a:pt x="18" y="121"/>
                  <a:pt x="0" y="141"/>
                  <a:pt x="0" y="164"/>
                </a:cubicBezTo>
                <a:cubicBezTo>
                  <a:pt x="0" y="190"/>
                  <a:pt x="21" y="211"/>
                  <a:pt x="46" y="211"/>
                </a:cubicBezTo>
                <a:cubicBezTo>
                  <a:pt x="72" y="211"/>
                  <a:pt x="93" y="190"/>
                  <a:pt x="93" y="164"/>
                </a:cubicBezTo>
                <a:cubicBezTo>
                  <a:pt x="93" y="142"/>
                  <a:pt x="77" y="123"/>
                  <a:pt x="56" y="119"/>
                </a:cubicBezTo>
                <a:close/>
                <a:moveTo>
                  <a:pt x="46" y="191"/>
                </a:moveTo>
                <a:cubicBezTo>
                  <a:pt x="31" y="191"/>
                  <a:pt x="19" y="179"/>
                  <a:pt x="19" y="164"/>
                </a:cubicBezTo>
                <a:cubicBezTo>
                  <a:pt x="19" y="149"/>
                  <a:pt x="31" y="137"/>
                  <a:pt x="46" y="137"/>
                </a:cubicBezTo>
                <a:cubicBezTo>
                  <a:pt x="61" y="137"/>
                  <a:pt x="74" y="149"/>
                  <a:pt x="74" y="164"/>
                </a:cubicBezTo>
                <a:cubicBezTo>
                  <a:pt x="74" y="179"/>
                  <a:pt x="61" y="191"/>
                  <a:pt x="46" y="19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63" name="Freeform 54"/>
          <p:cNvSpPr>
            <a:spLocks/>
          </p:cNvSpPr>
          <p:nvPr/>
        </p:nvSpPr>
        <p:spPr bwMode="auto">
          <a:xfrm rot="5400000" flipH="1">
            <a:off x="5148016" y="4644857"/>
            <a:ext cx="491333" cy="377575"/>
          </a:xfrm>
          <a:custGeom>
            <a:avLst/>
            <a:gdLst>
              <a:gd name="T0" fmla="*/ 69 w 69"/>
              <a:gd name="T1" fmla="*/ 64 h 66"/>
              <a:gd name="T2" fmla="*/ 1 w 69"/>
              <a:gd name="T3" fmla="*/ 0 h 66"/>
              <a:gd name="T4" fmla="*/ 0 w 69"/>
              <a:gd name="T5" fmla="*/ 0 h 66"/>
              <a:gd name="T6" fmla="*/ 0 w 69"/>
              <a:gd name="T7" fmla="*/ 15 h 66"/>
              <a:gd name="T8" fmla="*/ 1 w 69"/>
              <a:gd name="T9" fmla="*/ 15 h 66"/>
              <a:gd name="T10" fmla="*/ 53 w 69"/>
              <a:gd name="T11" fmla="*/ 64 h 66"/>
              <a:gd name="T12" fmla="*/ 53 w 69"/>
              <a:gd name="T13" fmla="*/ 66 h 66"/>
              <a:gd name="T14" fmla="*/ 69 w 69"/>
              <a:gd name="T15" fmla="*/ 66 h 66"/>
              <a:gd name="T16" fmla="*/ 69 w 69"/>
              <a:gd name="T17" fmla="*/ 64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" h="66">
                <a:moveTo>
                  <a:pt x="69" y="64"/>
                </a:moveTo>
                <a:cubicBezTo>
                  <a:pt x="69" y="28"/>
                  <a:pt x="3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5"/>
                  <a:pt x="1" y="15"/>
                  <a:pt x="1" y="15"/>
                </a:cubicBezTo>
                <a:cubicBezTo>
                  <a:pt x="21" y="15"/>
                  <a:pt x="53" y="36"/>
                  <a:pt x="53" y="64"/>
                </a:cubicBezTo>
                <a:cubicBezTo>
                  <a:pt x="53" y="65"/>
                  <a:pt x="53" y="66"/>
                  <a:pt x="53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9" y="66"/>
                  <a:pt x="69" y="65"/>
                  <a:pt x="69" y="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65" name="Freeform 56"/>
          <p:cNvSpPr>
            <a:spLocks noEditPoints="1"/>
          </p:cNvSpPr>
          <p:nvPr/>
        </p:nvSpPr>
        <p:spPr bwMode="auto">
          <a:xfrm rot="5400000" flipH="1">
            <a:off x="4333373" y="4094159"/>
            <a:ext cx="607103" cy="1120623"/>
          </a:xfrm>
          <a:custGeom>
            <a:avLst/>
            <a:gdLst>
              <a:gd name="T0" fmla="*/ 55 w 93"/>
              <a:gd name="T1" fmla="*/ 103 h 195"/>
              <a:gd name="T2" fmla="*/ 56 w 93"/>
              <a:gd name="T3" fmla="*/ 0 h 195"/>
              <a:gd name="T4" fmla="*/ 40 w 93"/>
              <a:gd name="T5" fmla="*/ 0 h 195"/>
              <a:gd name="T6" fmla="*/ 39 w 93"/>
              <a:gd name="T7" fmla="*/ 102 h 195"/>
              <a:gd name="T8" fmla="*/ 0 w 93"/>
              <a:gd name="T9" fmla="*/ 148 h 195"/>
              <a:gd name="T10" fmla="*/ 47 w 93"/>
              <a:gd name="T11" fmla="*/ 195 h 195"/>
              <a:gd name="T12" fmla="*/ 93 w 93"/>
              <a:gd name="T13" fmla="*/ 148 h 195"/>
              <a:gd name="T14" fmla="*/ 55 w 93"/>
              <a:gd name="T15" fmla="*/ 103 h 195"/>
              <a:gd name="T16" fmla="*/ 47 w 93"/>
              <a:gd name="T17" fmla="*/ 176 h 195"/>
              <a:gd name="T18" fmla="*/ 19 w 93"/>
              <a:gd name="T19" fmla="*/ 148 h 195"/>
              <a:gd name="T20" fmla="*/ 47 w 93"/>
              <a:gd name="T21" fmla="*/ 121 h 195"/>
              <a:gd name="T22" fmla="*/ 74 w 93"/>
              <a:gd name="T23" fmla="*/ 148 h 195"/>
              <a:gd name="T24" fmla="*/ 47 w 93"/>
              <a:gd name="T25" fmla="*/ 17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195">
                <a:moveTo>
                  <a:pt x="55" y="103"/>
                </a:moveTo>
                <a:cubicBezTo>
                  <a:pt x="55" y="81"/>
                  <a:pt x="56" y="27"/>
                  <a:pt x="56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27"/>
                  <a:pt x="39" y="81"/>
                  <a:pt x="39" y="102"/>
                </a:cubicBezTo>
                <a:cubicBezTo>
                  <a:pt x="17" y="106"/>
                  <a:pt x="0" y="125"/>
                  <a:pt x="0" y="148"/>
                </a:cubicBezTo>
                <a:cubicBezTo>
                  <a:pt x="0" y="174"/>
                  <a:pt x="21" y="195"/>
                  <a:pt x="47" y="195"/>
                </a:cubicBezTo>
                <a:cubicBezTo>
                  <a:pt x="72" y="195"/>
                  <a:pt x="93" y="174"/>
                  <a:pt x="93" y="148"/>
                </a:cubicBezTo>
                <a:cubicBezTo>
                  <a:pt x="93" y="125"/>
                  <a:pt x="77" y="106"/>
                  <a:pt x="55" y="103"/>
                </a:cubicBezTo>
                <a:close/>
                <a:moveTo>
                  <a:pt x="47" y="176"/>
                </a:moveTo>
                <a:cubicBezTo>
                  <a:pt x="32" y="176"/>
                  <a:pt x="19" y="163"/>
                  <a:pt x="19" y="148"/>
                </a:cubicBezTo>
                <a:cubicBezTo>
                  <a:pt x="19" y="133"/>
                  <a:pt x="32" y="121"/>
                  <a:pt x="47" y="121"/>
                </a:cubicBezTo>
                <a:cubicBezTo>
                  <a:pt x="62" y="121"/>
                  <a:pt x="74" y="133"/>
                  <a:pt x="74" y="148"/>
                </a:cubicBezTo>
                <a:cubicBezTo>
                  <a:pt x="74" y="163"/>
                  <a:pt x="62" y="176"/>
                  <a:pt x="47" y="17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68" name="TextBox 167"/>
          <p:cNvSpPr txBox="1"/>
          <p:nvPr/>
        </p:nvSpPr>
        <p:spPr>
          <a:xfrm>
            <a:off x="8018560" y="1364825"/>
            <a:ext cx="4078190" cy="1992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EBA63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и проведение  встречи  в  рамках  социальной  сети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процесс взаимодействия значимых людей из ближайшего окружения семьи, желающих оказать поддержку по преодолению трудной жизненной ситуации.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8031852" y="3981413"/>
            <a:ext cx="3535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после сетевой встречи </a:t>
            </a:r>
          </a:p>
          <a:p>
            <a:pPr algn="just">
              <a:lnSpc>
                <a:spcPct val="150000"/>
              </a:lnSpc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реализации позитивных и конструктивных решений.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390525" y="2680585"/>
            <a:ext cx="3551120" cy="10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i="0" u="sng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Составление карты социальных связей</a:t>
            </a:r>
            <a:endParaRPr lang="ru-RU" sz="1400" b="1" i="0" u="sng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дает представление о том, кто конкретно входит в окружение ребенка.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548043" y="4109860"/>
            <a:ext cx="352857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Предварительная работа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ыстраивание взаимоотношений специалиста с ребенком</a:t>
            </a:r>
            <a:endParaRPr lang="ru-RU" sz="1400" dirty="0">
              <a:solidFill>
                <a:srgbClr val="000000"/>
              </a:solidFill>
              <a:latin typeface="ff6"/>
            </a:endParaRPr>
          </a:p>
          <a:p>
            <a:pPr algn="just"/>
            <a:endParaRPr lang="ru-RU" sz="1400" b="1" dirty="0">
              <a:solidFill>
                <a:schemeClr val="accent6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791822" y="1290487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7369868" y="3955971"/>
            <a:ext cx="389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</a:t>
            </a: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4009317" y="3265782"/>
            <a:ext cx="389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4153536" y="4500581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</a:p>
        </p:txBody>
      </p:sp>
      <p:sp>
        <p:nvSpPr>
          <p:cNvPr id="42" name="Rectangle 48">
            <a:extLst>
              <a:ext uri="{FF2B5EF4-FFF2-40B4-BE49-F238E27FC236}">
                <a16:creationId xmlns:a16="http://schemas.microsoft.com/office/drawing/2014/main" id="{426E9410-4FD4-4F70-97ED-0576DF57BCE9}"/>
              </a:ext>
            </a:extLst>
          </p:cNvPr>
          <p:cNvSpPr>
            <a:spLocks noChangeArrowheads="1"/>
          </p:cNvSpPr>
          <p:nvPr/>
        </p:nvSpPr>
        <p:spPr bwMode="auto">
          <a:xfrm rot="5400000" flipH="1">
            <a:off x="4727714" y="3628821"/>
            <a:ext cx="2848001" cy="944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4" name="Freeform 49">
            <a:extLst>
              <a:ext uri="{FF2B5EF4-FFF2-40B4-BE49-F238E27FC236}">
                <a16:creationId xmlns:a16="http://schemas.microsoft.com/office/drawing/2014/main" id="{2F1FC267-C216-4BC3-9C13-C763C0B8B2D6}"/>
              </a:ext>
            </a:extLst>
          </p:cNvPr>
          <p:cNvSpPr>
            <a:spLocks noEditPoints="1"/>
          </p:cNvSpPr>
          <p:nvPr/>
        </p:nvSpPr>
        <p:spPr bwMode="auto">
          <a:xfrm rot="5400000" flipH="1">
            <a:off x="7016077" y="1228808"/>
            <a:ext cx="532477" cy="1321513"/>
          </a:xfrm>
          <a:custGeom>
            <a:avLst/>
            <a:gdLst>
              <a:gd name="T0" fmla="*/ 54 w 93"/>
              <a:gd name="T1" fmla="*/ 92 h 230"/>
              <a:gd name="T2" fmla="*/ 93 w 93"/>
              <a:gd name="T3" fmla="*/ 47 h 230"/>
              <a:gd name="T4" fmla="*/ 47 w 93"/>
              <a:gd name="T5" fmla="*/ 0 h 230"/>
              <a:gd name="T6" fmla="*/ 0 w 93"/>
              <a:gd name="T7" fmla="*/ 47 h 230"/>
              <a:gd name="T8" fmla="*/ 39 w 93"/>
              <a:gd name="T9" fmla="*/ 92 h 230"/>
              <a:gd name="T10" fmla="*/ 39 w 93"/>
              <a:gd name="T11" fmla="*/ 230 h 230"/>
              <a:gd name="T12" fmla="*/ 54 w 93"/>
              <a:gd name="T13" fmla="*/ 230 h 230"/>
              <a:gd name="T14" fmla="*/ 54 w 93"/>
              <a:gd name="T15" fmla="*/ 92 h 230"/>
              <a:gd name="T16" fmla="*/ 19 w 93"/>
              <a:gd name="T17" fmla="*/ 47 h 230"/>
              <a:gd name="T18" fmla="*/ 47 w 93"/>
              <a:gd name="T19" fmla="*/ 19 h 230"/>
              <a:gd name="T20" fmla="*/ 74 w 93"/>
              <a:gd name="T21" fmla="*/ 47 h 230"/>
              <a:gd name="T22" fmla="*/ 47 w 93"/>
              <a:gd name="T23" fmla="*/ 74 h 230"/>
              <a:gd name="T24" fmla="*/ 19 w 93"/>
              <a:gd name="T25" fmla="*/ 47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230">
                <a:moveTo>
                  <a:pt x="54" y="92"/>
                </a:moveTo>
                <a:cubicBezTo>
                  <a:pt x="76" y="89"/>
                  <a:pt x="93" y="70"/>
                  <a:pt x="93" y="47"/>
                </a:cubicBezTo>
                <a:cubicBezTo>
                  <a:pt x="93" y="21"/>
                  <a:pt x="72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ubicBezTo>
                  <a:pt x="0" y="70"/>
                  <a:pt x="17" y="89"/>
                  <a:pt x="39" y="92"/>
                </a:cubicBezTo>
                <a:cubicBezTo>
                  <a:pt x="39" y="230"/>
                  <a:pt x="39" y="230"/>
                  <a:pt x="39" y="230"/>
                </a:cubicBezTo>
                <a:cubicBezTo>
                  <a:pt x="54" y="230"/>
                  <a:pt x="54" y="230"/>
                  <a:pt x="54" y="230"/>
                </a:cubicBezTo>
                <a:lnTo>
                  <a:pt x="54" y="92"/>
                </a:lnTo>
                <a:close/>
                <a:moveTo>
                  <a:pt x="19" y="47"/>
                </a:moveTo>
                <a:cubicBezTo>
                  <a:pt x="19" y="32"/>
                  <a:pt x="31" y="19"/>
                  <a:pt x="47" y="19"/>
                </a:cubicBezTo>
                <a:cubicBezTo>
                  <a:pt x="62" y="19"/>
                  <a:pt x="74" y="32"/>
                  <a:pt x="74" y="47"/>
                </a:cubicBezTo>
                <a:cubicBezTo>
                  <a:pt x="74" y="62"/>
                  <a:pt x="62" y="74"/>
                  <a:pt x="47" y="74"/>
                </a:cubicBezTo>
                <a:cubicBezTo>
                  <a:pt x="31" y="74"/>
                  <a:pt x="19" y="62"/>
                  <a:pt x="19" y="4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/>
          </a:p>
        </p:txBody>
      </p:sp>
      <p:pic>
        <p:nvPicPr>
          <p:cNvPr id="179" name="Picture 17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829" y="4887285"/>
            <a:ext cx="1942343" cy="145111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2FE71801-C50B-4F78-A748-6F57A48B14E6}"/>
              </a:ext>
            </a:extLst>
          </p:cNvPr>
          <p:cNvSpPr txBox="1"/>
          <p:nvPr/>
        </p:nvSpPr>
        <p:spPr>
          <a:xfrm>
            <a:off x="1752600" y="1003808"/>
            <a:ext cx="3744748" cy="10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социальных связей. </a:t>
            </a:r>
          </a:p>
          <a:p>
            <a:pPr algn="just">
              <a:lnSpc>
                <a:spcPct val="150000"/>
              </a:lnSpc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 основе  анализа  специалист  определяет важных  и  значимых  для ребенка лиц.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16CE92D-0321-46D8-9D73-6B9C48B3EE49}"/>
              </a:ext>
            </a:extLst>
          </p:cNvPr>
          <p:cNvSpPr txBox="1"/>
          <p:nvPr/>
        </p:nvSpPr>
        <p:spPr>
          <a:xfrm>
            <a:off x="7482394" y="1714137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</a:p>
        </p:txBody>
      </p:sp>
      <p:sp>
        <p:nvSpPr>
          <p:cNvPr id="3" name="Стрелка: вправо 2">
            <a:hlinkClick r:id="rId4" action="ppaction://hlinksldjump"/>
            <a:extLst>
              <a:ext uri="{FF2B5EF4-FFF2-40B4-BE49-F238E27FC236}">
                <a16:creationId xmlns:a16="http://schemas.microsoft.com/office/drawing/2014/main" id="{04566A3C-5D00-4FEF-8E1B-9E7D747AF50D}"/>
              </a:ext>
            </a:extLst>
          </p:cNvPr>
          <p:cNvSpPr/>
          <p:nvPr/>
        </p:nvSpPr>
        <p:spPr>
          <a:xfrm>
            <a:off x="11302300" y="6357937"/>
            <a:ext cx="529633" cy="333375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44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251492" y="269801"/>
            <a:ext cx="7207998" cy="6385824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dirty="0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4"/>
          </p:cNvCxnSpPr>
          <p:nvPr/>
        </p:nvCxnSpPr>
        <p:spPr>
          <a:xfrm>
            <a:off x="5855491" y="269801"/>
            <a:ext cx="0" cy="6385824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olid"/>
          </a:ln>
          <a:effectLst>
            <a:outerShdw blurRad="50800" dist="50800" dir="5400000" algn="ctr" rotWithShape="0">
              <a:schemeClr val="tx2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stCxn id="4" idx="2"/>
            <a:endCxn id="4" idx="6"/>
          </p:cNvCxnSpPr>
          <p:nvPr/>
        </p:nvCxnSpPr>
        <p:spPr>
          <a:xfrm>
            <a:off x="2251492" y="3462713"/>
            <a:ext cx="7207998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3734" y="167354"/>
            <a:ext cx="29706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социальных связей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37229" y="6103952"/>
            <a:ext cx="2320839" cy="376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Школа, специалисты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9226" y="5592369"/>
            <a:ext cx="1918132" cy="7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Друзья, соседи, секции, клубы</a:t>
            </a:r>
            <a:endParaRPr lang="en-US" sz="1400" b="1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26925" y="830415"/>
            <a:ext cx="1918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Семья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52952" y="646839"/>
            <a:ext cx="1765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Родственники</a:t>
            </a:r>
            <a:endParaRPr lang="en-US" sz="14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val 390"/>
          <p:cNvSpPr/>
          <p:nvPr/>
        </p:nvSpPr>
        <p:spPr>
          <a:xfrm>
            <a:off x="3334949" y="4581834"/>
            <a:ext cx="251604" cy="2651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390"/>
          <p:cNvSpPr/>
          <p:nvPr/>
        </p:nvSpPr>
        <p:spPr>
          <a:xfrm>
            <a:off x="7890852" y="1073873"/>
            <a:ext cx="251604" cy="2651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390"/>
          <p:cNvSpPr/>
          <p:nvPr/>
        </p:nvSpPr>
        <p:spPr>
          <a:xfrm>
            <a:off x="6930981" y="1786817"/>
            <a:ext cx="251604" cy="2651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390"/>
          <p:cNvSpPr/>
          <p:nvPr/>
        </p:nvSpPr>
        <p:spPr>
          <a:xfrm>
            <a:off x="8152952" y="4219126"/>
            <a:ext cx="251604" cy="2651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3460751" y="3602272"/>
            <a:ext cx="239957" cy="258949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внобедренный треугольник 26"/>
          <p:cNvSpPr/>
          <p:nvPr/>
        </p:nvSpPr>
        <p:spPr>
          <a:xfrm>
            <a:off x="6834409" y="646839"/>
            <a:ext cx="239957" cy="258949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бедренный треугольник 28"/>
          <p:cNvSpPr/>
          <p:nvPr/>
        </p:nvSpPr>
        <p:spPr>
          <a:xfrm>
            <a:off x="4931226" y="5091174"/>
            <a:ext cx="239957" cy="258949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авнобедренный треугольник 30"/>
          <p:cNvSpPr/>
          <p:nvPr/>
        </p:nvSpPr>
        <p:spPr>
          <a:xfrm>
            <a:off x="2815632" y="3861221"/>
            <a:ext cx="239957" cy="258949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/>
          <p:cNvSpPr/>
          <p:nvPr/>
        </p:nvSpPr>
        <p:spPr>
          <a:xfrm>
            <a:off x="7062606" y="5674205"/>
            <a:ext cx="239957" cy="258949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внобедренный треугольник 33"/>
          <p:cNvSpPr/>
          <p:nvPr/>
        </p:nvSpPr>
        <p:spPr>
          <a:xfrm>
            <a:off x="7302563" y="5064240"/>
            <a:ext cx="239957" cy="258949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>
            <a:stCxn id="3" idx="17"/>
            <a:endCxn id="25" idx="2"/>
          </p:cNvCxnSpPr>
          <p:nvPr/>
        </p:nvCxnSpPr>
        <p:spPr>
          <a:xfrm>
            <a:off x="5952257" y="3545346"/>
            <a:ext cx="2200695" cy="806366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6162858" y="3596950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6250965" y="3621691"/>
            <a:ext cx="33337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6324783" y="3656555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>
            <a:off x="6400986" y="3663066"/>
            <a:ext cx="33336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H="1">
            <a:off x="6462897" y="3689613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H="1">
            <a:off x="6541479" y="3722391"/>
            <a:ext cx="33337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>
            <a:off x="6615297" y="3750407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6727218" y="3795105"/>
            <a:ext cx="33336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H="1">
            <a:off x="6810083" y="3834806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6902261" y="3867864"/>
            <a:ext cx="33337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>
            <a:off x="6978200" y="3896843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7045938" y="3929901"/>
            <a:ext cx="33336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H="1">
            <a:off x="7098101" y="3953727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7165915" y="3970231"/>
            <a:ext cx="33337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7239780" y="3996017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7320150" y="3990974"/>
            <a:ext cx="33336" cy="9357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H="1">
            <a:off x="7405873" y="4035379"/>
            <a:ext cx="33338" cy="9385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>
            <a:off x="7476736" y="4059199"/>
            <a:ext cx="33336" cy="9572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H="1">
            <a:off x="7542520" y="4057234"/>
            <a:ext cx="39566" cy="9889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>
            <a:off x="7610662" y="4090012"/>
            <a:ext cx="33336" cy="8908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H="1">
            <a:off x="7670142" y="4097818"/>
            <a:ext cx="33338" cy="9357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>
            <a:off x="7732010" y="4129231"/>
            <a:ext cx="35766" cy="8989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>
            <a:off x="7793917" y="4158899"/>
            <a:ext cx="33338" cy="9633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H="1">
            <a:off x="7860595" y="4191390"/>
            <a:ext cx="33336" cy="9385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flipH="1">
            <a:off x="7943889" y="4214210"/>
            <a:ext cx="35766" cy="8989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H="1">
            <a:off x="8005796" y="4243878"/>
            <a:ext cx="33338" cy="9633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flipH="1">
            <a:off x="8072474" y="4276369"/>
            <a:ext cx="33336" cy="9385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>
            <a:endCxn id="3" idx="21"/>
          </p:cNvCxnSpPr>
          <p:nvPr/>
        </p:nvCxnSpPr>
        <p:spPr>
          <a:xfrm>
            <a:off x="3552217" y="2298700"/>
            <a:ext cx="2231666" cy="966203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flipH="1">
            <a:off x="4064601" y="2488406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flipH="1">
            <a:off x="4143183" y="2521184"/>
            <a:ext cx="33337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flipH="1">
            <a:off x="4217001" y="2549200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flipH="1">
            <a:off x="4278915" y="2581978"/>
            <a:ext cx="33336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flipH="1">
            <a:off x="4340826" y="2608525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flipH="1">
            <a:off x="4419408" y="2641303"/>
            <a:ext cx="33337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flipH="1">
            <a:off x="4493226" y="2669319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flipH="1">
            <a:off x="4555140" y="2702097"/>
            <a:ext cx="33336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 flipH="1">
            <a:off x="4625147" y="2729492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 flipH="1">
            <a:off x="4703729" y="2762270"/>
            <a:ext cx="33337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flipH="1">
            <a:off x="4777547" y="2790286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flipH="1">
            <a:off x="4839461" y="2823064"/>
            <a:ext cx="33336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 flipH="1">
            <a:off x="4905182" y="2849373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flipH="1">
            <a:off x="4983764" y="2882151"/>
            <a:ext cx="33337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flipH="1">
            <a:off x="5057582" y="2910167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5119496" y="2915489"/>
            <a:ext cx="33336" cy="9357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flipH="1">
            <a:off x="5188551" y="2948267"/>
            <a:ext cx="33338" cy="9385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flipH="1">
            <a:off x="5257609" y="2976283"/>
            <a:ext cx="33336" cy="9572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H="1">
            <a:off x="5325198" y="3009484"/>
            <a:ext cx="39566" cy="9889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 flipH="1">
            <a:off x="5393340" y="3042262"/>
            <a:ext cx="33336" cy="8908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 flipH="1">
            <a:off x="5452820" y="3050068"/>
            <a:ext cx="33338" cy="9357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 flipH="1">
            <a:off x="5514688" y="3081481"/>
            <a:ext cx="35766" cy="8989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H="1">
            <a:off x="5576595" y="3111149"/>
            <a:ext cx="33338" cy="9633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 flipH="1">
            <a:off x="5643273" y="3143640"/>
            <a:ext cx="33336" cy="9385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flipH="1">
            <a:off x="5726567" y="3166460"/>
            <a:ext cx="35766" cy="8989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390"/>
          <p:cNvSpPr/>
          <p:nvPr/>
        </p:nvSpPr>
        <p:spPr>
          <a:xfrm>
            <a:off x="3334949" y="2098963"/>
            <a:ext cx="251604" cy="2651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Прямая соединительная линия 118"/>
          <p:cNvCxnSpPr/>
          <p:nvPr/>
        </p:nvCxnSpPr>
        <p:spPr>
          <a:xfrm>
            <a:off x="4588037" y="1069388"/>
            <a:ext cx="1271429" cy="2186967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390"/>
          <p:cNvSpPr/>
          <p:nvPr/>
        </p:nvSpPr>
        <p:spPr>
          <a:xfrm>
            <a:off x="4491627" y="901323"/>
            <a:ext cx="251604" cy="2651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9" name="Прямая соединительная линия 348"/>
          <p:cNvCxnSpPr>
            <a:endCxn id="3" idx="20"/>
          </p:cNvCxnSpPr>
          <p:nvPr/>
        </p:nvCxnSpPr>
        <p:spPr>
          <a:xfrm flipH="1">
            <a:off x="5980392" y="2154295"/>
            <a:ext cx="515845" cy="1165285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Прямая соединительная линия 354"/>
          <p:cNvCxnSpPr/>
          <p:nvPr/>
        </p:nvCxnSpPr>
        <p:spPr>
          <a:xfrm flipH="1">
            <a:off x="6636731" y="901323"/>
            <a:ext cx="300988" cy="96902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Прямая соединительная линия 358"/>
          <p:cNvCxnSpPr/>
          <p:nvPr/>
        </p:nvCxnSpPr>
        <p:spPr>
          <a:xfrm>
            <a:off x="6425950" y="2145448"/>
            <a:ext cx="107156" cy="2234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Прямая соединительная линия 359"/>
          <p:cNvCxnSpPr/>
          <p:nvPr/>
        </p:nvCxnSpPr>
        <p:spPr>
          <a:xfrm>
            <a:off x="6590295" y="1859181"/>
            <a:ext cx="107156" cy="2234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Прямая соединительная линия 360"/>
          <p:cNvCxnSpPr>
            <a:endCxn id="3" idx="18"/>
          </p:cNvCxnSpPr>
          <p:nvPr/>
        </p:nvCxnSpPr>
        <p:spPr>
          <a:xfrm flipH="1">
            <a:off x="5913131" y="2707419"/>
            <a:ext cx="1321292" cy="774566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Прямая соединительная линия 364"/>
          <p:cNvCxnSpPr/>
          <p:nvPr/>
        </p:nvCxnSpPr>
        <p:spPr>
          <a:xfrm>
            <a:off x="7195728" y="2648094"/>
            <a:ext cx="77390" cy="131705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Прямая соединительная линия 366"/>
          <p:cNvCxnSpPr/>
          <p:nvPr/>
        </p:nvCxnSpPr>
        <p:spPr>
          <a:xfrm flipH="1">
            <a:off x="7493404" y="2090713"/>
            <a:ext cx="782104" cy="463809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Равнобедренный треугольник 27"/>
          <p:cNvSpPr/>
          <p:nvPr/>
        </p:nvSpPr>
        <p:spPr>
          <a:xfrm>
            <a:off x="8152952" y="1906516"/>
            <a:ext cx="239957" cy="258949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9" name="Прямая соединительная линия 368"/>
          <p:cNvCxnSpPr>
            <a:stCxn id="19" idx="6"/>
            <a:endCxn id="3" idx="14"/>
          </p:cNvCxnSpPr>
          <p:nvPr/>
        </p:nvCxnSpPr>
        <p:spPr>
          <a:xfrm flipV="1">
            <a:off x="5343249" y="3545346"/>
            <a:ext cx="399310" cy="270194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Прямая соединительная линия 373"/>
          <p:cNvCxnSpPr/>
          <p:nvPr/>
        </p:nvCxnSpPr>
        <p:spPr>
          <a:xfrm>
            <a:off x="7439211" y="2488389"/>
            <a:ext cx="77390" cy="131705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Прямая соединительная линия 374"/>
          <p:cNvCxnSpPr/>
          <p:nvPr/>
        </p:nvCxnSpPr>
        <p:spPr>
          <a:xfrm flipH="1">
            <a:off x="3974113" y="2448701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Прямая соединительная линия 375"/>
          <p:cNvCxnSpPr/>
          <p:nvPr/>
        </p:nvCxnSpPr>
        <p:spPr>
          <a:xfrm flipH="1">
            <a:off x="5696497" y="3072617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Прямая соединительная линия 378"/>
          <p:cNvCxnSpPr/>
          <p:nvPr/>
        </p:nvCxnSpPr>
        <p:spPr>
          <a:xfrm flipH="1">
            <a:off x="5653687" y="2960605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Прямая соединительная линия 379"/>
          <p:cNvCxnSpPr/>
          <p:nvPr/>
        </p:nvCxnSpPr>
        <p:spPr>
          <a:xfrm flipH="1">
            <a:off x="5592782" y="2870426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Прямая соединительная линия 380"/>
          <p:cNvCxnSpPr/>
          <p:nvPr/>
        </p:nvCxnSpPr>
        <p:spPr>
          <a:xfrm flipH="1">
            <a:off x="5542904" y="2757959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Прямая соединительная линия 381"/>
          <p:cNvCxnSpPr/>
          <p:nvPr/>
        </p:nvCxnSpPr>
        <p:spPr>
          <a:xfrm flipH="1">
            <a:off x="5484618" y="2682001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335"/>
          <p:cNvSpPr>
            <a:spLocks/>
          </p:cNvSpPr>
          <p:nvPr/>
        </p:nvSpPr>
        <p:spPr bwMode="auto">
          <a:xfrm>
            <a:off x="5605618" y="3258526"/>
            <a:ext cx="412142" cy="371482"/>
          </a:xfrm>
          <a:custGeom>
            <a:avLst/>
            <a:gdLst>
              <a:gd name="T0" fmla="*/ 364 w 1875"/>
              <a:gd name="T1" fmla="*/ 378 h 2738"/>
              <a:gd name="T2" fmla="*/ 231 w 1875"/>
              <a:gd name="T3" fmla="*/ 765 h 2738"/>
              <a:gd name="T4" fmla="*/ 204 w 1875"/>
              <a:gd name="T5" fmla="*/ 887 h 2738"/>
              <a:gd name="T6" fmla="*/ 83 w 1875"/>
              <a:gd name="T7" fmla="*/ 1017 h 2738"/>
              <a:gd name="T8" fmla="*/ 45 w 1875"/>
              <a:gd name="T9" fmla="*/ 1149 h 2738"/>
              <a:gd name="T10" fmla="*/ 137 w 1875"/>
              <a:gd name="T11" fmla="*/ 1225 h 2738"/>
              <a:gd name="T12" fmla="*/ 106 w 1875"/>
              <a:gd name="T13" fmla="*/ 1317 h 2738"/>
              <a:gd name="T14" fmla="*/ 154 w 1875"/>
              <a:gd name="T15" fmla="*/ 1368 h 2738"/>
              <a:gd name="T16" fmla="*/ 135 w 1875"/>
              <a:gd name="T17" fmla="*/ 1442 h 2738"/>
              <a:gd name="T18" fmla="*/ 169 w 1875"/>
              <a:gd name="T19" fmla="*/ 1503 h 2738"/>
              <a:gd name="T20" fmla="*/ 158 w 1875"/>
              <a:gd name="T21" fmla="*/ 1707 h 2738"/>
              <a:gd name="T22" fmla="*/ 455 w 1875"/>
              <a:gd name="T23" fmla="*/ 1758 h 2738"/>
              <a:gd name="T24" fmla="*/ 537 w 1875"/>
              <a:gd name="T25" fmla="*/ 1805 h 2738"/>
              <a:gd name="T26" fmla="*/ 605 w 1875"/>
              <a:gd name="T27" fmla="*/ 1972 h 2738"/>
              <a:gd name="T28" fmla="*/ 623 w 1875"/>
              <a:gd name="T29" fmla="*/ 2114 h 2738"/>
              <a:gd name="T30" fmla="*/ 322 w 1875"/>
              <a:gd name="T31" fmla="*/ 2738 h 2738"/>
              <a:gd name="T32" fmla="*/ 1810 w 1875"/>
              <a:gd name="T33" fmla="*/ 2738 h 2738"/>
              <a:gd name="T34" fmla="*/ 1577 w 1875"/>
              <a:gd name="T35" fmla="*/ 2114 h 2738"/>
              <a:gd name="T36" fmla="*/ 1399 w 1875"/>
              <a:gd name="T37" fmla="*/ 1647 h 2738"/>
              <a:gd name="T38" fmla="*/ 1586 w 1875"/>
              <a:gd name="T39" fmla="*/ 1260 h 2738"/>
              <a:gd name="T40" fmla="*/ 1705 w 1875"/>
              <a:gd name="T41" fmla="*/ 450 h 2738"/>
              <a:gd name="T42" fmla="*/ 811 w 1875"/>
              <a:gd name="T43" fmla="*/ 47 h 2738"/>
              <a:gd name="T44" fmla="*/ 364 w 1875"/>
              <a:gd name="T45" fmla="*/ 378 h 2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75" h="2738">
                <a:moveTo>
                  <a:pt x="364" y="378"/>
                </a:moveTo>
                <a:cubicBezTo>
                  <a:pt x="329" y="434"/>
                  <a:pt x="225" y="708"/>
                  <a:pt x="231" y="765"/>
                </a:cubicBezTo>
                <a:cubicBezTo>
                  <a:pt x="236" y="806"/>
                  <a:pt x="251" y="852"/>
                  <a:pt x="204" y="887"/>
                </a:cubicBezTo>
                <a:cubicBezTo>
                  <a:pt x="158" y="922"/>
                  <a:pt x="119" y="974"/>
                  <a:pt x="83" y="1017"/>
                </a:cubicBezTo>
                <a:cubicBezTo>
                  <a:pt x="46" y="1060"/>
                  <a:pt x="0" y="1101"/>
                  <a:pt x="45" y="1149"/>
                </a:cubicBezTo>
                <a:cubicBezTo>
                  <a:pt x="89" y="1198"/>
                  <a:pt x="144" y="1182"/>
                  <a:pt x="137" y="1225"/>
                </a:cubicBezTo>
                <a:cubicBezTo>
                  <a:pt x="130" y="1267"/>
                  <a:pt x="88" y="1269"/>
                  <a:pt x="106" y="1317"/>
                </a:cubicBezTo>
                <a:cubicBezTo>
                  <a:pt x="124" y="1366"/>
                  <a:pt x="154" y="1368"/>
                  <a:pt x="154" y="1368"/>
                </a:cubicBezTo>
                <a:cubicBezTo>
                  <a:pt x="154" y="1368"/>
                  <a:pt x="115" y="1417"/>
                  <a:pt x="135" y="1442"/>
                </a:cubicBezTo>
                <a:cubicBezTo>
                  <a:pt x="156" y="1466"/>
                  <a:pt x="181" y="1472"/>
                  <a:pt x="169" y="1503"/>
                </a:cubicBezTo>
                <a:cubicBezTo>
                  <a:pt x="158" y="1534"/>
                  <a:pt x="95" y="1628"/>
                  <a:pt x="158" y="1707"/>
                </a:cubicBezTo>
                <a:cubicBezTo>
                  <a:pt x="220" y="1785"/>
                  <a:pt x="409" y="1769"/>
                  <a:pt x="455" y="1758"/>
                </a:cubicBezTo>
                <a:cubicBezTo>
                  <a:pt x="501" y="1747"/>
                  <a:pt x="528" y="1726"/>
                  <a:pt x="537" y="1805"/>
                </a:cubicBezTo>
                <a:cubicBezTo>
                  <a:pt x="547" y="1884"/>
                  <a:pt x="600" y="1932"/>
                  <a:pt x="605" y="1972"/>
                </a:cubicBezTo>
                <a:cubicBezTo>
                  <a:pt x="609" y="2013"/>
                  <a:pt x="602" y="2050"/>
                  <a:pt x="623" y="2114"/>
                </a:cubicBezTo>
                <a:cubicBezTo>
                  <a:pt x="630" y="2271"/>
                  <a:pt x="412" y="2506"/>
                  <a:pt x="322" y="2738"/>
                </a:cubicBezTo>
                <a:cubicBezTo>
                  <a:pt x="1810" y="2738"/>
                  <a:pt x="1810" y="2738"/>
                  <a:pt x="1810" y="2738"/>
                </a:cubicBezTo>
                <a:cubicBezTo>
                  <a:pt x="1763" y="2422"/>
                  <a:pt x="1645" y="2248"/>
                  <a:pt x="1577" y="2114"/>
                </a:cubicBezTo>
                <a:cubicBezTo>
                  <a:pt x="1499" y="1969"/>
                  <a:pt x="1385" y="1802"/>
                  <a:pt x="1399" y="1647"/>
                </a:cubicBezTo>
                <a:cubicBezTo>
                  <a:pt x="1414" y="1473"/>
                  <a:pt x="1472" y="1387"/>
                  <a:pt x="1586" y="1260"/>
                </a:cubicBezTo>
                <a:cubicBezTo>
                  <a:pt x="1700" y="1132"/>
                  <a:pt x="1875" y="801"/>
                  <a:pt x="1705" y="450"/>
                </a:cubicBezTo>
                <a:cubicBezTo>
                  <a:pt x="1536" y="99"/>
                  <a:pt x="1074" y="0"/>
                  <a:pt x="811" y="47"/>
                </a:cubicBezTo>
                <a:cubicBezTo>
                  <a:pt x="547" y="95"/>
                  <a:pt x="412" y="242"/>
                  <a:pt x="364" y="37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cxnSp>
        <p:nvCxnSpPr>
          <p:cNvPr id="389" name="Прямая соединительная линия 388"/>
          <p:cNvCxnSpPr/>
          <p:nvPr/>
        </p:nvCxnSpPr>
        <p:spPr>
          <a:xfrm flipH="1">
            <a:off x="5421921" y="2594661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Прямая соединительная линия 389"/>
          <p:cNvCxnSpPr/>
          <p:nvPr/>
        </p:nvCxnSpPr>
        <p:spPr>
          <a:xfrm flipH="1">
            <a:off x="5366717" y="2460679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Прямая соединительная линия 390"/>
          <p:cNvCxnSpPr/>
          <p:nvPr/>
        </p:nvCxnSpPr>
        <p:spPr>
          <a:xfrm flipH="1">
            <a:off x="5284694" y="2353224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Прямая соединительная линия 391"/>
          <p:cNvCxnSpPr/>
          <p:nvPr/>
        </p:nvCxnSpPr>
        <p:spPr>
          <a:xfrm flipH="1">
            <a:off x="5239518" y="2251778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Прямая соединительная линия 392"/>
          <p:cNvCxnSpPr/>
          <p:nvPr/>
        </p:nvCxnSpPr>
        <p:spPr>
          <a:xfrm flipH="1">
            <a:off x="5199823" y="2171872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Прямая соединительная линия 393"/>
          <p:cNvCxnSpPr/>
          <p:nvPr/>
        </p:nvCxnSpPr>
        <p:spPr>
          <a:xfrm flipH="1">
            <a:off x="5129073" y="2045549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Прямая соединительная линия 394"/>
          <p:cNvCxnSpPr/>
          <p:nvPr/>
        </p:nvCxnSpPr>
        <p:spPr>
          <a:xfrm flipH="1">
            <a:off x="5066649" y="1933013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Прямая соединительная линия 395"/>
          <p:cNvCxnSpPr/>
          <p:nvPr/>
        </p:nvCxnSpPr>
        <p:spPr>
          <a:xfrm flipH="1">
            <a:off x="5008335" y="1830114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Прямая соединительная линия 396"/>
          <p:cNvCxnSpPr/>
          <p:nvPr/>
        </p:nvCxnSpPr>
        <p:spPr>
          <a:xfrm flipH="1">
            <a:off x="4941036" y="1717385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Прямая соединительная линия 397"/>
          <p:cNvCxnSpPr/>
          <p:nvPr/>
        </p:nvCxnSpPr>
        <p:spPr>
          <a:xfrm flipH="1">
            <a:off x="4897282" y="1610562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Прямая соединительная линия 398"/>
          <p:cNvCxnSpPr/>
          <p:nvPr/>
        </p:nvCxnSpPr>
        <p:spPr>
          <a:xfrm flipH="1">
            <a:off x="4838644" y="1530582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Прямая соединительная линия 399"/>
          <p:cNvCxnSpPr/>
          <p:nvPr/>
        </p:nvCxnSpPr>
        <p:spPr>
          <a:xfrm flipH="1">
            <a:off x="4801806" y="1447928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Прямая соединительная линия 400"/>
          <p:cNvCxnSpPr/>
          <p:nvPr/>
        </p:nvCxnSpPr>
        <p:spPr>
          <a:xfrm flipH="1">
            <a:off x="4743923" y="1382121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Прямая соединительная линия 401"/>
          <p:cNvCxnSpPr/>
          <p:nvPr/>
        </p:nvCxnSpPr>
        <p:spPr>
          <a:xfrm flipH="1">
            <a:off x="4700169" y="1275298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Прямая соединительная линия 402"/>
          <p:cNvCxnSpPr/>
          <p:nvPr/>
        </p:nvCxnSpPr>
        <p:spPr>
          <a:xfrm flipH="1">
            <a:off x="4641531" y="1195318"/>
            <a:ext cx="108646" cy="9384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Прямая соединительная линия 405"/>
          <p:cNvCxnSpPr/>
          <p:nvPr/>
        </p:nvCxnSpPr>
        <p:spPr>
          <a:xfrm flipH="1">
            <a:off x="3757858" y="2353215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Прямая соединительная линия 406"/>
          <p:cNvCxnSpPr/>
          <p:nvPr/>
        </p:nvCxnSpPr>
        <p:spPr>
          <a:xfrm flipH="1">
            <a:off x="3836440" y="2385993"/>
            <a:ext cx="33337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Прямая соединительная линия 407"/>
          <p:cNvCxnSpPr/>
          <p:nvPr/>
        </p:nvCxnSpPr>
        <p:spPr>
          <a:xfrm flipH="1">
            <a:off x="3910258" y="2414009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Прямая соединительная линия 408"/>
          <p:cNvCxnSpPr/>
          <p:nvPr/>
        </p:nvCxnSpPr>
        <p:spPr>
          <a:xfrm flipH="1">
            <a:off x="3667370" y="2313510"/>
            <a:ext cx="33338" cy="661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" name="Прямоугольник 411"/>
          <p:cNvSpPr/>
          <p:nvPr/>
        </p:nvSpPr>
        <p:spPr>
          <a:xfrm>
            <a:off x="4856129" y="3570503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dirty="0"/>
          </a:p>
        </p:txBody>
      </p:sp>
      <p:sp>
        <p:nvSpPr>
          <p:cNvPr id="413" name="Прямоугольник 412"/>
          <p:cNvSpPr/>
          <p:nvPr/>
        </p:nvSpPr>
        <p:spPr>
          <a:xfrm>
            <a:off x="4873515" y="3912678"/>
            <a:ext cx="6351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Соседка</a:t>
            </a:r>
            <a:endParaRPr lang="ru-RU" sz="1000" dirty="0"/>
          </a:p>
        </p:txBody>
      </p:sp>
      <p:sp>
        <p:nvSpPr>
          <p:cNvPr id="418" name="Прямоугольник 417"/>
          <p:cNvSpPr/>
          <p:nvPr/>
        </p:nvSpPr>
        <p:spPr>
          <a:xfrm>
            <a:off x="8396962" y="412017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" name="Прямоугольник 418"/>
          <p:cNvSpPr/>
          <p:nvPr/>
        </p:nvSpPr>
        <p:spPr>
          <a:xfrm>
            <a:off x="4748822" y="767324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" name="Прямоугольник 419"/>
          <p:cNvSpPr/>
          <p:nvPr/>
        </p:nvSpPr>
        <p:spPr>
          <a:xfrm>
            <a:off x="3614229" y="1960146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1" name="Прямоугольник 420"/>
          <p:cNvSpPr/>
          <p:nvPr/>
        </p:nvSpPr>
        <p:spPr>
          <a:xfrm>
            <a:off x="4201076" y="1043384"/>
            <a:ext cx="4700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Мать</a:t>
            </a:r>
            <a:endParaRPr lang="ru-RU" sz="1000" dirty="0"/>
          </a:p>
        </p:txBody>
      </p:sp>
      <p:sp>
        <p:nvSpPr>
          <p:cNvPr id="424" name="Прямоугольник 423"/>
          <p:cNvSpPr/>
          <p:nvPr/>
        </p:nvSpPr>
        <p:spPr>
          <a:xfrm>
            <a:off x="3151739" y="2353215"/>
            <a:ext cx="56297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Сестра</a:t>
            </a:r>
          </a:p>
        </p:txBody>
      </p:sp>
      <p:sp>
        <p:nvSpPr>
          <p:cNvPr id="425" name="Прямоугольник 424"/>
          <p:cNvSpPr/>
          <p:nvPr/>
        </p:nvSpPr>
        <p:spPr>
          <a:xfrm>
            <a:off x="6930981" y="910798"/>
            <a:ext cx="460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Отец</a:t>
            </a:r>
            <a:endParaRPr lang="ru-RU" sz="1000" dirty="0"/>
          </a:p>
        </p:txBody>
      </p:sp>
      <p:sp>
        <p:nvSpPr>
          <p:cNvPr id="426" name="Прямоугольник 425"/>
          <p:cNvSpPr/>
          <p:nvPr/>
        </p:nvSpPr>
        <p:spPr>
          <a:xfrm>
            <a:off x="6772462" y="1990535"/>
            <a:ext cx="6655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Бабушка</a:t>
            </a:r>
            <a:endParaRPr lang="ru-RU" sz="1000" dirty="0"/>
          </a:p>
        </p:txBody>
      </p:sp>
      <p:sp>
        <p:nvSpPr>
          <p:cNvPr id="427" name="Прямоугольник 426"/>
          <p:cNvSpPr/>
          <p:nvPr/>
        </p:nvSpPr>
        <p:spPr>
          <a:xfrm>
            <a:off x="8004434" y="2167788"/>
            <a:ext cx="6799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Дедушка</a:t>
            </a:r>
            <a:endParaRPr lang="ru-RU" sz="1000" dirty="0"/>
          </a:p>
        </p:txBody>
      </p:sp>
      <p:sp>
        <p:nvSpPr>
          <p:cNvPr id="428" name="Прямоугольник 427"/>
          <p:cNvSpPr/>
          <p:nvPr/>
        </p:nvSpPr>
        <p:spPr>
          <a:xfrm>
            <a:off x="7820965" y="1324817"/>
            <a:ext cx="43633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Тетя</a:t>
            </a:r>
            <a:endParaRPr lang="ru-RU" sz="1000" dirty="0"/>
          </a:p>
        </p:txBody>
      </p:sp>
      <p:sp>
        <p:nvSpPr>
          <p:cNvPr id="429" name="Oval 390"/>
          <p:cNvSpPr/>
          <p:nvPr/>
        </p:nvSpPr>
        <p:spPr>
          <a:xfrm>
            <a:off x="7516670" y="2757380"/>
            <a:ext cx="251604" cy="26517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30" name="Прямоугольник 429"/>
          <p:cNvSpPr/>
          <p:nvPr/>
        </p:nvSpPr>
        <p:spPr>
          <a:xfrm>
            <a:off x="7291573" y="2990706"/>
            <a:ext cx="6655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Бабушка</a:t>
            </a:r>
            <a:endParaRPr lang="ru-RU" sz="1000" dirty="0"/>
          </a:p>
        </p:txBody>
      </p:sp>
      <p:cxnSp>
        <p:nvCxnSpPr>
          <p:cNvPr id="432" name="Прямая соединительная линия 431"/>
          <p:cNvCxnSpPr>
            <a:endCxn id="429" idx="4"/>
          </p:cNvCxnSpPr>
          <p:nvPr/>
        </p:nvCxnSpPr>
        <p:spPr>
          <a:xfrm flipH="1">
            <a:off x="7642472" y="2749298"/>
            <a:ext cx="1" cy="273254"/>
          </a:xfrm>
          <a:prstGeom prst="line">
            <a:avLst/>
          </a:prstGeom>
          <a:ln w="15875"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Прямая соединительная линия 433"/>
          <p:cNvCxnSpPr/>
          <p:nvPr/>
        </p:nvCxnSpPr>
        <p:spPr>
          <a:xfrm flipH="1">
            <a:off x="7520342" y="2885925"/>
            <a:ext cx="244261" cy="0"/>
          </a:xfrm>
          <a:prstGeom prst="line">
            <a:avLst/>
          </a:prstGeom>
          <a:ln w="15875"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6" name="Прямоугольник 435"/>
          <p:cNvSpPr/>
          <p:nvPr/>
        </p:nvSpPr>
        <p:spPr>
          <a:xfrm>
            <a:off x="7957140" y="4458724"/>
            <a:ext cx="644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</a:t>
            </a:r>
            <a:endParaRPr lang="ru-RU" sz="1000" dirty="0"/>
          </a:p>
        </p:txBody>
      </p:sp>
      <p:sp>
        <p:nvSpPr>
          <p:cNvPr id="437" name="Прямоугольник 436"/>
          <p:cNvSpPr/>
          <p:nvPr/>
        </p:nvSpPr>
        <p:spPr>
          <a:xfrm>
            <a:off x="6918930" y="5323866"/>
            <a:ext cx="9765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Одноклассник</a:t>
            </a:r>
            <a:endParaRPr lang="ru-RU" sz="1000" dirty="0"/>
          </a:p>
        </p:txBody>
      </p:sp>
      <p:sp>
        <p:nvSpPr>
          <p:cNvPr id="438" name="Прямоугольник 437"/>
          <p:cNvSpPr/>
          <p:nvPr/>
        </p:nvSpPr>
        <p:spPr>
          <a:xfrm>
            <a:off x="6674230" y="5955881"/>
            <a:ext cx="9765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Одноклассник</a:t>
            </a:r>
            <a:endParaRPr lang="ru-RU" sz="1000" dirty="0"/>
          </a:p>
        </p:txBody>
      </p:sp>
      <p:sp>
        <p:nvSpPr>
          <p:cNvPr id="439" name="Прямоугольник 438"/>
          <p:cNvSpPr/>
          <p:nvPr/>
        </p:nvSpPr>
        <p:spPr>
          <a:xfrm>
            <a:off x="4703096" y="5346148"/>
            <a:ext cx="8274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(двор)</a:t>
            </a:r>
            <a:endParaRPr lang="ru-RU" sz="1000" dirty="0"/>
          </a:p>
        </p:txBody>
      </p:sp>
      <p:sp>
        <p:nvSpPr>
          <p:cNvPr id="441" name="Прямоугольник 440"/>
          <p:cNvSpPr/>
          <p:nvPr/>
        </p:nvSpPr>
        <p:spPr>
          <a:xfrm>
            <a:off x="2513056" y="4138514"/>
            <a:ext cx="9476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(секция)</a:t>
            </a:r>
            <a:endParaRPr lang="ru-RU" sz="1000" dirty="0"/>
          </a:p>
        </p:txBody>
      </p:sp>
      <p:sp>
        <p:nvSpPr>
          <p:cNvPr id="442" name="Прямоугольник 441"/>
          <p:cNvSpPr/>
          <p:nvPr/>
        </p:nvSpPr>
        <p:spPr>
          <a:xfrm>
            <a:off x="3121555" y="4831152"/>
            <a:ext cx="6783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Подруга 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(секция)</a:t>
            </a:r>
            <a:endParaRPr lang="ru-RU" sz="1000" dirty="0"/>
          </a:p>
        </p:txBody>
      </p:sp>
      <p:sp>
        <p:nvSpPr>
          <p:cNvPr id="447" name="Прямоугольник 446"/>
          <p:cNvSpPr/>
          <p:nvPr/>
        </p:nvSpPr>
        <p:spPr>
          <a:xfrm>
            <a:off x="3235148" y="3867864"/>
            <a:ext cx="9204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(школа)</a:t>
            </a:r>
            <a:endParaRPr lang="ru-RU" sz="1000" dirty="0"/>
          </a:p>
        </p:txBody>
      </p:sp>
      <p:cxnSp>
        <p:nvCxnSpPr>
          <p:cNvPr id="454" name="Прямая со стрелкой 453"/>
          <p:cNvCxnSpPr/>
          <p:nvPr/>
        </p:nvCxnSpPr>
        <p:spPr>
          <a:xfrm flipH="1">
            <a:off x="2621442" y="3838036"/>
            <a:ext cx="194190" cy="204907"/>
          </a:xfrm>
          <a:prstGeom prst="straightConnector1">
            <a:avLst/>
          </a:prstGeom>
          <a:ln w="158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Прямая со стрелкой 458"/>
          <p:cNvCxnSpPr/>
          <p:nvPr/>
        </p:nvCxnSpPr>
        <p:spPr>
          <a:xfrm flipH="1">
            <a:off x="3266561" y="3568934"/>
            <a:ext cx="166665" cy="237746"/>
          </a:xfrm>
          <a:prstGeom prst="straightConnector1">
            <a:avLst/>
          </a:prstGeom>
          <a:ln w="158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Прямая со стрелкой 460"/>
          <p:cNvCxnSpPr/>
          <p:nvPr/>
        </p:nvCxnSpPr>
        <p:spPr>
          <a:xfrm flipH="1">
            <a:off x="3164419" y="4580177"/>
            <a:ext cx="166665" cy="237746"/>
          </a:xfrm>
          <a:prstGeom prst="straightConnector1">
            <a:avLst/>
          </a:prstGeom>
          <a:ln w="158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2" name="Прямая со стрелкой 461"/>
          <p:cNvCxnSpPr/>
          <p:nvPr/>
        </p:nvCxnSpPr>
        <p:spPr>
          <a:xfrm flipV="1">
            <a:off x="5269264" y="3602272"/>
            <a:ext cx="216894" cy="154936"/>
          </a:xfrm>
          <a:prstGeom prst="straightConnector1">
            <a:avLst/>
          </a:prstGeom>
          <a:ln w="158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390"/>
          <p:cNvSpPr/>
          <p:nvPr/>
        </p:nvSpPr>
        <p:spPr>
          <a:xfrm>
            <a:off x="5091645" y="3682954"/>
            <a:ext cx="251604" cy="2651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5" name="Прямая со стрелкой 464"/>
          <p:cNvCxnSpPr/>
          <p:nvPr/>
        </p:nvCxnSpPr>
        <p:spPr>
          <a:xfrm>
            <a:off x="7542520" y="5031207"/>
            <a:ext cx="161428" cy="281872"/>
          </a:xfrm>
          <a:prstGeom prst="straightConnector1">
            <a:avLst/>
          </a:prstGeom>
          <a:ln w="158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7" name="Прямая со стрелкой 466"/>
          <p:cNvCxnSpPr/>
          <p:nvPr/>
        </p:nvCxnSpPr>
        <p:spPr>
          <a:xfrm>
            <a:off x="7306237" y="5592369"/>
            <a:ext cx="161428" cy="281872"/>
          </a:xfrm>
          <a:prstGeom prst="straightConnector1">
            <a:avLst/>
          </a:prstGeom>
          <a:ln w="158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8" name="Прямая со стрелкой 467"/>
          <p:cNvCxnSpPr/>
          <p:nvPr/>
        </p:nvCxnSpPr>
        <p:spPr>
          <a:xfrm flipV="1">
            <a:off x="6875807" y="1610562"/>
            <a:ext cx="152400" cy="314930"/>
          </a:xfrm>
          <a:prstGeom prst="straightConnector1">
            <a:avLst/>
          </a:prstGeom>
          <a:ln w="158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6" name="Oval 390"/>
          <p:cNvSpPr/>
          <p:nvPr/>
        </p:nvSpPr>
        <p:spPr>
          <a:xfrm>
            <a:off x="294908" y="1701441"/>
            <a:ext cx="251604" cy="2651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7" name="Прямоугольник 496"/>
          <p:cNvSpPr/>
          <p:nvPr/>
        </p:nvSpPr>
        <p:spPr>
          <a:xfrm>
            <a:off x="546512" y="1720936"/>
            <a:ext cx="14275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женщина/девочка</a:t>
            </a:r>
            <a:endParaRPr lang="ru-RU" sz="1000" dirty="0"/>
          </a:p>
        </p:txBody>
      </p:sp>
      <p:sp>
        <p:nvSpPr>
          <p:cNvPr id="499" name="Прямоугольник 498"/>
          <p:cNvSpPr/>
          <p:nvPr/>
        </p:nvSpPr>
        <p:spPr>
          <a:xfrm>
            <a:off x="573110" y="2244971"/>
            <a:ext cx="14275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мужчина / мальчик</a:t>
            </a:r>
            <a:endParaRPr lang="ru-RU" sz="1000" dirty="0"/>
          </a:p>
        </p:txBody>
      </p:sp>
      <p:sp>
        <p:nvSpPr>
          <p:cNvPr id="500" name="Равнобедренный треугольник 499"/>
          <p:cNvSpPr/>
          <p:nvPr/>
        </p:nvSpPr>
        <p:spPr>
          <a:xfrm>
            <a:off x="306555" y="2183085"/>
            <a:ext cx="239957" cy="258949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1" name="Oval 390"/>
          <p:cNvSpPr/>
          <p:nvPr/>
        </p:nvSpPr>
        <p:spPr>
          <a:xfrm>
            <a:off x="307391" y="2548533"/>
            <a:ext cx="251604" cy="26517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502" name="Прямая соединительная линия 501"/>
          <p:cNvCxnSpPr/>
          <p:nvPr/>
        </p:nvCxnSpPr>
        <p:spPr>
          <a:xfrm flipH="1">
            <a:off x="433193" y="2540451"/>
            <a:ext cx="1" cy="273254"/>
          </a:xfrm>
          <a:prstGeom prst="line">
            <a:avLst/>
          </a:prstGeom>
          <a:ln w="15875"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3" name="Прямая соединительная линия 502"/>
          <p:cNvCxnSpPr/>
          <p:nvPr/>
        </p:nvCxnSpPr>
        <p:spPr>
          <a:xfrm flipH="1">
            <a:off x="311063" y="2677078"/>
            <a:ext cx="244261" cy="0"/>
          </a:xfrm>
          <a:prstGeom prst="line">
            <a:avLst/>
          </a:prstGeom>
          <a:ln w="15875"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6" name="Равнобедренный треугольник 505"/>
          <p:cNvSpPr/>
          <p:nvPr/>
        </p:nvSpPr>
        <p:spPr>
          <a:xfrm>
            <a:off x="338976" y="2862227"/>
            <a:ext cx="239957" cy="258949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08" name="Прямая соединительная линия 507"/>
          <p:cNvCxnSpPr>
            <a:stCxn id="506" idx="0"/>
            <a:endCxn id="506" idx="3"/>
          </p:cNvCxnSpPr>
          <p:nvPr/>
        </p:nvCxnSpPr>
        <p:spPr>
          <a:xfrm>
            <a:off x="458955" y="2862227"/>
            <a:ext cx="0" cy="258949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9" name="Прямая соединительная линия 508"/>
          <p:cNvCxnSpPr>
            <a:stCxn id="506" idx="5"/>
            <a:endCxn id="506" idx="1"/>
          </p:cNvCxnSpPr>
          <p:nvPr/>
        </p:nvCxnSpPr>
        <p:spPr>
          <a:xfrm flipH="1">
            <a:off x="398965" y="2991702"/>
            <a:ext cx="119979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" name="Прямоугольник 511"/>
          <p:cNvSpPr/>
          <p:nvPr/>
        </p:nvSpPr>
        <p:spPr>
          <a:xfrm>
            <a:off x="725510" y="2706649"/>
            <a:ext cx="14275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умершие мужчина / женщина</a:t>
            </a:r>
            <a:endParaRPr lang="ru-RU" sz="1000" dirty="0"/>
          </a:p>
        </p:txBody>
      </p:sp>
      <p:sp>
        <p:nvSpPr>
          <p:cNvPr id="513" name="Прямоугольник 512"/>
          <p:cNvSpPr/>
          <p:nvPr/>
        </p:nvSpPr>
        <p:spPr>
          <a:xfrm>
            <a:off x="338976" y="3298094"/>
            <a:ext cx="263860" cy="28495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4" name="Прямоугольник 513"/>
          <p:cNvSpPr/>
          <p:nvPr/>
        </p:nvSpPr>
        <p:spPr>
          <a:xfrm>
            <a:off x="778217" y="3303714"/>
            <a:ext cx="14275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 животное</a:t>
            </a:r>
            <a:endParaRPr lang="ru-RU" sz="1000" dirty="0"/>
          </a:p>
        </p:txBody>
      </p:sp>
      <p:sp>
        <p:nvSpPr>
          <p:cNvPr id="516" name="Прямоугольник 515"/>
          <p:cNvSpPr/>
          <p:nvPr/>
        </p:nvSpPr>
        <p:spPr>
          <a:xfrm>
            <a:off x="778217" y="3880178"/>
            <a:ext cx="14275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символические лица</a:t>
            </a:r>
            <a:endParaRPr lang="ru-RU" sz="1000" dirty="0"/>
          </a:p>
        </p:txBody>
      </p:sp>
      <p:sp>
        <p:nvSpPr>
          <p:cNvPr id="517" name="Oval 390"/>
          <p:cNvSpPr/>
          <p:nvPr/>
        </p:nvSpPr>
        <p:spPr>
          <a:xfrm>
            <a:off x="356229" y="3710712"/>
            <a:ext cx="251604" cy="26517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18" name="Прямая соединительная линия 517"/>
          <p:cNvCxnSpPr>
            <a:endCxn id="517" idx="4"/>
          </p:cNvCxnSpPr>
          <p:nvPr/>
        </p:nvCxnSpPr>
        <p:spPr>
          <a:xfrm flipV="1">
            <a:off x="482031" y="3975884"/>
            <a:ext cx="0" cy="44698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9" name="Прямая соединительная линия 518"/>
          <p:cNvCxnSpPr/>
          <p:nvPr/>
        </p:nvCxnSpPr>
        <p:spPr>
          <a:xfrm>
            <a:off x="306555" y="3833503"/>
            <a:ext cx="53347" cy="5755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5" name="Прямая соединительная линия 524"/>
          <p:cNvCxnSpPr/>
          <p:nvPr/>
        </p:nvCxnSpPr>
        <p:spPr>
          <a:xfrm>
            <a:off x="554880" y="3958005"/>
            <a:ext cx="27568" cy="49359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Прямая соединительная линия 527"/>
          <p:cNvCxnSpPr/>
          <p:nvPr/>
        </p:nvCxnSpPr>
        <p:spPr>
          <a:xfrm>
            <a:off x="338976" y="3740960"/>
            <a:ext cx="45047" cy="21970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9" name="Прямая соединительная линия 528"/>
          <p:cNvCxnSpPr/>
          <p:nvPr/>
        </p:nvCxnSpPr>
        <p:spPr>
          <a:xfrm flipH="1">
            <a:off x="356229" y="3936233"/>
            <a:ext cx="29943" cy="44973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4" name="Прямая соединительная линия 533"/>
          <p:cNvCxnSpPr/>
          <p:nvPr/>
        </p:nvCxnSpPr>
        <p:spPr>
          <a:xfrm>
            <a:off x="404613" y="3670178"/>
            <a:ext cx="27568" cy="49359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5" name="Прямая соединительная линия 534"/>
          <p:cNvCxnSpPr/>
          <p:nvPr/>
        </p:nvCxnSpPr>
        <p:spPr>
          <a:xfrm>
            <a:off x="482031" y="3661353"/>
            <a:ext cx="0" cy="49359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7" name="Прямая соединительная линия 536"/>
          <p:cNvCxnSpPr/>
          <p:nvPr/>
        </p:nvCxnSpPr>
        <p:spPr>
          <a:xfrm flipH="1">
            <a:off x="567476" y="3694756"/>
            <a:ext cx="29943" cy="44973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8" name="Прямая соединительная линия 537"/>
          <p:cNvCxnSpPr/>
          <p:nvPr/>
        </p:nvCxnSpPr>
        <p:spPr>
          <a:xfrm flipH="1">
            <a:off x="607833" y="3839258"/>
            <a:ext cx="60034" cy="0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2" name="Прямая соединительная линия 541"/>
          <p:cNvCxnSpPr/>
          <p:nvPr/>
        </p:nvCxnSpPr>
        <p:spPr>
          <a:xfrm flipH="1" flipV="1">
            <a:off x="593087" y="3915090"/>
            <a:ext cx="57597" cy="28923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7" name="Прямая соединительная линия 546"/>
          <p:cNvCxnSpPr/>
          <p:nvPr/>
        </p:nvCxnSpPr>
        <p:spPr>
          <a:xfrm flipV="1">
            <a:off x="505993" y="4316105"/>
            <a:ext cx="1" cy="83550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8" name="Прямая соединительная линия 547"/>
          <p:cNvCxnSpPr/>
          <p:nvPr/>
        </p:nvCxnSpPr>
        <p:spPr>
          <a:xfrm>
            <a:off x="358565" y="4188144"/>
            <a:ext cx="90114" cy="5755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9" name="Прямая соединительная линия 548"/>
          <p:cNvCxnSpPr/>
          <p:nvPr/>
        </p:nvCxnSpPr>
        <p:spPr>
          <a:xfrm>
            <a:off x="634926" y="4321951"/>
            <a:ext cx="27568" cy="49359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1" name="Прямая соединительная линия 550"/>
          <p:cNvCxnSpPr/>
          <p:nvPr/>
        </p:nvCxnSpPr>
        <p:spPr>
          <a:xfrm flipH="1">
            <a:off x="351733" y="4320069"/>
            <a:ext cx="29943" cy="44973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2" name="Прямая соединительная линия 551"/>
          <p:cNvCxnSpPr/>
          <p:nvPr/>
        </p:nvCxnSpPr>
        <p:spPr>
          <a:xfrm>
            <a:off x="448679" y="4074191"/>
            <a:ext cx="27568" cy="49359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3" name="Прямая соединительная линия 552"/>
          <p:cNvCxnSpPr/>
          <p:nvPr/>
        </p:nvCxnSpPr>
        <p:spPr>
          <a:xfrm>
            <a:off x="505993" y="4044137"/>
            <a:ext cx="0" cy="49359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4" name="Прямая соединительная линия 553"/>
          <p:cNvCxnSpPr/>
          <p:nvPr/>
        </p:nvCxnSpPr>
        <p:spPr>
          <a:xfrm flipH="1">
            <a:off x="537533" y="4061077"/>
            <a:ext cx="29943" cy="44973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5" name="Прямая соединительная линия 554"/>
          <p:cNvCxnSpPr/>
          <p:nvPr/>
        </p:nvCxnSpPr>
        <p:spPr>
          <a:xfrm flipH="1">
            <a:off x="568055" y="4179732"/>
            <a:ext cx="80655" cy="0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4" name="Равнобедренный треугольник 563"/>
          <p:cNvSpPr/>
          <p:nvPr/>
        </p:nvSpPr>
        <p:spPr>
          <a:xfrm>
            <a:off x="389240" y="4056189"/>
            <a:ext cx="239957" cy="258949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82" name="Прямая соединительная линия 581"/>
          <p:cNvCxnSpPr/>
          <p:nvPr/>
        </p:nvCxnSpPr>
        <p:spPr>
          <a:xfrm>
            <a:off x="9970505" y="2153515"/>
            <a:ext cx="373151" cy="7817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3" name="Прямая соединительная линия 582"/>
          <p:cNvCxnSpPr/>
          <p:nvPr/>
        </p:nvCxnSpPr>
        <p:spPr>
          <a:xfrm>
            <a:off x="10024147" y="2088639"/>
            <a:ext cx="0" cy="12975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4" name="Прямая соединительная линия 583"/>
          <p:cNvCxnSpPr/>
          <p:nvPr/>
        </p:nvCxnSpPr>
        <p:spPr>
          <a:xfrm>
            <a:off x="10145111" y="2083951"/>
            <a:ext cx="2783" cy="1469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5" name="Прямая соединительная линия 584"/>
          <p:cNvCxnSpPr/>
          <p:nvPr/>
        </p:nvCxnSpPr>
        <p:spPr>
          <a:xfrm>
            <a:off x="10279476" y="2084578"/>
            <a:ext cx="1" cy="14014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2" name="Прямоугольник 601"/>
          <p:cNvSpPr/>
          <p:nvPr/>
        </p:nvSpPr>
        <p:spPr>
          <a:xfrm>
            <a:off x="10406672" y="2029427"/>
            <a:ext cx="14275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конфликт</a:t>
            </a:r>
            <a:endParaRPr lang="ru-RU" sz="1000" dirty="0"/>
          </a:p>
        </p:txBody>
      </p:sp>
      <p:cxnSp>
        <p:nvCxnSpPr>
          <p:cNvPr id="604" name="Прямая соединительная линия 603"/>
          <p:cNvCxnSpPr/>
          <p:nvPr/>
        </p:nvCxnSpPr>
        <p:spPr>
          <a:xfrm>
            <a:off x="10107778" y="2424272"/>
            <a:ext cx="3652" cy="12355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5" name="Прямая соединительная линия 604"/>
          <p:cNvCxnSpPr/>
          <p:nvPr/>
        </p:nvCxnSpPr>
        <p:spPr>
          <a:xfrm>
            <a:off x="10194541" y="2424272"/>
            <a:ext cx="5565" cy="12355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6" name="Прямая соединительная линия 605"/>
          <p:cNvCxnSpPr/>
          <p:nvPr/>
        </p:nvCxnSpPr>
        <p:spPr>
          <a:xfrm flipH="1">
            <a:off x="10200958" y="2492105"/>
            <a:ext cx="22579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7" name="Прямоугольник 606"/>
          <p:cNvSpPr/>
          <p:nvPr/>
        </p:nvSpPr>
        <p:spPr>
          <a:xfrm>
            <a:off x="10406672" y="2368995"/>
            <a:ext cx="14275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разрыв связи</a:t>
            </a:r>
            <a:endParaRPr lang="ru-RU" sz="1000" dirty="0"/>
          </a:p>
        </p:txBody>
      </p:sp>
      <p:cxnSp>
        <p:nvCxnSpPr>
          <p:cNvPr id="616" name="Прямая соединительная линия 615"/>
          <p:cNvCxnSpPr/>
          <p:nvPr/>
        </p:nvCxnSpPr>
        <p:spPr>
          <a:xfrm flipH="1" flipV="1">
            <a:off x="9819534" y="2481017"/>
            <a:ext cx="290070" cy="503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0" name="Прямая со стрелкой 629"/>
          <p:cNvCxnSpPr/>
          <p:nvPr/>
        </p:nvCxnSpPr>
        <p:spPr>
          <a:xfrm>
            <a:off x="9964569" y="2746967"/>
            <a:ext cx="379087" cy="0"/>
          </a:xfrm>
          <a:prstGeom prst="straightConnector1">
            <a:avLst/>
          </a:prstGeom>
          <a:ln w="158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3" name="Прямая со стрелкой 632"/>
          <p:cNvCxnSpPr/>
          <p:nvPr/>
        </p:nvCxnSpPr>
        <p:spPr>
          <a:xfrm flipH="1">
            <a:off x="9967648" y="2899367"/>
            <a:ext cx="379959" cy="0"/>
          </a:xfrm>
          <a:prstGeom prst="straightConnector1">
            <a:avLst/>
          </a:prstGeom>
          <a:ln w="158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" name="Прямоугольник 634"/>
          <p:cNvSpPr/>
          <p:nvPr/>
        </p:nvSpPr>
        <p:spPr>
          <a:xfrm>
            <a:off x="10401107" y="2717201"/>
            <a:ext cx="18655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приближение/ удаление</a:t>
            </a:r>
            <a:endParaRPr lang="ru-RU" sz="1000" dirty="0"/>
          </a:p>
        </p:txBody>
      </p:sp>
      <p:sp>
        <p:nvSpPr>
          <p:cNvPr id="641" name="Прямоугольник 640"/>
          <p:cNvSpPr/>
          <p:nvPr/>
        </p:nvSpPr>
        <p:spPr>
          <a:xfrm>
            <a:off x="10037286" y="2941529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dirty="0"/>
          </a:p>
        </p:txBody>
      </p:sp>
      <p:sp>
        <p:nvSpPr>
          <p:cNvPr id="644" name="Прямоугольник 643"/>
          <p:cNvSpPr/>
          <p:nvPr/>
        </p:nvSpPr>
        <p:spPr>
          <a:xfrm>
            <a:off x="10057273" y="3199164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" name="Прямоугольник 644"/>
          <p:cNvSpPr/>
          <p:nvPr/>
        </p:nvSpPr>
        <p:spPr>
          <a:xfrm>
            <a:off x="10054589" y="3374436"/>
            <a:ext cx="3145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ru-RU" dirty="0"/>
          </a:p>
        </p:txBody>
      </p:sp>
      <p:sp>
        <p:nvSpPr>
          <p:cNvPr id="646" name="Прямоугольник 645"/>
          <p:cNvSpPr/>
          <p:nvPr/>
        </p:nvSpPr>
        <p:spPr>
          <a:xfrm>
            <a:off x="10338091" y="3720187"/>
            <a:ext cx="18655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отрицательные</a:t>
            </a:r>
            <a:endParaRPr lang="ru-RU" sz="1000" dirty="0"/>
          </a:p>
        </p:txBody>
      </p:sp>
      <p:sp>
        <p:nvSpPr>
          <p:cNvPr id="647" name="Прямоугольник 646"/>
          <p:cNvSpPr/>
          <p:nvPr/>
        </p:nvSpPr>
        <p:spPr>
          <a:xfrm>
            <a:off x="10399666" y="3007334"/>
            <a:ext cx="18655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положительные</a:t>
            </a:r>
            <a:endParaRPr lang="ru-RU" sz="1000" dirty="0"/>
          </a:p>
        </p:txBody>
      </p:sp>
      <p:sp>
        <p:nvSpPr>
          <p:cNvPr id="648" name="Прямоугольник 647"/>
          <p:cNvSpPr/>
          <p:nvPr/>
        </p:nvSpPr>
        <p:spPr>
          <a:xfrm>
            <a:off x="10426753" y="3372076"/>
            <a:ext cx="18655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-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амбивалентные </a:t>
            </a:r>
          </a:p>
        </p:txBody>
      </p:sp>
      <p:sp>
        <p:nvSpPr>
          <p:cNvPr id="2" name="Стрелка: вправо 1">
            <a:hlinkClick r:id="rId2" action="ppaction://hlinksldjump"/>
            <a:extLst>
              <a:ext uri="{FF2B5EF4-FFF2-40B4-BE49-F238E27FC236}">
                <a16:creationId xmlns:a16="http://schemas.microsoft.com/office/drawing/2014/main" id="{1F07C00A-6DC6-4764-99FB-4E05E35AA20C}"/>
              </a:ext>
            </a:extLst>
          </p:cNvPr>
          <p:cNvSpPr/>
          <p:nvPr/>
        </p:nvSpPr>
        <p:spPr>
          <a:xfrm rot="10800000">
            <a:off x="165963" y="6185381"/>
            <a:ext cx="352775" cy="213976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835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3994" y="203612"/>
            <a:ext cx="9444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работы по технологии «сеть социальных контактов»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0784" y="783759"/>
            <a:ext cx="4146732" cy="1444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С октября 2023 г. по июль 2024 г. в работе с 13 семьями, находящимися в ТЖС использовалась технология сеть социальных контактов для получения позитивных изменений. В результате 11 семей снято с социального сопровождения. </a:t>
            </a:r>
          </a:p>
        </p:txBody>
      </p:sp>
      <p:sp>
        <p:nvSpPr>
          <p:cNvPr id="37" name="Freeform 36"/>
          <p:cNvSpPr/>
          <p:nvPr/>
        </p:nvSpPr>
        <p:spPr>
          <a:xfrm>
            <a:off x="6086703" y="3621545"/>
            <a:ext cx="837031" cy="432864"/>
          </a:xfrm>
          <a:custGeom>
            <a:avLst/>
            <a:gdLst>
              <a:gd name="connsiteX0" fmla="*/ 525794 w 837031"/>
              <a:gd name="connsiteY0" fmla="*/ 0 h 994144"/>
              <a:gd name="connsiteX1" fmla="*/ 837031 w 837031"/>
              <a:gd name="connsiteY1" fmla="*/ 0 h 994144"/>
              <a:gd name="connsiteX2" fmla="*/ 837031 w 837031"/>
              <a:gd name="connsiteY2" fmla="*/ 37977 h 994144"/>
              <a:gd name="connsiteX3" fmla="*/ 837031 w 837031"/>
              <a:gd name="connsiteY3" fmla="*/ 567829 h 994144"/>
              <a:gd name="connsiteX4" fmla="*/ 681413 w 837031"/>
              <a:gd name="connsiteY4" fmla="*/ 720580 h 994144"/>
              <a:gd name="connsiteX5" fmla="*/ 525794 w 837031"/>
              <a:gd name="connsiteY5" fmla="*/ 567829 h 994144"/>
              <a:gd name="connsiteX6" fmla="*/ 525794 w 837031"/>
              <a:gd name="connsiteY6" fmla="*/ 33203 h 994144"/>
              <a:gd name="connsiteX7" fmla="*/ 525794 w 837031"/>
              <a:gd name="connsiteY7" fmla="*/ 28131 h 994144"/>
              <a:gd name="connsiteX8" fmla="*/ 0 w 837031"/>
              <a:gd name="connsiteY8" fmla="*/ 0 h 994144"/>
              <a:gd name="connsiteX9" fmla="*/ 447986 w 837031"/>
              <a:gd name="connsiteY9" fmla="*/ 0 h 994144"/>
              <a:gd name="connsiteX10" fmla="*/ 447986 w 837031"/>
              <a:gd name="connsiteY10" fmla="*/ 52297 h 994144"/>
              <a:gd name="connsiteX11" fmla="*/ 447986 w 837031"/>
              <a:gd name="connsiteY11" fmla="*/ 644204 h 994144"/>
              <a:gd name="connsiteX12" fmla="*/ 447986 w 837031"/>
              <a:gd name="connsiteY12" fmla="*/ 720580 h 994144"/>
              <a:gd name="connsiteX13" fmla="*/ 447986 w 837031"/>
              <a:gd name="connsiteY13" fmla="*/ 978850 h 994144"/>
              <a:gd name="connsiteX14" fmla="*/ 447986 w 837031"/>
              <a:gd name="connsiteY14" fmla="*/ 994144 h 994144"/>
              <a:gd name="connsiteX15" fmla="*/ 20036 w 837031"/>
              <a:gd name="connsiteY15" fmla="*/ 994144 h 994144"/>
              <a:gd name="connsiteX16" fmla="*/ 20036 w 837031"/>
              <a:gd name="connsiteY16" fmla="*/ 976015 h 994144"/>
              <a:gd name="connsiteX17" fmla="*/ 20036 w 837031"/>
              <a:gd name="connsiteY17" fmla="*/ 720580 h 994144"/>
              <a:gd name="connsiteX18" fmla="*/ 10310 w 837031"/>
              <a:gd name="connsiteY18" fmla="*/ 720580 h 994144"/>
              <a:gd name="connsiteX19" fmla="*/ 0 w 837031"/>
              <a:gd name="connsiteY19" fmla="*/ 720580 h 99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37031" h="994144">
                <a:moveTo>
                  <a:pt x="525794" y="0"/>
                </a:moveTo>
                <a:lnTo>
                  <a:pt x="837031" y="0"/>
                </a:lnTo>
                <a:lnTo>
                  <a:pt x="837031" y="37977"/>
                </a:lnTo>
                <a:cubicBezTo>
                  <a:pt x="837031" y="166860"/>
                  <a:pt x="837031" y="338704"/>
                  <a:pt x="837031" y="567829"/>
                </a:cubicBezTo>
                <a:cubicBezTo>
                  <a:pt x="837031" y="663298"/>
                  <a:pt x="759223" y="720580"/>
                  <a:pt x="681413" y="720580"/>
                </a:cubicBezTo>
                <a:cubicBezTo>
                  <a:pt x="584151" y="720580"/>
                  <a:pt x="525794" y="663298"/>
                  <a:pt x="525794" y="567829"/>
                </a:cubicBezTo>
                <a:cubicBezTo>
                  <a:pt x="525794" y="567829"/>
                  <a:pt x="525794" y="567829"/>
                  <a:pt x="525794" y="33203"/>
                </a:cubicBezTo>
                <a:cubicBezTo>
                  <a:pt x="525794" y="33203"/>
                  <a:pt x="525794" y="33203"/>
                  <a:pt x="525794" y="28131"/>
                </a:cubicBezTo>
                <a:close/>
                <a:moveTo>
                  <a:pt x="0" y="0"/>
                </a:moveTo>
                <a:lnTo>
                  <a:pt x="447986" y="0"/>
                </a:lnTo>
                <a:lnTo>
                  <a:pt x="447986" y="52297"/>
                </a:lnTo>
                <a:cubicBezTo>
                  <a:pt x="447986" y="52297"/>
                  <a:pt x="447986" y="52297"/>
                  <a:pt x="447986" y="644204"/>
                </a:cubicBezTo>
                <a:cubicBezTo>
                  <a:pt x="447986" y="644204"/>
                  <a:pt x="447986" y="644204"/>
                  <a:pt x="447986" y="720580"/>
                </a:cubicBezTo>
                <a:cubicBezTo>
                  <a:pt x="447986" y="720580"/>
                  <a:pt x="447986" y="720580"/>
                  <a:pt x="447986" y="978850"/>
                </a:cubicBezTo>
                <a:lnTo>
                  <a:pt x="447986" y="994144"/>
                </a:lnTo>
                <a:lnTo>
                  <a:pt x="20036" y="994144"/>
                </a:lnTo>
                <a:lnTo>
                  <a:pt x="20036" y="976015"/>
                </a:lnTo>
                <a:cubicBezTo>
                  <a:pt x="20036" y="896303"/>
                  <a:pt x="20036" y="811276"/>
                  <a:pt x="20036" y="720580"/>
                </a:cubicBezTo>
                <a:cubicBezTo>
                  <a:pt x="20036" y="720580"/>
                  <a:pt x="20036" y="720580"/>
                  <a:pt x="10310" y="720580"/>
                </a:cubicBezTo>
                <a:lnTo>
                  <a:pt x="0" y="72058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6106739" y="4931372"/>
            <a:ext cx="427950" cy="626502"/>
          </a:xfrm>
          <a:custGeom>
            <a:avLst/>
            <a:gdLst>
              <a:gd name="connsiteX0" fmla="*/ 0 w 427950"/>
              <a:gd name="connsiteY0" fmla="*/ 0 h 878874"/>
              <a:gd name="connsiteX1" fmla="*/ 427950 w 427950"/>
              <a:gd name="connsiteY1" fmla="*/ 0 h 878874"/>
              <a:gd name="connsiteX2" fmla="*/ 427950 w 427950"/>
              <a:gd name="connsiteY2" fmla="*/ 189857 h 878874"/>
              <a:gd name="connsiteX3" fmla="*/ 427950 w 427950"/>
              <a:gd name="connsiteY3" fmla="*/ 668842 h 878874"/>
              <a:gd name="connsiteX4" fmla="*/ 213975 w 427950"/>
              <a:gd name="connsiteY4" fmla="*/ 878874 h 878874"/>
              <a:gd name="connsiteX5" fmla="*/ 0 w 427950"/>
              <a:gd name="connsiteY5" fmla="*/ 668842 h 878874"/>
              <a:gd name="connsiteX6" fmla="*/ 0 w 427950"/>
              <a:gd name="connsiteY6" fmla="*/ 56648 h 87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950" h="878874">
                <a:moveTo>
                  <a:pt x="0" y="0"/>
                </a:moveTo>
                <a:lnTo>
                  <a:pt x="427950" y="0"/>
                </a:lnTo>
                <a:lnTo>
                  <a:pt x="427950" y="189857"/>
                </a:lnTo>
                <a:cubicBezTo>
                  <a:pt x="427950" y="328734"/>
                  <a:pt x="427950" y="487451"/>
                  <a:pt x="427950" y="668842"/>
                </a:cubicBezTo>
                <a:cubicBezTo>
                  <a:pt x="427950" y="783405"/>
                  <a:pt x="330688" y="878874"/>
                  <a:pt x="213975" y="878874"/>
                </a:cubicBezTo>
                <a:cubicBezTo>
                  <a:pt x="97261" y="878874"/>
                  <a:pt x="0" y="783405"/>
                  <a:pt x="0" y="668842"/>
                </a:cubicBezTo>
                <a:cubicBezTo>
                  <a:pt x="0" y="668842"/>
                  <a:pt x="0" y="668842"/>
                  <a:pt x="0" y="5664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5231384" y="1566360"/>
            <a:ext cx="837030" cy="3991514"/>
          </a:xfrm>
          <a:custGeom>
            <a:avLst/>
            <a:gdLst>
              <a:gd name="connsiteX0" fmla="*/ 486307 w 837030"/>
              <a:gd name="connsiteY0" fmla="*/ 783757 h 3991514"/>
              <a:gd name="connsiteX1" fmla="*/ 680830 w 837030"/>
              <a:gd name="connsiteY1" fmla="*/ 783757 h 3991514"/>
              <a:gd name="connsiteX2" fmla="*/ 719735 w 837030"/>
              <a:gd name="connsiteY2" fmla="*/ 783757 h 3991514"/>
              <a:gd name="connsiteX3" fmla="*/ 780523 w 837030"/>
              <a:gd name="connsiteY3" fmla="*/ 783757 h 3991514"/>
              <a:gd name="connsiteX4" fmla="*/ 837030 w 837030"/>
              <a:gd name="connsiteY4" fmla="*/ 783757 h 3991514"/>
              <a:gd name="connsiteX5" fmla="*/ 837030 w 837030"/>
              <a:gd name="connsiteY5" fmla="*/ 2330355 h 3991514"/>
              <a:gd name="connsiteX6" fmla="*/ 797544 w 837030"/>
              <a:gd name="connsiteY6" fmla="*/ 2330355 h 3991514"/>
              <a:gd name="connsiteX7" fmla="*/ 797544 w 837030"/>
              <a:gd name="connsiteY7" fmla="*/ 3781482 h 3991514"/>
              <a:gd name="connsiteX8" fmla="*/ 603022 w 837030"/>
              <a:gd name="connsiteY8" fmla="*/ 3991514 h 3991514"/>
              <a:gd name="connsiteX9" fmla="*/ 389045 w 837030"/>
              <a:gd name="connsiteY9" fmla="*/ 3781482 h 3991514"/>
              <a:gd name="connsiteX10" fmla="*/ 389045 w 837030"/>
              <a:gd name="connsiteY10" fmla="*/ 2330355 h 3991514"/>
              <a:gd name="connsiteX11" fmla="*/ 389045 w 837030"/>
              <a:gd name="connsiteY11" fmla="*/ 2253979 h 3991514"/>
              <a:gd name="connsiteX12" fmla="*/ 389045 w 837030"/>
              <a:gd name="connsiteY12" fmla="*/ 1662072 h 3991514"/>
              <a:gd name="connsiteX13" fmla="*/ 389045 w 837030"/>
              <a:gd name="connsiteY13" fmla="*/ 1318383 h 3991514"/>
              <a:gd name="connsiteX14" fmla="*/ 311236 w 837030"/>
              <a:gd name="connsiteY14" fmla="*/ 1318383 h 3991514"/>
              <a:gd name="connsiteX15" fmla="*/ 311236 w 837030"/>
              <a:gd name="connsiteY15" fmla="*/ 1642978 h 3991514"/>
              <a:gd name="connsiteX16" fmla="*/ 311236 w 837030"/>
              <a:gd name="connsiteY16" fmla="*/ 2177604 h 3991514"/>
              <a:gd name="connsiteX17" fmla="*/ 155618 w 837030"/>
              <a:gd name="connsiteY17" fmla="*/ 2330355 h 3991514"/>
              <a:gd name="connsiteX18" fmla="*/ 0 w 837030"/>
              <a:gd name="connsiteY18" fmla="*/ 2177604 h 3991514"/>
              <a:gd name="connsiteX19" fmla="*/ 0 w 837030"/>
              <a:gd name="connsiteY19" fmla="*/ 1261103 h 3991514"/>
              <a:gd name="connsiteX20" fmla="*/ 486307 w 837030"/>
              <a:gd name="connsiteY20" fmla="*/ 783757 h 3991514"/>
              <a:gd name="connsiteX21" fmla="*/ 837030 w 837030"/>
              <a:gd name="connsiteY21" fmla="*/ 0 h 3991514"/>
              <a:gd name="connsiteX22" fmla="*/ 837030 w 837030"/>
              <a:gd name="connsiteY22" fmla="*/ 705728 h 3991514"/>
              <a:gd name="connsiteX23" fmla="*/ 774640 w 837030"/>
              <a:gd name="connsiteY23" fmla="*/ 699548 h 3991514"/>
              <a:gd name="connsiteX24" fmla="*/ 487097 w 837030"/>
              <a:gd name="connsiteY24" fmla="*/ 352864 h 3991514"/>
              <a:gd name="connsiteX25" fmla="*/ 774640 w 837030"/>
              <a:gd name="connsiteY25" fmla="*/ 6180 h 399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37030" h="3991514">
                <a:moveTo>
                  <a:pt x="486307" y="783757"/>
                </a:moveTo>
                <a:cubicBezTo>
                  <a:pt x="486307" y="783757"/>
                  <a:pt x="486307" y="783757"/>
                  <a:pt x="680830" y="783757"/>
                </a:cubicBezTo>
                <a:cubicBezTo>
                  <a:pt x="680830" y="783757"/>
                  <a:pt x="680830" y="783757"/>
                  <a:pt x="719735" y="783757"/>
                </a:cubicBezTo>
                <a:cubicBezTo>
                  <a:pt x="719735" y="783757"/>
                  <a:pt x="719735" y="783757"/>
                  <a:pt x="780523" y="783757"/>
                </a:cubicBezTo>
                <a:lnTo>
                  <a:pt x="837030" y="783757"/>
                </a:lnTo>
                <a:lnTo>
                  <a:pt x="837030" y="2330355"/>
                </a:lnTo>
                <a:lnTo>
                  <a:pt x="797544" y="2330355"/>
                </a:lnTo>
                <a:cubicBezTo>
                  <a:pt x="797544" y="2330355"/>
                  <a:pt x="797544" y="2330355"/>
                  <a:pt x="797544" y="3781482"/>
                </a:cubicBezTo>
                <a:cubicBezTo>
                  <a:pt x="797544" y="3896045"/>
                  <a:pt x="719735" y="3991514"/>
                  <a:pt x="603022" y="3991514"/>
                </a:cubicBezTo>
                <a:cubicBezTo>
                  <a:pt x="486307" y="3991514"/>
                  <a:pt x="389045" y="3896045"/>
                  <a:pt x="389045" y="3781482"/>
                </a:cubicBezTo>
                <a:cubicBezTo>
                  <a:pt x="389045" y="3781482"/>
                  <a:pt x="389045" y="3781482"/>
                  <a:pt x="389045" y="2330355"/>
                </a:cubicBezTo>
                <a:cubicBezTo>
                  <a:pt x="389045" y="2330355"/>
                  <a:pt x="389045" y="2330355"/>
                  <a:pt x="389045" y="2253979"/>
                </a:cubicBezTo>
                <a:cubicBezTo>
                  <a:pt x="389045" y="2253979"/>
                  <a:pt x="389045" y="2253979"/>
                  <a:pt x="389045" y="1662072"/>
                </a:cubicBezTo>
                <a:cubicBezTo>
                  <a:pt x="389045" y="1662072"/>
                  <a:pt x="389045" y="1662072"/>
                  <a:pt x="389045" y="1318383"/>
                </a:cubicBezTo>
                <a:cubicBezTo>
                  <a:pt x="389045" y="1318383"/>
                  <a:pt x="389045" y="1318383"/>
                  <a:pt x="311236" y="1318383"/>
                </a:cubicBezTo>
                <a:cubicBezTo>
                  <a:pt x="311236" y="1318383"/>
                  <a:pt x="311236" y="1318383"/>
                  <a:pt x="311236" y="1642978"/>
                </a:cubicBezTo>
                <a:cubicBezTo>
                  <a:pt x="311236" y="1642978"/>
                  <a:pt x="311236" y="1642978"/>
                  <a:pt x="311236" y="2177604"/>
                </a:cubicBezTo>
                <a:cubicBezTo>
                  <a:pt x="311236" y="2273073"/>
                  <a:pt x="252880" y="2330355"/>
                  <a:pt x="155618" y="2330355"/>
                </a:cubicBezTo>
                <a:cubicBezTo>
                  <a:pt x="77810" y="2330355"/>
                  <a:pt x="0" y="2273073"/>
                  <a:pt x="0" y="2177604"/>
                </a:cubicBezTo>
                <a:cubicBezTo>
                  <a:pt x="0" y="2177604"/>
                  <a:pt x="0" y="2177604"/>
                  <a:pt x="0" y="1261103"/>
                </a:cubicBezTo>
                <a:cubicBezTo>
                  <a:pt x="0" y="993789"/>
                  <a:pt x="233428" y="783757"/>
                  <a:pt x="486307" y="783757"/>
                </a:cubicBezTo>
                <a:close/>
                <a:moveTo>
                  <a:pt x="837030" y="0"/>
                </a:moveTo>
                <a:lnTo>
                  <a:pt x="837030" y="705728"/>
                </a:lnTo>
                <a:lnTo>
                  <a:pt x="774640" y="699548"/>
                </a:lnTo>
                <a:cubicBezTo>
                  <a:pt x="610539" y="666550"/>
                  <a:pt x="487097" y="523873"/>
                  <a:pt x="487097" y="352864"/>
                </a:cubicBezTo>
                <a:cubicBezTo>
                  <a:pt x="487097" y="181855"/>
                  <a:pt x="610539" y="39178"/>
                  <a:pt x="774640" y="618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6106739" y="4064401"/>
            <a:ext cx="427950" cy="866971"/>
          </a:xfrm>
          <a:custGeom>
            <a:avLst/>
            <a:gdLst>
              <a:gd name="connsiteX0" fmla="*/ 0 w 427950"/>
              <a:gd name="connsiteY0" fmla="*/ 0 h 531628"/>
              <a:gd name="connsiteX1" fmla="*/ 427950 w 427950"/>
              <a:gd name="connsiteY1" fmla="*/ 0 h 531628"/>
              <a:gd name="connsiteX2" fmla="*/ 427950 w 427950"/>
              <a:gd name="connsiteY2" fmla="*/ 92169 h 531628"/>
              <a:gd name="connsiteX3" fmla="*/ 427950 w 427950"/>
              <a:gd name="connsiteY3" fmla="*/ 516241 h 531628"/>
              <a:gd name="connsiteX4" fmla="*/ 427950 w 427950"/>
              <a:gd name="connsiteY4" fmla="*/ 531628 h 531628"/>
              <a:gd name="connsiteX5" fmla="*/ 0 w 427950"/>
              <a:gd name="connsiteY5" fmla="*/ 531628 h 531628"/>
              <a:gd name="connsiteX6" fmla="*/ 0 w 427950"/>
              <a:gd name="connsiteY6" fmla="*/ 410666 h 531628"/>
              <a:gd name="connsiteX7" fmla="*/ 0 w 427950"/>
              <a:gd name="connsiteY7" fmla="*/ 216876 h 53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950" h="531628">
                <a:moveTo>
                  <a:pt x="0" y="0"/>
                </a:moveTo>
                <a:lnTo>
                  <a:pt x="427950" y="0"/>
                </a:lnTo>
                <a:lnTo>
                  <a:pt x="427950" y="92169"/>
                </a:lnTo>
                <a:cubicBezTo>
                  <a:pt x="427950" y="198453"/>
                  <a:pt x="427950" y="336622"/>
                  <a:pt x="427950" y="516241"/>
                </a:cubicBezTo>
                <a:lnTo>
                  <a:pt x="427950" y="531628"/>
                </a:lnTo>
                <a:lnTo>
                  <a:pt x="0" y="531628"/>
                </a:lnTo>
                <a:lnTo>
                  <a:pt x="0" y="410666"/>
                </a:lnTo>
                <a:cubicBezTo>
                  <a:pt x="0" y="350793"/>
                  <a:pt x="0" y="286314"/>
                  <a:pt x="0" y="21687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6086703" y="2448626"/>
            <a:ext cx="837031" cy="1199298"/>
          </a:xfrm>
          <a:custGeom>
            <a:avLst/>
            <a:gdLst>
              <a:gd name="connsiteX0" fmla="*/ 0 w 837031"/>
              <a:gd name="connsiteY0" fmla="*/ 0 h 738963"/>
              <a:gd name="connsiteX1" fmla="*/ 632567 w 837031"/>
              <a:gd name="connsiteY1" fmla="*/ 0 h 738963"/>
              <a:gd name="connsiteX2" fmla="*/ 681413 w 837031"/>
              <a:gd name="connsiteY2" fmla="*/ 39921 h 738963"/>
              <a:gd name="connsiteX3" fmla="*/ 837031 w 837031"/>
              <a:gd name="connsiteY3" fmla="*/ 378837 h 738963"/>
              <a:gd name="connsiteX4" fmla="*/ 837031 w 837031"/>
              <a:gd name="connsiteY4" fmla="*/ 676655 h 738963"/>
              <a:gd name="connsiteX5" fmla="*/ 837031 w 837031"/>
              <a:gd name="connsiteY5" fmla="*/ 738963 h 738963"/>
              <a:gd name="connsiteX6" fmla="*/ 525794 w 837031"/>
              <a:gd name="connsiteY6" fmla="*/ 738963 h 738963"/>
              <a:gd name="connsiteX7" fmla="*/ 525794 w 837031"/>
              <a:gd name="connsiteY7" fmla="*/ 720138 h 738963"/>
              <a:gd name="connsiteX8" fmla="*/ 525794 w 837031"/>
              <a:gd name="connsiteY8" fmla="*/ 436117 h 738963"/>
              <a:gd name="connsiteX9" fmla="*/ 447986 w 837031"/>
              <a:gd name="connsiteY9" fmla="*/ 436117 h 738963"/>
              <a:gd name="connsiteX10" fmla="*/ 447986 w 837031"/>
              <a:gd name="connsiteY10" fmla="*/ 666362 h 738963"/>
              <a:gd name="connsiteX11" fmla="*/ 447986 w 837031"/>
              <a:gd name="connsiteY11" fmla="*/ 738963 h 738963"/>
              <a:gd name="connsiteX12" fmla="*/ 0 w 837031"/>
              <a:gd name="connsiteY12" fmla="*/ 738963 h 7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7031" h="738963">
                <a:moveTo>
                  <a:pt x="0" y="0"/>
                </a:moveTo>
                <a:lnTo>
                  <a:pt x="632567" y="0"/>
                </a:lnTo>
                <a:lnTo>
                  <a:pt x="681413" y="39921"/>
                </a:lnTo>
                <a:cubicBezTo>
                  <a:pt x="768949" y="125844"/>
                  <a:pt x="827305" y="245180"/>
                  <a:pt x="837031" y="378837"/>
                </a:cubicBezTo>
                <a:cubicBezTo>
                  <a:pt x="837031" y="378837"/>
                  <a:pt x="837031" y="378837"/>
                  <a:pt x="837031" y="676655"/>
                </a:cubicBezTo>
                <a:lnTo>
                  <a:pt x="837031" y="738963"/>
                </a:lnTo>
                <a:lnTo>
                  <a:pt x="525794" y="738963"/>
                </a:lnTo>
                <a:lnTo>
                  <a:pt x="525794" y="720138"/>
                </a:lnTo>
                <a:cubicBezTo>
                  <a:pt x="525794" y="679563"/>
                  <a:pt x="525794" y="598415"/>
                  <a:pt x="525794" y="436117"/>
                </a:cubicBezTo>
                <a:cubicBezTo>
                  <a:pt x="525794" y="436117"/>
                  <a:pt x="525794" y="436117"/>
                  <a:pt x="447986" y="436117"/>
                </a:cubicBezTo>
                <a:cubicBezTo>
                  <a:pt x="447986" y="436117"/>
                  <a:pt x="447986" y="436117"/>
                  <a:pt x="447986" y="666362"/>
                </a:cubicBezTo>
                <a:lnTo>
                  <a:pt x="447986" y="738963"/>
                </a:lnTo>
                <a:lnTo>
                  <a:pt x="0" y="738963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6086703" y="1566156"/>
            <a:ext cx="646581" cy="882470"/>
          </a:xfrm>
          <a:custGeom>
            <a:avLst/>
            <a:gdLst>
              <a:gd name="connsiteX0" fmla="*/ 0 w 646581"/>
              <a:gd name="connsiteY0" fmla="*/ 783962 h 893925"/>
              <a:gd name="connsiteX1" fmla="*/ 22443 w 646581"/>
              <a:gd name="connsiteY1" fmla="*/ 783962 h 893925"/>
              <a:gd name="connsiteX2" fmla="*/ 350724 w 646581"/>
              <a:gd name="connsiteY2" fmla="*/ 783962 h 893925"/>
              <a:gd name="connsiteX3" fmla="*/ 610595 w 646581"/>
              <a:gd name="connsiteY3" fmla="*/ 864514 h 893925"/>
              <a:gd name="connsiteX4" fmla="*/ 646581 w 646581"/>
              <a:gd name="connsiteY4" fmla="*/ 893925 h 893925"/>
              <a:gd name="connsiteX5" fmla="*/ 0 w 646581"/>
              <a:gd name="connsiteY5" fmla="*/ 893925 h 893925"/>
              <a:gd name="connsiteX6" fmla="*/ 0 w 646581"/>
              <a:gd name="connsiteY6" fmla="*/ 0 h 893925"/>
              <a:gd name="connsiteX7" fmla="*/ 64474 w 646581"/>
              <a:gd name="connsiteY7" fmla="*/ 6386 h 893925"/>
              <a:gd name="connsiteX8" fmla="*/ 352017 w 646581"/>
              <a:gd name="connsiteY8" fmla="*/ 353070 h 893925"/>
              <a:gd name="connsiteX9" fmla="*/ 64474 w 646581"/>
              <a:gd name="connsiteY9" fmla="*/ 699754 h 893925"/>
              <a:gd name="connsiteX10" fmla="*/ 0 w 646581"/>
              <a:gd name="connsiteY10" fmla="*/ 706141 h 89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6581" h="893925">
                <a:moveTo>
                  <a:pt x="0" y="783962"/>
                </a:moveTo>
                <a:lnTo>
                  <a:pt x="22443" y="783962"/>
                </a:lnTo>
                <a:cubicBezTo>
                  <a:pt x="94273" y="783962"/>
                  <a:pt x="198753" y="783962"/>
                  <a:pt x="350724" y="783962"/>
                </a:cubicBezTo>
                <a:cubicBezTo>
                  <a:pt x="445554" y="783962"/>
                  <a:pt x="534913" y="813498"/>
                  <a:pt x="610595" y="864514"/>
                </a:cubicBezTo>
                <a:lnTo>
                  <a:pt x="646581" y="893925"/>
                </a:lnTo>
                <a:lnTo>
                  <a:pt x="0" y="893925"/>
                </a:lnTo>
                <a:close/>
                <a:moveTo>
                  <a:pt x="0" y="0"/>
                </a:moveTo>
                <a:lnTo>
                  <a:pt x="64474" y="6386"/>
                </a:lnTo>
                <a:cubicBezTo>
                  <a:pt x="228575" y="39384"/>
                  <a:pt x="352017" y="182061"/>
                  <a:pt x="352017" y="353070"/>
                </a:cubicBezTo>
                <a:cubicBezTo>
                  <a:pt x="352017" y="524079"/>
                  <a:pt x="228575" y="666756"/>
                  <a:pt x="64474" y="699754"/>
                </a:cubicBezTo>
                <a:lnTo>
                  <a:pt x="0" y="70614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/>
          <p:nvPr/>
        </p:nvCxnSpPr>
        <p:spPr>
          <a:xfrm>
            <a:off x="6120469" y="1554721"/>
            <a:ext cx="1554480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733284" y="2666565"/>
            <a:ext cx="1554480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887549" y="3747182"/>
            <a:ext cx="1554480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496923" y="4627204"/>
            <a:ext cx="1554480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534689" y="5343270"/>
            <a:ext cx="1554480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8812898" y="5208776"/>
            <a:ext cx="32714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детей улучшили успеваемость.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558898" y="3553095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n-US" sz="2400" b="1" dirty="0">
              <a:solidFill>
                <a:schemeClr val="accent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907218" y="2377799"/>
            <a:ext cx="2588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детей в возрасте от 7 до 15 лет были отправлены в ДОЛ с целью оздоровления.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427054" y="2469682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26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500633" y="1307121"/>
            <a:ext cx="2918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детей прошли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санаторно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– курортное лечение в бронхолегочном санатории «Озерский» от 3 до 10 лет.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959181" y="1371232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19</a:t>
            </a:r>
            <a:endParaRPr lang="en-US" sz="2400" b="1" dirty="0">
              <a:solidFill>
                <a:schemeClr val="accent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791104" y="4290385"/>
            <a:ext cx="2754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поданных заявлений с целью записи в кружки и секции (возраст от 7 до 14 лет).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14692" y="4424461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314692" y="5122025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</a:t>
            </a:r>
            <a:endParaRPr lang="en-US" sz="2400" b="1" dirty="0">
              <a:solidFill>
                <a:schemeClr val="accent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F6041AB-8718-4409-A24B-A007A8511D4C}"/>
              </a:ext>
            </a:extLst>
          </p:cNvPr>
          <p:cNvSpPr txBox="1"/>
          <p:nvPr/>
        </p:nvSpPr>
        <p:spPr>
          <a:xfrm>
            <a:off x="8903466" y="3526319"/>
            <a:ext cx="2830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ребят трудоустроены в школьные бригады и иные организации. 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F6C8565-82DE-45AE-9BCC-0C7AD60315D1}"/>
              </a:ext>
            </a:extLst>
          </p:cNvPr>
          <p:cNvSpPr txBox="1"/>
          <p:nvPr/>
        </p:nvSpPr>
        <p:spPr>
          <a:xfrm>
            <a:off x="5456111" y="5785410"/>
            <a:ext cx="6566570" cy="613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Мы наблюдаем положительные личностные изменения у членов семьи (смена ценностных и мотивационных установок, активное отношение к жизни).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Connector 13">
            <a:extLst>
              <a:ext uri="{FF2B5EF4-FFF2-40B4-BE49-F238E27FC236}">
                <a16:creationId xmlns:a16="http://schemas.microsoft.com/office/drawing/2014/main" id="{D0C26B65-21E7-4C5C-AD12-97097DA1C20D}"/>
              </a:ext>
            </a:extLst>
          </p:cNvPr>
          <p:cNvCxnSpPr>
            <a:cxnSpLocks/>
          </p:cNvCxnSpPr>
          <p:nvPr/>
        </p:nvCxnSpPr>
        <p:spPr>
          <a:xfrm>
            <a:off x="4860805" y="1107440"/>
            <a:ext cx="0" cy="5474085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5558150-6DB9-4215-A896-B49E72EA51B1}"/>
              </a:ext>
            </a:extLst>
          </p:cNvPr>
          <p:cNvSpPr txBox="1"/>
          <p:nvPr/>
        </p:nvSpPr>
        <p:spPr>
          <a:xfrm>
            <a:off x="390784" y="5589481"/>
            <a:ext cx="4275489" cy="89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Благодаря данной технологии улучшилась работа по раннему выявлению. Открыто 4 случая, 1 в разработке. Данный показатель в два раза выше предыдущего года.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04011DC-E9E3-406B-9F5E-2ECFD0BCB146}"/>
              </a:ext>
            </a:extLst>
          </p:cNvPr>
          <p:cNvSpPr txBox="1"/>
          <p:nvPr/>
        </p:nvSpPr>
        <p:spPr>
          <a:xfrm>
            <a:off x="408658" y="3351475"/>
            <a:ext cx="4193128" cy="890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Дети, которые привлекались в 2023 году к административной ответственности в 2024 году повторных административных нарушений не имеют. </a:t>
            </a:r>
          </a:p>
        </p:txBody>
      </p:sp>
      <p:sp>
        <p:nvSpPr>
          <p:cNvPr id="29" name="Arc 16">
            <a:extLst>
              <a:ext uri="{FF2B5EF4-FFF2-40B4-BE49-F238E27FC236}">
                <a16:creationId xmlns:a16="http://schemas.microsoft.com/office/drawing/2014/main" id="{55676C02-A609-4B0F-8A12-22206B8F510E}"/>
              </a:ext>
            </a:extLst>
          </p:cNvPr>
          <p:cNvSpPr/>
          <p:nvPr/>
        </p:nvSpPr>
        <p:spPr>
          <a:xfrm>
            <a:off x="1858155" y="2215573"/>
            <a:ext cx="1084521" cy="1084521"/>
          </a:xfrm>
          <a:prstGeom prst="arc">
            <a:avLst>
              <a:gd name="adj1" fmla="val 16200000"/>
              <a:gd name="adj2" fmla="val 11870190"/>
            </a:avLst>
          </a:prstGeom>
          <a:noFill/>
          <a:ln w="63500" cap="rnd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8E186C-C25D-42B1-BC7B-EDA9EDA84061}"/>
              </a:ext>
            </a:extLst>
          </p:cNvPr>
          <p:cNvSpPr txBox="1"/>
          <p:nvPr/>
        </p:nvSpPr>
        <p:spPr>
          <a:xfrm>
            <a:off x="1990687" y="2573167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8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4,6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2B32E7F-2A4B-47FA-9B76-7C16EF6C3F0D}"/>
              </a:ext>
            </a:extLst>
          </p:cNvPr>
          <p:cNvSpPr txBox="1"/>
          <p:nvPr/>
        </p:nvSpPr>
        <p:spPr>
          <a:xfrm>
            <a:off x="392168" y="5174574"/>
            <a:ext cx="62436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Также сократилось число самовольных уходов из дома.</a:t>
            </a:r>
            <a:endParaRPr lang="ru-RU" sz="1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6F84547-B064-4B82-81E7-92350CC49FDF}"/>
              </a:ext>
            </a:extLst>
          </p:cNvPr>
          <p:cNvSpPr txBox="1"/>
          <p:nvPr/>
        </p:nvSpPr>
        <p:spPr>
          <a:xfrm>
            <a:off x="2140530" y="4424461"/>
            <a:ext cx="787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100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55" name="Arc 25">
            <a:extLst>
              <a:ext uri="{FF2B5EF4-FFF2-40B4-BE49-F238E27FC236}">
                <a16:creationId xmlns:a16="http://schemas.microsoft.com/office/drawing/2014/main" id="{4427CF10-D0F7-459E-B3B8-BC5C8786D779}"/>
              </a:ext>
            </a:extLst>
          </p:cNvPr>
          <p:cNvSpPr/>
          <p:nvPr/>
        </p:nvSpPr>
        <p:spPr>
          <a:xfrm rot="10151674">
            <a:off x="2005239" y="4057661"/>
            <a:ext cx="1084521" cy="1084521"/>
          </a:xfrm>
          <a:prstGeom prst="arc">
            <a:avLst>
              <a:gd name="adj1" fmla="val 16200000"/>
              <a:gd name="adj2" fmla="val 13410861"/>
            </a:avLst>
          </a:prstGeom>
          <a:noFill/>
          <a:ln w="63500" cap="rnd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9" name="Arc 25">
            <a:extLst>
              <a:ext uri="{FF2B5EF4-FFF2-40B4-BE49-F238E27FC236}">
                <a16:creationId xmlns:a16="http://schemas.microsoft.com/office/drawing/2014/main" id="{87DE8FA1-36CE-4B36-A8D1-8DEC7741DDC0}"/>
              </a:ext>
            </a:extLst>
          </p:cNvPr>
          <p:cNvSpPr/>
          <p:nvPr/>
        </p:nvSpPr>
        <p:spPr>
          <a:xfrm rot="20035281">
            <a:off x="2011860" y="4056487"/>
            <a:ext cx="1062897" cy="1109642"/>
          </a:xfrm>
          <a:prstGeom prst="arc">
            <a:avLst>
              <a:gd name="adj1" fmla="val 16200000"/>
              <a:gd name="adj2" fmla="val 13410861"/>
            </a:avLst>
          </a:prstGeom>
          <a:noFill/>
          <a:ln w="63500" cap="rnd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E08966B-8167-457B-867C-4763FFA2489C}"/>
              </a:ext>
            </a:extLst>
          </p:cNvPr>
          <p:cNvSpPr txBox="1"/>
          <p:nvPr/>
        </p:nvSpPr>
        <p:spPr>
          <a:xfrm>
            <a:off x="6684737" y="125837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8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2,6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B0B35E8-9F0B-43B7-8AD1-5FE8B286F0B0}"/>
              </a:ext>
            </a:extLst>
          </p:cNvPr>
          <p:cNvSpPr txBox="1"/>
          <p:nvPr/>
        </p:nvSpPr>
        <p:spPr>
          <a:xfrm>
            <a:off x="7192326" y="231579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96,3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D526E37-FDE0-4264-AB04-DBBB3E3F9EE0}"/>
              </a:ext>
            </a:extLst>
          </p:cNvPr>
          <p:cNvSpPr txBox="1"/>
          <p:nvPr/>
        </p:nvSpPr>
        <p:spPr>
          <a:xfrm>
            <a:off x="7296606" y="3389776"/>
            <a:ext cx="678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100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9BD32FA-F09D-480F-802E-7D9F19D593D8}"/>
              </a:ext>
            </a:extLst>
          </p:cNvPr>
          <p:cNvSpPr txBox="1"/>
          <p:nvPr/>
        </p:nvSpPr>
        <p:spPr>
          <a:xfrm>
            <a:off x="7004016" y="434399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71,4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7AC2345-4AAF-416A-BCB8-B49A37A5AE51}"/>
              </a:ext>
            </a:extLst>
          </p:cNvPr>
          <p:cNvSpPr txBox="1"/>
          <p:nvPr/>
        </p:nvSpPr>
        <p:spPr>
          <a:xfrm>
            <a:off x="7100221" y="5051399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8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0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02219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-learning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68D3E3"/>
      </a:accent1>
      <a:accent2>
        <a:srgbClr val="FF6952"/>
      </a:accent2>
      <a:accent3>
        <a:srgbClr val="845F34"/>
      </a:accent3>
      <a:accent4>
        <a:srgbClr val="4EE27A"/>
      </a:accent4>
      <a:accent5>
        <a:srgbClr val="DE9E54"/>
      </a:accent5>
      <a:accent6>
        <a:srgbClr val="FEBA63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497</Words>
  <Application>Microsoft Office PowerPoint</Application>
  <PresentationFormat>Широкоэкранный</PresentationFormat>
  <Paragraphs>92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ff6</vt:lpstr>
      <vt:lpstr>Fira Sans</vt:lpstr>
      <vt:lpstr>Fira Sans Extra Condensed</vt:lpstr>
      <vt:lpstr>Open Sans</vt:lpstr>
      <vt:lpstr>Times New Roman</vt:lpstr>
      <vt:lpstr>Тема Office</vt:lpstr>
      <vt:lpstr>E-learning Infographics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E-learning Infographics</dc:title>
  <dc:creator>елизавета лукьянова</dc:creator>
  <cp:lastModifiedBy>елизавета лукьянова</cp:lastModifiedBy>
  <cp:revision>78</cp:revision>
  <dcterms:created xsi:type="dcterms:W3CDTF">2024-08-26T16:48:01Z</dcterms:created>
  <dcterms:modified xsi:type="dcterms:W3CDTF">2024-11-19T09:20:48Z</dcterms:modified>
</cp:coreProperties>
</file>