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5" r:id="rId1"/>
  </p:sldMasterIdLst>
  <p:notesMasterIdLst>
    <p:notesMasterId r:id="rId17"/>
  </p:notesMasterIdLst>
  <p:sldIdLst>
    <p:sldId id="271" r:id="rId2"/>
    <p:sldId id="258" r:id="rId3"/>
    <p:sldId id="273" r:id="rId4"/>
    <p:sldId id="272" r:id="rId5"/>
    <p:sldId id="257" r:id="rId6"/>
    <p:sldId id="260" r:id="rId7"/>
    <p:sldId id="261" r:id="rId8"/>
    <p:sldId id="263" r:id="rId9"/>
    <p:sldId id="264" r:id="rId10"/>
    <p:sldId id="265" r:id="rId11"/>
    <p:sldId id="269" r:id="rId12"/>
    <p:sldId id="268" r:id="rId13"/>
    <p:sldId id="270" r:id="rId14"/>
    <p:sldId id="266" r:id="rId15"/>
    <p:sldId id="267" r:id="rId16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1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1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4716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78486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8108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85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3986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10161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658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1033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612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9974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360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996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02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7" y="261257"/>
            <a:ext cx="11958452" cy="603266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500" b="0" dirty="0" smtClean="0">
                <a:solidFill>
                  <a:schemeClr val="tx1"/>
                </a:solidFill>
                <a:effectLst/>
                <a:latin typeface="Calibri" pitchFamily="34" charset="0"/>
                <a:cs typeface="Calibri" panose="020F0502020204030204" pitchFamily="34" charset="0"/>
              </a:rPr>
              <a:t>«</a:t>
            </a:r>
            <a: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  <a:t>Воспитатель детей дошкольного возраста, в том числе с ограниченными возможностями здоровья</a:t>
            </a:r>
            <a:r>
              <a:rPr lang="ru-RU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0" indent="0" algn="ctr">
              <a:buNone/>
            </a:pPr>
            <a: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500" dirty="0" smtClean="0">
                <a:latin typeface="Calibri" panose="020F0502020204030204" pitchFamily="34" charset="0"/>
                <a:cs typeface="Calibri" panose="020F0502020204030204" pitchFamily="34" charset="0"/>
              </a:rPr>
              <a:t>44.02.04</a:t>
            </a:r>
            <a: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500" dirty="0">
                <a:latin typeface="Calibri" panose="020F0502020204030204" pitchFamily="34" charset="0"/>
                <a:cs typeface="Calibri" panose="020F0502020204030204" pitchFamily="34" charset="0"/>
              </a:rPr>
              <a:t>«Специальное дошкольное образование»</a:t>
            </a:r>
            <a:r>
              <a:rPr lang="ru-RU" sz="3500" b="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500" b="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500" dirty="0">
                <a:latin typeface="Calibri" pitchFamily="34" charset="0"/>
                <a:cs typeface="Calibri" pitchFamily="34" charset="0"/>
              </a:rPr>
              <a:t>ПМ 05 «Взаимодействие с сотрудниками образовательной организации и родителями (законными представителями) детей раннего и дошкольного возраста, в том числе с ограниченными возможностями здоровья</a:t>
            </a:r>
            <a:r>
              <a:rPr lang="ru-RU" sz="3500" dirty="0" smtClean="0">
                <a:latin typeface="Calibri" pitchFamily="34" charset="0"/>
                <a:cs typeface="Calibri" pitchFamily="34" charset="0"/>
              </a:rPr>
              <a:t>»</a:t>
            </a:r>
          </a:p>
          <a:p>
            <a:pPr marL="0" indent="0" algn="ctr">
              <a:buNone/>
            </a:pPr>
            <a:endParaRPr lang="ru-RU" sz="3500" dirty="0" smtClean="0">
              <a:latin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latin typeface="Calibri" pitchFamily="34" charset="0"/>
                <a:cs typeface="Calibri" pitchFamily="34" charset="0"/>
              </a:rPr>
              <a:t>Тема занятия учебной практики:</a:t>
            </a:r>
          </a:p>
          <a:p>
            <a:pPr marL="0" indent="0" algn="ctr">
              <a:buNone/>
            </a:pPr>
            <a:r>
              <a:rPr lang="ru-RU" sz="3500" dirty="0" smtClean="0">
                <a:latin typeface="Calibri" pitchFamily="34" charset="0"/>
                <a:cs typeface="Calibri" pitchFamily="34" charset="0"/>
              </a:rPr>
              <a:t> «Составление сценария родительского собрания»</a:t>
            </a:r>
          </a:p>
          <a:p>
            <a:pPr marL="0" indent="0" algn="ctr">
              <a:buNone/>
            </a:pPr>
            <a:r>
              <a:rPr lang="ru-RU" sz="3500" dirty="0" smtClean="0">
                <a:latin typeface="Calibri" pitchFamily="34" charset="0"/>
                <a:cs typeface="Calibri" pitchFamily="34" charset="0"/>
              </a:rPr>
              <a:t>Номер участника- </a:t>
            </a:r>
            <a:endParaRPr lang="ru-RU" sz="3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5171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 txBox="1"/>
          <p:nvPr/>
        </p:nvSpPr>
        <p:spPr>
          <a:xfrm>
            <a:off x="408001" y="1288064"/>
            <a:ext cx="4730400" cy="23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Организационный этап</a:t>
            </a: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Знакомство и настройка на учебный процесс. Приветствие, активизация внимания, создание комфортной обстановки для всех участников занятия.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1591293" y="4492238"/>
            <a:ext cx="8253351" cy="1124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Вводный инструктаж</a:t>
            </a: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Формулирование целей занятия и описание предстоящей деятельности: разработка плана проведения родительского собрания с элементами мультимедиа.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096798" y="1172414"/>
            <a:ext cx="4730400" cy="23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Текущий инструктаж</a:t>
            </a: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Практическая работа. Студенты делятся на группы и создают сценарий родительского собрания, создают презентации и деловые игры для родителей.</a:t>
            </a:r>
            <a:endParaRPr lang="en-US" sz="2800" dirty="0"/>
          </a:p>
        </p:txBody>
      </p:sp>
      <p:sp>
        <p:nvSpPr>
          <p:cNvPr id="6" name="Text 3"/>
          <p:cNvSpPr txBox="1"/>
          <p:nvPr/>
        </p:nvSpPr>
        <p:spPr>
          <a:xfrm>
            <a:off x="632100" y="257551"/>
            <a:ext cx="94185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Этапы обучения</a:t>
            </a:r>
            <a:endParaRPr lang="en-US" sz="3600" dirty="0"/>
          </a:p>
        </p:txBody>
      </p:sp>
      <p:sp>
        <p:nvSpPr>
          <p:cNvPr id="7" name="Text 4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 txBox="1"/>
          <p:nvPr/>
        </p:nvSpPr>
        <p:spPr>
          <a:xfrm>
            <a:off x="2612572" y="5071769"/>
            <a:ext cx="6555178" cy="4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dirty="0">
                <a:ea typeface="Arial" pitchFamily="34" charset="-122"/>
                <a:cs typeface="Arial" pitchFamily="34" charset="-120"/>
              </a:rPr>
              <a:t>Формирование ориентировочной основы действий: показ сценария на тему "Семья и семейные ценности", обучение использованию технологий.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9161" y="1983750"/>
            <a:ext cx="4590900" cy="4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Организационный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момент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приветствие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обучающихся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установка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позитивной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академической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атмосферы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знакомство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для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установления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контакта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7601100" y="1983750"/>
            <a:ext cx="4590900" cy="4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Целевая установка и мотивация: совместная формулировка цели занятия, организация внимания учащихся и создание устойчивой учебной мотивации.</a:t>
            </a:r>
            <a:endParaRPr lang="en-US" sz="2800" dirty="0"/>
          </a:p>
        </p:txBody>
      </p:sp>
      <p:sp>
        <p:nvSpPr>
          <p:cNvPr id="6" name="Text 3"/>
          <p:cNvSpPr txBox="1"/>
          <p:nvPr/>
        </p:nvSpPr>
        <p:spPr>
          <a:xfrm>
            <a:off x="1292082" y="1585231"/>
            <a:ext cx="6912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5689634" y="4497000"/>
            <a:ext cx="6912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8" name="Text 5"/>
          <p:cNvSpPr txBox="1"/>
          <p:nvPr/>
        </p:nvSpPr>
        <p:spPr>
          <a:xfrm>
            <a:off x="9581821" y="1568669"/>
            <a:ext cx="6912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9" name="Text 6"/>
          <p:cNvSpPr txBox="1"/>
          <p:nvPr/>
        </p:nvSpPr>
        <p:spPr>
          <a:xfrm>
            <a:off x="535200" y="642900"/>
            <a:ext cx="11121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Элементы структуры занятия</a:t>
            </a:r>
            <a:endParaRPr lang="en-US" sz="3600" dirty="0"/>
          </a:p>
        </p:txBody>
      </p:sp>
      <p:sp>
        <p:nvSpPr>
          <p:cNvPr id="10" name="Text 7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54837" y="-598240"/>
            <a:ext cx="14420592" cy="8111583"/>
          </a:xfrm>
          <a:prstGeom prst="rect">
            <a:avLst/>
          </a:prstGeom>
          <a:ln>
            <a:noFill/>
          </a:ln>
        </p:spPr>
      </p:pic>
      <p:sp>
        <p:nvSpPr>
          <p:cNvPr id="3" name="Text 0"/>
          <p:cNvSpPr txBox="1"/>
          <p:nvPr/>
        </p:nvSpPr>
        <p:spPr>
          <a:xfrm>
            <a:off x="6896496" y="2857252"/>
            <a:ext cx="38067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 1"/>
          <p:cNvSpPr txBox="1"/>
          <p:nvPr/>
        </p:nvSpPr>
        <p:spPr>
          <a:xfrm>
            <a:off x="534149" y="260719"/>
            <a:ext cx="110049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Навыки и знания, освоенные </a:t>
            </a:r>
            <a:r>
              <a:rPr lang="en-US" sz="3600" b="1" dirty="0" err="1">
                <a:ea typeface="Arial" pitchFamily="34" charset="-122"/>
                <a:cs typeface="Arial" pitchFamily="34" charset="-120"/>
              </a:rPr>
              <a:t>на</a:t>
            </a:r>
            <a:r>
              <a:rPr lang="en-US" sz="3600" b="1" dirty="0">
                <a:ea typeface="Arial" pitchFamily="34" charset="-122"/>
                <a:cs typeface="Arial" pitchFamily="34" charset="-120"/>
              </a:rPr>
              <a:t> </a:t>
            </a:r>
            <a:r>
              <a:rPr lang="ru-RU" sz="3600" b="1" dirty="0" smtClean="0">
                <a:ea typeface="Arial" pitchFamily="34" charset="-122"/>
                <a:cs typeface="Arial" pitchFamily="34" charset="-120"/>
              </a:rPr>
              <a:t>практическом </a:t>
            </a:r>
            <a:r>
              <a:rPr lang="en-US" sz="3600" b="1" dirty="0" err="1" smtClean="0">
                <a:ea typeface="Arial" pitchFamily="34" charset="-122"/>
                <a:cs typeface="Arial" pitchFamily="34" charset="-120"/>
              </a:rPr>
              <a:t>занятии</a:t>
            </a:r>
            <a:r>
              <a:rPr lang="ru-RU" sz="3600" b="1" dirty="0" smtClean="0">
                <a:ea typeface="Arial" pitchFamily="34" charset="-122"/>
                <a:cs typeface="Arial" pitchFamily="34" charset="-120"/>
              </a:rPr>
              <a:t>:</a:t>
            </a:r>
            <a:endParaRPr lang="en-US" sz="3600" dirty="0"/>
          </a:p>
        </p:txBody>
      </p:sp>
      <p:sp>
        <p:nvSpPr>
          <p:cNvPr id="5" name="Text 2"/>
          <p:cNvSpPr txBox="1"/>
          <p:nvPr/>
        </p:nvSpPr>
        <p:spPr>
          <a:xfrm>
            <a:off x="403317" y="1830289"/>
            <a:ext cx="3835730" cy="3001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ea typeface="Arial" pitchFamily="34" charset="-122"/>
                <a:cs typeface="Arial" pitchFamily="34" charset="-120"/>
              </a:rPr>
              <a:t>Выбор эффективных решений для задач профессиональной деятельности и их реализация. Понимание этапов и контекста решения задач.</a:t>
            </a:r>
            <a:endParaRPr lang="en-US" sz="2800" dirty="0"/>
          </a:p>
        </p:txBody>
      </p:sp>
      <p:sp>
        <p:nvSpPr>
          <p:cNvPr id="6" name="Text 3"/>
          <p:cNvSpPr txBox="1"/>
          <p:nvPr/>
        </p:nvSpPr>
        <p:spPr>
          <a:xfrm>
            <a:off x="4622257" y="1840142"/>
            <a:ext cx="3862200" cy="19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Овладение методами психолого-педагогического просвещения, создание среды для взаимодействия с родителями. Организация общения в различных формах.
</a:t>
            </a:r>
            <a:r>
              <a:rPr lang="en-US" sz="2800" dirty="0">
                <a:solidFill>
                  <a:srgbClr val="595959"/>
                </a:solidFill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9250878" y="1808652"/>
            <a:ext cx="3111335" cy="3526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Осознание приоритетной ценности личности и уважение к ней. Приверженность культурным и историческим традициям, соблюдение профессиональной этики.
</a:t>
            </a:r>
            <a:r>
              <a:rPr lang="en-US" sz="16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162296" y="-187976"/>
            <a:ext cx="12029704" cy="65353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Завершение и рефлексия</a:t>
            </a:r>
            <a:r>
              <a:rPr lang="en-US" sz="4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Обучение на практике позволяет разрабатывать планы взаимодействия с родителями и использовать полученные знания в будущем. Это способствует эффективному усвоению материала и поддержке профессионального роста.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0" y="0"/>
            <a:ext cx="12005953" cy="6858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ru-RU" sz="36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Р</a:t>
            </a:r>
            <a:r>
              <a:rPr lang="en-US" sz="3600" b="1" dirty="0" err="1" smtClean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езультаты</a:t>
            </a:r>
            <a:r>
              <a:rPr lang="en-US" sz="3600" b="1" dirty="0" smtClean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36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обучения
</a:t>
            </a: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Обратная связь от обучающихся</a:t>
            </a:r>
            <a:r>
              <a:rPr lang="en-US" sz="2800" b="1" dirty="0">
                <a:solidFill>
                  <a:srgbClr val="2A3E5C"/>
                </a:solidFill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Получение обратной связи. Обсуждение открытий и полезных навыков, а также трудностей, с которыми столкнулись участники занятия.
</a:t>
            </a:r>
            <a:r>
              <a:rPr lang="en-US" sz="28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Значимость полученных знаний</a:t>
            </a:r>
            <a:r>
              <a:rPr lang="en-US" sz="2800" b="1" dirty="0">
                <a:solidFill>
                  <a:srgbClr val="2A3E5C"/>
                </a:solidFill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Анализ пригодности новых знаний в будущей профессиональной деятельности и обучении. Вопросы, возникающие в процессе обучения и предложения участников.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0" y="0"/>
            <a:ext cx="12191999" cy="6858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образовательные ресурсы</a:t>
            </a: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28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АИС «Сетевой город»</a:t>
            </a:r>
            <a:r>
              <a:rPr lang="en-US" sz="2800" b="1" dirty="0">
                <a:solidFill>
                  <a:srgbClr val="2A3E5C"/>
                </a:solidFill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Используется для организации и поддержки учебного процесса. Помогает наладить коммуникацию и поддержать учебную мотивацию участников занятия.
</a:t>
            </a:r>
            <a:r>
              <a:rPr lang="en-US" sz="2800" b="1" dirty="0">
                <a:solidFill>
                  <a:schemeClr val="tx1"/>
                </a:solidFill>
                <a:ea typeface="Arial" pitchFamily="34" charset="-122"/>
                <a:cs typeface="Arial" pitchFamily="34" charset="-120"/>
              </a:rPr>
              <a:t>"Сферум" и "Норматив.контур"</a:t>
            </a:r>
            <a:r>
              <a:rPr lang="en-US" sz="2800" b="1" dirty="0">
                <a:solidFill>
                  <a:srgbClr val="2A3E5C"/>
                </a:solidFill>
                <a:ea typeface="Arial" pitchFamily="34" charset="-122"/>
                <a:cs typeface="Arial" pitchFamily="34" charset="-120"/>
              </a:rPr>
              <a:t>
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Платформы для демонстрации материалов и нормативных актов. Поддержка ориентировочной основы деятельности, помощь в реализации образовательных целей.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66" y="955738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46232" y="216838"/>
            <a:ext cx="57075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 err="1">
                <a:ea typeface="Arial" pitchFamily="34" charset="-122"/>
                <a:cs typeface="Arial" pitchFamily="34" charset="-120"/>
              </a:rPr>
              <a:t>Цели</a:t>
            </a:r>
            <a:r>
              <a:rPr lang="en-US" sz="3200" b="1" dirty="0"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 smtClean="0">
                <a:ea typeface="Arial" pitchFamily="34" charset="-122"/>
                <a:cs typeface="Arial" pitchFamily="34" charset="-120"/>
              </a:rPr>
              <a:t>занятия</a:t>
            </a:r>
            <a:r>
              <a:rPr lang="ru-RU" sz="3200" b="1" dirty="0" smtClean="0">
                <a:ea typeface="Arial" pitchFamily="34" charset="-122"/>
                <a:cs typeface="Arial" pitchFamily="34" charset="-120"/>
              </a:rPr>
              <a:t>: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2"/>
          <p:cNvSpPr txBox="1"/>
          <p:nvPr/>
        </p:nvSpPr>
        <p:spPr>
          <a:xfrm>
            <a:off x="991741" y="5865832"/>
            <a:ext cx="10636340" cy="49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911332" y="2917769"/>
            <a:ext cx="10705667" cy="49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О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бучающа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я: </a:t>
            </a:r>
            <a:r>
              <a:rPr lang="ru-RU" sz="2800" dirty="0" smtClean="0"/>
              <a:t>планировать </a:t>
            </a:r>
            <a:r>
              <a:rPr lang="ru-RU" sz="2800" dirty="0"/>
              <a:t>и организовывать взаимодействие с родителями (законными представителями) в различных организационных формах (ПК </a:t>
            </a:r>
            <a:r>
              <a:rPr lang="ru-RU" sz="2800" dirty="0" smtClean="0"/>
              <a:t>5.1).</a:t>
            </a:r>
            <a:endParaRPr lang="ru-RU" sz="2800" dirty="0" smtClean="0">
              <a:solidFill>
                <a:srgbClr val="000000"/>
              </a:solidFill>
              <a:ea typeface="Arial" pitchFamily="34" charset="-122"/>
              <a:cs typeface="Arial" pitchFamily="34" charset="-120"/>
            </a:endParaRPr>
          </a:p>
          <a:p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Развивающая</a:t>
            </a:r>
            <a:r>
              <a:rPr lang="ru-RU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: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ru-RU" sz="2800" dirty="0" smtClean="0"/>
              <a:t>э</a:t>
            </a:r>
            <a:r>
              <a:rPr lang="ru-RU" sz="2800" dirty="0" smtClean="0"/>
              <a:t>ффективно </a:t>
            </a:r>
            <a:r>
              <a:rPr lang="ru-RU" sz="2800" dirty="0"/>
              <a:t>взаимодействовать и работать в коллективе и команде (ОК 4</a:t>
            </a:r>
            <a:r>
              <a:rPr lang="ru-RU" sz="2800" dirty="0" smtClean="0"/>
              <a:t>).</a:t>
            </a:r>
          </a:p>
          <a:p>
            <a:r>
              <a:rPr lang="ru-RU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</a:t>
            </a:r>
            <a:r>
              <a:rPr lang="ru-RU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В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оспитательная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: </a:t>
            </a:r>
            <a:r>
              <a:rPr lang="ru-RU" sz="2800" dirty="0" smtClean="0"/>
              <a:t>проявлять </a:t>
            </a:r>
            <a:r>
              <a:rPr lang="ru-RU" sz="2800" dirty="0"/>
              <a:t>гражданско-патриотическую позицию, демонстрировать осознанное поведение на основе традиционных общечеловеческих ценностей воспитание </a:t>
            </a:r>
            <a:r>
              <a:rPr lang="ru-RU" sz="2800" dirty="0" smtClean="0"/>
              <a:t>гражданско-патриотической позиции (ОК 06)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. </a:t>
            </a:r>
            <a:endParaRPr lang="ru-RU" sz="2800" dirty="0" smtClean="0">
              <a:solidFill>
                <a:srgbClr val="000000"/>
              </a:solidFill>
              <a:ea typeface="Arial" pitchFamily="34" charset="-122"/>
              <a:cs typeface="Arial" pitchFamily="34" charset="-120"/>
            </a:endParaRPr>
          </a:p>
          <a:p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Личностные результаты </a:t>
            </a:r>
            <a:r>
              <a:rPr lang="ru-RU" sz="32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Программы воспитания до 2025 года</a:t>
            </a:r>
            <a:r>
              <a:rPr lang="ru-RU" sz="32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sz="3200" b="1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293373"/>
              </p:ext>
            </p:extLst>
          </p:nvPr>
        </p:nvGraphicFramePr>
        <p:xfrm>
          <a:off x="2493086" y="7290733"/>
          <a:ext cx="325120" cy="1239012"/>
        </p:xfrm>
        <a:graphic>
          <a:graphicData uri="http://schemas.openxmlformats.org/drawingml/2006/table">
            <a:tbl>
              <a:tblPr firstRow="1" firstCol="1" bandRow="1"/>
              <a:tblGrid>
                <a:gridCol w="162560">
                  <a:extLst>
                    <a:ext uri="{9D8B030D-6E8A-4147-A177-3AD203B41FA5}">
                      <a16:colId xmlns:a16="http://schemas.microsoft.com/office/drawing/2014/main" val="3531206275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412064831"/>
                    </a:ext>
                  </a:extLst>
                </a:gridCol>
              </a:tblGrid>
              <a:tr h="793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851983"/>
                  </a:ext>
                </a:extLst>
              </a:tr>
              <a:tr h="79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731931"/>
                  </a:ext>
                </a:extLst>
              </a:tr>
              <a:tr h="186613">
                <a:tc>
                  <a:txBody>
                    <a:bodyPr/>
                    <a:lstStyle/>
                    <a:p>
                      <a:pPr marL="6794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331914"/>
                  </a:ext>
                </a:extLst>
              </a:tr>
              <a:tr h="186613">
                <a:tc>
                  <a:txBody>
                    <a:bodyPr/>
                    <a:lstStyle/>
                    <a:p>
                      <a:pPr marL="6794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13751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45043" y="1715161"/>
            <a:ext cx="85472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ЛР 7</a:t>
            </a:r>
            <a:endParaRPr lang="ru-RU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83596" y="1715161"/>
            <a:ext cx="107084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-Осознавать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приоритетную ценность личности человека; </a:t>
            </a:r>
            <a:endParaRPr lang="ru-RU" sz="28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уважать  собственную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и чужую уникальность в различных ситуациях, во всех формах и видах деятельности.</a:t>
            </a:r>
            <a:endParaRPr lang="ru-RU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5043" y="3198297"/>
            <a:ext cx="91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7945">
              <a:spcBef>
                <a:spcPts val="5"/>
              </a:spcBef>
              <a:spcAft>
                <a:spcPts val="0"/>
              </a:spcAft>
            </a:pPr>
            <a:r>
              <a:rPr lang="ru-RU" sz="2800" spc="-25" dirty="0">
                <a:ea typeface="Times New Roman" panose="02020603050405020304" pitchFamily="18" charset="0"/>
                <a:cs typeface="Times New Roman" panose="02020603050405020304" pitchFamily="18" charset="0"/>
              </a:rPr>
              <a:t>ЛР 5</a:t>
            </a:r>
            <a:endParaRPr lang="ru-RU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83596" y="3164119"/>
            <a:ext cx="104456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Демонстрировать приверженность к родной культуре, исторической памяти на основе любви к Родине, родному народу, малой родине, принятию традиционных ценностей многонационального народа России.</a:t>
            </a:r>
            <a:endParaRPr lang="ru-RU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3457" y="4890572"/>
            <a:ext cx="1154465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945" algn="ctr">
              <a:spcBef>
                <a:spcPts val="5"/>
              </a:spcBef>
            </a:pPr>
            <a:r>
              <a:rPr lang="ru-RU" sz="2800" spc="-25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ЛР </a:t>
            </a:r>
            <a:r>
              <a:rPr lang="ru-RU" sz="2800" spc="-25" dirty="0">
                <a:ea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ru-RU" sz="2800" spc="-25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в своей профессиональной деятельности этические </a:t>
            </a:r>
            <a:r>
              <a:rPr lang="ru-RU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принципы</a:t>
            </a:r>
            <a:r>
              <a:rPr lang="ru-RU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7945">
              <a:spcBef>
                <a:spcPts val="5"/>
              </a:spcBef>
              <a:spcAft>
                <a:spcPts val="0"/>
              </a:spcAft>
            </a:pP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59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8616"/>
            <a:ext cx="12080838" cy="677517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</a:t>
            </a:r>
            <a:r>
              <a:rPr lang="ru-RU" sz="3200" b="1" dirty="0" smtClean="0"/>
              <a:t>Тип занятия</a:t>
            </a:r>
            <a:r>
              <a:rPr lang="ru-RU" sz="3600" dirty="0" smtClean="0"/>
              <a:t>: </a:t>
            </a:r>
            <a:r>
              <a:rPr lang="ru-RU" dirty="0" smtClean="0"/>
              <a:t>учебная практика.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/>
              <a:t>   Внедрение практического подхода в обучении способствует формированию необходимых профессиональных навыков и компетенций, поддерживает активное взаимодействие со студентами.</a:t>
            </a:r>
          </a:p>
          <a:p>
            <a:pPr marL="0" indent="0">
              <a:buNone/>
            </a:pPr>
            <a:r>
              <a:rPr lang="ru-RU" b="1" dirty="0" smtClean="0"/>
              <a:t>                             </a:t>
            </a:r>
            <a:r>
              <a:rPr lang="ru-RU" sz="3200" b="1" dirty="0" smtClean="0"/>
              <a:t>Методы обучения: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cs typeface="Times New Roman" pitchFamily="18" charset="0"/>
              </a:rPr>
              <a:t>словесные;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dirty="0" smtClean="0">
                <a:cs typeface="Times New Roman" pitchFamily="18" charset="0"/>
              </a:rPr>
              <a:t>наглядные</a:t>
            </a:r>
            <a:r>
              <a:rPr lang="ru-RU" dirty="0">
                <a:cs typeface="Times New Roman" pitchFamily="18" charset="0"/>
              </a:rPr>
              <a:t>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dirty="0">
                <a:cs typeface="Times New Roman" pitchFamily="18" charset="0"/>
              </a:rPr>
              <a:t> практическая работа.</a:t>
            </a:r>
          </a:p>
          <a:p>
            <a:pPr marL="0" indent="0">
              <a:buNone/>
            </a:pPr>
            <a:r>
              <a:rPr lang="ru-RU" sz="3600" b="1" dirty="0" smtClean="0">
                <a:ln w="0"/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                        </a:t>
            </a:r>
            <a:r>
              <a:rPr lang="ru-RU" sz="3200" b="1" dirty="0" smtClean="0">
                <a:ln w="0"/>
                <a:cs typeface="Times New Roman" panose="02020603050405020304" pitchFamily="18" charset="0"/>
              </a:rPr>
              <a:t>Методы </a:t>
            </a:r>
            <a:r>
              <a:rPr lang="ru-RU" sz="3200" b="1" dirty="0">
                <a:ln w="0"/>
                <a:cs typeface="Times New Roman" panose="02020603050405020304" pitchFamily="18" charset="0"/>
              </a:rPr>
              <a:t>контроля: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dirty="0">
                <a:cs typeface="Times New Roman" pitchFamily="18" charset="0"/>
              </a:rPr>
              <a:t>устный опрос;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dirty="0">
                <a:cs typeface="Times New Roman" pitchFamily="18" charset="0"/>
              </a:rPr>
              <a:t>самоконтроль обучающихся;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dirty="0">
                <a:cs typeface="Times New Roman" pitchFamily="18" charset="0"/>
              </a:rPr>
              <a:t>текущий контроль за выполнением работ обучающихся.</a:t>
            </a:r>
          </a:p>
          <a:p>
            <a:pPr marL="0" indent="0">
              <a:lnSpc>
                <a:spcPct val="100000"/>
              </a:lnSpc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18523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4396" y="-5169049"/>
            <a:ext cx="12192000" cy="60296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7465" y="1043494"/>
            <a:ext cx="11631250" cy="4524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   </a:t>
            </a:r>
            <a:r>
              <a:rPr lang="ru-RU" sz="2800" dirty="0" smtClean="0"/>
              <a:t>Совместная формулировка цели, мотивация,  обучающихся.</a:t>
            </a:r>
          </a:p>
          <a:p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Иссле</a:t>
            </a:r>
            <a:r>
              <a:rPr lang="ru-RU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дование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этап</a:t>
            </a:r>
            <a:r>
              <a:rPr lang="ru-RU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ов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взаимодействия с родителями и особенности проведения </a:t>
            </a:r>
            <a:r>
              <a:rPr lang="en-US" sz="2800" dirty="0" err="1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родительского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собрания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.</a:t>
            </a:r>
            <a:r>
              <a:rPr lang="ru-RU" sz="2800" dirty="0"/>
              <a:t> </a:t>
            </a:r>
          </a:p>
          <a:p>
            <a:pPr marL="0" indent="0" algn="l">
              <a:buNone/>
            </a:pPr>
            <a:endParaRPr lang="ru-RU" sz="2800" dirty="0" smtClean="0">
              <a:solidFill>
                <a:srgbClr val="000000"/>
              </a:solidFill>
              <a:ea typeface="Arial" pitchFamily="34" charset="-122"/>
              <a:cs typeface="Arial" pitchFamily="34" charset="-120"/>
            </a:endParaRPr>
          </a:p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-365760" y="-304098"/>
            <a:ext cx="12274475" cy="15628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ru-RU" sz="3600" b="1" dirty="0" smtClean="0">
                <a:ea typeface="Arial" pitchFamily="34" charset="-122"/>
                <a:cs typeface="Arial" pitchFamily="34" charset="-120"/>
              </a:rPr>
              <a:t>Работа руководителя практики:</a:t>
            </a:r>
            <a:endParaRPr lang="en-US" sz="3600" dirty="0"/>
          </a:p>
        </p:txBody>
      </p:sp>
      <p:sp>
        <p:nvSpPr>
          <p:cNvPr id="7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283131" y="1221725"/>
            <a:ext cx="11235933" cy="12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 smtClean="0">
                <a:ea typeface="Arial" pitchFamily="34" charset="-122"/>
                <a:cs typeface="Arial" pitchFamily="34" charset="-120"/>
              </a:rPr>
              <a:t>    </a:t>
            </a:r>
            <a:r>
              <a:rPr lang="en-US" sz="2800" dirty="0" err="1" smtClean="0">
                <a:ea typeface="Arial" pitchFamily="34" charset="-122"/>
                <a:cs typeface="Arial" pitchFamily="34" charset="-120"/>
              </a:rPr>
              <a:t>Уметь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распознавать задачи и проблемы в профессиональном контексте, определять этапы решения, составлять план действий, определять необходимые ресурсы и реализовывать составленный план.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226012" y="2414090"/>
            <a:ext cx="11350169" cy="12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 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Знать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актуальный профессиональный контекст, базовые источники информации и ресурсы для решения задач. Владеть алгоритмами выполнения работ в профессиональной и смежных сферах.</a:t>
            </a:r>
            <a:endParaRPr lang="en-US" sz="2800" dirty="0"/>
          </a:p>
        </p:txBody>
      </p:sp>
      <p:sp>
        <p:nvSpPr>
          <p:cNvPr id="6" name="Text 3"/>
          <p:cNvSpPr txBox="1"/>
          <p:nvPr/>
        </p:nvSpPr>
        <p:spPr>
          <a:xfrm>
            <a:off x="226012" y="3854977"/>
            <a:ext cx="11860809" cy="11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  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Уметь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описывать значимость своей профессии и знать сущность гражданско-патриотической позиции. Демонстрировать поведение на основе традиционных российско-духовных ценностей, применять антикоррупционные стандарты.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226012" y="5076019"/>
            <a:ext cx="11860809" cy="12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Эффективно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примен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ять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знани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я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, 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пон</a:t>
            </a:r>
            <a:r>
              <a:rPr lang="ru-RU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имать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свою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роль в профессиональной </a:t>
            </a:r>
            <a:r>
              <a:rPr lang="en-US" sz="2800" dirty="0" err="1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среде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и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дости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гать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высоких результатов.</a:t>
            </a:r>
            <a:endParaRPr lang="en-US" sz="2800" dirty="0"/>
          </a:p>
        </p:txBody>
      </p:sp>
      <p:sp>
        <p:nvSpPr>
          <p:cNvPr id="8" name="Text 5"/>
          <p:cNvSpPr txBox="1"/>
          <p:nvPr/>
        </p:nvSpPr>
        <p:spPr>
          <a:xfrm>
            <a:off x="316050" y="134190"/>
            <a:ext cx="113949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ea typeface="Arial" pitchFamily="34" charset="-122"/>
                <a:cs typeface="Arial" pitchFamily="34" charset="-120"/>
              </a:rPr>
              <a:t>Общие компетенции: планируемые результаты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 txBox="1"/>
          <p:nvPr/>
        </p:nvSpPr>
        <p:spPr>
          <a:xfrm>
            <a:off x="465500" y="378525"/>
            <a:ext cx="10876200" cy="62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3200" b="1" dirty="0" smtClean="0">
                <a:ea typeface="Arial" pitchFamily="34" charset="-122"/>
                <a:cs typeface="Arial" pitchFamily="34" charset="-120"/>
              </a:rPr>
              <a:t>Формируемые </a:t>
            </a:r>
            <a:r>
              <a:rPr lang="ru-RU" sz="3200" b="1" dirty="0">
                <a:ea typeface="Arial" pitchFamily="34" charset="-122"/>
                <a:cs typeface="Arial" pitchFamily="34" charset="-120"/>
              </a:rPr>
              <a:t>п</a:t>
            </a:r>
            <a:r>
              <a:rPr lang="en-US" sz="3200" b="1" dirty="0" err="1" smtClean="0">
                <a:ea typeface="Arial" pitchFamily="34" charset="-122"/>
                <a:cs typeface="Arial" pitchFamily="34" charset="-120"/>
              </a:rPr>
              <a:t>рофессиональные</a:t>
            </a:r>
            <a:r>
              <a:rPr lang="en-US" sz="3200" b="1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 smtClean="0">
                <a:ea typeface="Arial" pitchFamily="34" charset="-122"/>
                <a:cs typeface="Arial" pitchFamily="34" charset="-120"/>
              </a:rPr>
              <a:t>компетенции</a:t>
            </a:r>
            <a:r>
              <a:rPr lang="ru-RU" sz="3200" b="1" dirty="0" smtClean="0">
                <a:ea typeface="Arial" pitchFamily="34" charset="-122"/>
                <a:cs typeface="Arial" pitchFamily="34" charset="-120"/>
              </a:rPr>
              <a:t>,</a:t>
            </a:r>
            <a:r>
              <a:rPr lang="en-US" sz="3200" b="1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>
                <a:ea typeface="Arial" pitchFamily="34" charset="-122"/>
                <a:cs typeface="Arial" pitchFamily="34" charset="-120"/>
              </a:rPr>
              <a:t>планируемые</a:t>
            </a:r>
            <a:r>
              <a:rPr lang="en-US" sz="3200" b="1" dirty="0"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 smtClean="0">
                <a:ea typeface="Arial" pitchFamily="34" charset="-122"/>
                <a:cs typeface="Arial" pitchFamily="34" charset="-120"/>
              </a:rPr>
              <a:t>результаты</a:t>
            </a:r>
            <a:r>
              <a:rPr lang="ru-RU" sz="3200" b="1" dirty="0" smtClean="0">
                <a:ea typeface="Arial" pitchFamily="34" charset="-122"/>
                <a:cs typeface="Arial" pitchFamily="34" charset="-120"/>
              </a:rPr>
              <a:t>: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130629" y="3938200"/>
            <a:ext cx="10700596" cy="12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>
                <a:ea typeface="Arial" pitchFamily="34" charset="-122"/>
                <a:cs typeface="Arial" pitchFamily="34" charset="-120"/>
              </a:rPr>
              <a:t>-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ru-RU" sz="2800" dirty="0">
                <a:ea typeface="Arial" pitchFamily="34" charset="-122"/>
                <a:cs typeface="Arial" pitchFamily="34" charset="-120"/>
              </a:rPr>
              <a:t>У</a:t>
            </a:r>
            <a:r>
              <a:rPr lang="en-US" sz="2800" dirty="0" err="1" smtClean="0">
                <a:ea typeface="Arial" pitchFamily="34" charset="-122"/>
                <a:cs typeface="Arial" pitchFamily="34" charset="-120"/>
              </a:rPr>
              <a:t>читывать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индивидуальные потребности каждой семьи, формировать доверительные отношения и поддерживать позитивное взаимодействие.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130629" y="1443250"/>
            <a:ext cx="11922825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 smtClean="0">
                <a:ea typeface="Arial" pitchFamily="34" charset="-122"/>
                <a:cs typeface="Arial" pitchFamily="34" charset="-120"/>
              </a:rPr>
              <a:t>-</a:t>
            </a:r>
            <a:r>
              <a:rPr lang="en-US" sz="2800" dirty="0" err="1" smtClean="0">
                <a:ea typeface="Arial" pitchFamily="34" charset="-122"/>
                <a:cs typeface="Arial" pitchFamily="34" charset="-120"/>
              </a:rPr>
              <a:t>Способность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планировать работу и взаимодействие с родителями в различных организационных формах. Использовать методы психолого-педагогического просвещения.</a:t>
            </a:r>
            <a:endParaRPr lang="en-US" sz="2800" dirty="0"/>
          </a:p>
        </p:txBody>
      </p:sp>
      <p:sp>
        <p:nvSpPr>
          <p:cNvPr id="6" name="Text 3"/>
          <p:cNvSpPr txBox="1"/>
          <p:nvPr/>
        </p:nvSpPr>
        <p:spPr>
          <a:xfrm>
            <a:off x="130629" y="2699125"/>
            <a:ext cx="11146921" cy="12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1500" dirty="0" smtClean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r>
              <a:rPr lang="en-US" sz="2800" dirty="0" err="1" smtClean="0">
                <a:ea typeface="Arial" pitchFamily="34" charset="-122"/>
                <a:cs typeface="Arial" pitchFamily="34" charset="-120"/>
              </a:rPr>
              <a:t>Организовать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и реализовать взаимодействие в различных формах. Создавать информационную среду и поддерживать постоянное общение с родителями.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130628" y="5154700"/>
            <a:ext cx="11922825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 smtClean="0">
                <a:ea typeface="Arial" pitchFamily="34" charset="-122"/>
                <a:cs typeface="Arial" pitchFamily="34" charset="-120"/>
              </a:rPr>
              <a:t>-</a:t>
            </a:r>
            <a:r>
              <a:rPr lang="en-US" sz="2800" dirty="0" err="1" smtClean="0">
                <a:ea typeface="Arial" pitchFamily="34" charset="-122"/>
                <a:cs typeface="Arial" pitchFamily="34" charset="-120"/>
              </a:rPr>
              <a:t>Владение</a:t>
            </a:r>
            <a:r>
              <a:rPr lang="en-US" sz="2800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ea typeface="Arial" pitchFamily="34" charset="-122"/>
                <a:cs typeface="Arial" pitchFamily="34" charset="-120"/>
              </a:rPr>
              <a:t>данными компетенциями способствует обеспечению высокого уровня образовательного процесса и повышает доверие родителей к образовательной организации.</a:t>
            </a:r>
            <a:endParaRPr lang="en-US" sz="2800" dirty="0"/>
          </a:p>
        </p:txBody>
      </p:sp>
      <p:sp>
        <p:nvSpPr>
          <p:cNvPr id="8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0"/>
          <p:cNvSpPr txBox="1"/>
          <p:nvPr/>
        </p:nvSpPr>
        <p:spPr>
          <a:xfrm>
            <a:off x="565500" y="1398644"/>
            <a:ext cx="38622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Организационный этап</a:t>
            </a:r>
            <a:endParaRPr lang="en-US" sz="2800" b="1" dirty="0"/>
          </a:p>
        </p:txBody>
      </p:sp>
      <p:sp>
        <p:nvSpPr>
          <p:cNvPr id="8" name="Text 1"/>
          <p:cNvSpPr txBox="1"/>
          <p:nvPr/>
        </p:nvSpPr>
        <p:spPr>
          <a:xfrm>
            <a:off x="341675" y="1918238"/>
            <a:ext cx="4899600" cy="2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Знакомство, приветствие и настрой на продуктивную работу. Создание благоприятной атмосферы для учебного процесса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148156" y="1428934"/>
            <a:ext cx="38622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Вводный инструктаж</a:t>
            </a:r>
            <a:endParaRPr lang="en-US" sz="2800" b="1" dirty="0"/>
          </a:p>
        </p:txBody>
      </p:sp>
      <p:sp>
        <p:nvSpPr>
          <p:cNvPr id="10" name="Text 3"/>
          <p:cNvSpPr txBox="1"/>
          <p:nvPr/>
        </p:nvSpPr>
        <p:spPr>
          <a:xfrm>
            <a:off x="6331895" y="1918238"/>
            <a:ext cx="4899600" cy="2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Определение целей, мотивация. Обсуждение этапов проведения родительского собрания. Задание по созданию сценария и плана.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332509" y="4298867"/>
            <a:ext cx="3871366" cy="2244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Текущий инструктаж</a:t>
            </a:r>
            <a:endParaRPr lang="en-US" sz="2800" b="1" dirty="0"/>
          </a:p>
        </p:txBody>
      </p:sp>
      <p:sp>
        <p:nvSpPr>
          <p:cNvPr id="12" name="Text 5"/>
          <p:cNvSpPr txBox="1"/>
          <p:nvPr/>
        </p:nvSpPr>
        <p:spPr>
          <a:xfrm>
            <a:off x="254040" y="4693571"/>
            <a:ext cx="4899600" cy="2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Формирование новых навыков. Разделение на группы. Создание сценария родительского собрания, презентаций и деловых игр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6850594" y="4246080"/>
            <a:ext cx="462097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Заключительный инструктаж</a:t>
            </a:r>
            <a:endParaRPr lang="en-US" sz="2800" b="1" dirty="0"/>
          </a:p>
        </p:txBody>
      </p:sp>
      <p:sp>
        <p:nvSpPr>
          <p:cNvPr id="14" name="Text 7"/>
          <p:cNvSpPr txBox="1"/>
          <p:nvPr/>
        </p:nvSpPr>
        <p:spPr>
          <a:xfrm>
            <a:off x="6331894" y="4765064"/>
            <a:ext cx="4899600" cy="2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Итоги занятия. Обратная связь. Обсуждение успехов и проблем, выдвижение предложений и вопросов.</a:t>
            </a:r>
            <a:endParaRPr lang="en-US" sz="2800" dirty="0"/>
          </a:p>
        </p:txBody>
      </p:sp>
      <p:sp>
        <p:nvSpPr>
          <p:cNvPr id="15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6" name="Text 9"/>
          <p:cNvSpPr txBox="1"/>
          <p:nvPr/>
        </p:nvSpPr>
        <p:spPr>
          <a:xfrm>
            <a:off x="565500" y="559250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Учебная практика: этапы занятия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87532" y="451432"/>
            <a:ext cx="9820894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ea typeface="Arial" pitchFamily="34" charset="-122"/>
                <a:cs typeface="Arial" pitchFamily="34" charset="-120"/>
              </a:rPr>
              <a:t>Актуализация знаний и </a:t>
            </a:r>
            <a:r>
              <a:rPr lang="en-US" sz="3600" b="1" dirty="0" err="1">
                <a:ea typeface="Arial" pitchFamily="34" charset="-122"/>
                <a:cs typeface="Arial" pitchFamily="34" charset="-120"/>
              </a:rPr>
              <a:t>формирование</a:t>
            </a:r>
            <a:r>
              <a:rPr lang="en-US" sz="3600" b="1" dirty="0">
                <a:ea typeface="Arial" pitchFamily="34" charset="-122"/>
                <a:cs typeface="Arial" pitchFamily="34" charset="-120"/>
              </a:rPr>
              <a:t> </a:t>
            </a:r>
            <a:r>
              <a:rPr lang="en-US" sz="3600" b="1" dirty="0" err="1" smtClean="0">
                <a:ea typeface="Arial" pitchFamily="34" charset="-122"/>
                <a:cs typeface="Arial" pitchFamily="34" charset="-120"/>
              </a:rPr>
              <a:t>основы</a:t>
            </a:r>
            <a:r>
              <a:rPr lang="ru-RU" sz="3600" b="1" dirty="0" smtClean="0">
                <a:ea typeface="Arial" pitchFamily="34" charset="-122"/>
                <a:cs typeface="Arial" pitchFamily="34" charset="-120"/>
              </a:rPr>
              <a:t>х</a:t>
            </a:r>
            <a:r>
              <a:rPr lang="en-US" sz="3600" b="1" dirty="0" smtClean="0">
                <a:ea typeface="Arial" pitchFamily="34" charset="-122"/>
                <a:cs typeface="Arial" pitchFamily="34" charset="-120"/>
              </a:rPr>
              <a:t> </a:t>
            </a:r>
            <a:r>
              <a:rPr lang="en-US" sz="3600" b="1" dirty="0">
                <a:ea typeface="Arial" pitchFamily="34" charset="-122"/>
                <a:cs typeface="Arial" pitchFamily="34" charset="-120"/>
              </a:rPr>
              <a:t>действий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483829" y="1535715"/>
            <a:ext cx="11382350" cy="2323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Рассмотрение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нормативно-правовых актов регулирующих взаимоотношения с семьей. Обсуждение форм взаимодействия с родителями в образовательной системе.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3829" y="2908078"/>
            <a:ext cx="11182654" cy="190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ru-RU" sz="2800" dirty="0" smtClean="0">
              <a:solidFill>
                <a:srgbClr val="000000"/>
              </a:solidFill>
              <a:ea typeface="Arial" pitchFamily="34" charset="-122"/>
              <a:cs typeface="Arial" pitchFamily="34" charset="-120"/>
            </a:endParaRPr>
          </a:p>
          <a:p>
            <a:pPr marL="0" indent="0" algn="l">
              <a:buNone/>
            </a:pPr>
            <a:r>
              <a:rPr lang="ru-RU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 </a:t>
            </a:r>
            <a:r>
              <a:rPr lang="en-US" sz="2800" dirty="0" err="1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Показ</a:t>
            </a:r>
            <a:r>
              <a:rPr lang="en-US" sz="2800" dirty="0" smtClean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Arial" pitchFamily="34" charset="-122"/>
                <a:cs typeface="Arial" pitchFamily="34" charset="-120"/>
              </a:rPr>
              <a:t>примерного сценария родительского собрания с использованием презентации и медиа. Обучение навыкам применения компьютерных технологий в работе.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700</Words>
  <Application>Microsoft Office PowerPoint</Application>
  <PresentationFormat>Широкоэкранный</PresentationFormat>
  <Paragraphs>95</Paragraphs>
  <Slides>15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Личностные результаты  (согласно Программы воспитания до 2025 года):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Жека</cp:lastModifiedBy>
  <cp:revision>14</cp:revision>
  <dcterms:created xsi:type="dcterms:W3CDTF">2024-11-29T13:50:08Z</dcterms:created>
  <dcterms:modified xsi:type="dcterms:W3CDTF">2024-11-29T15:48:59Z</dcterms:modified>
</cp:coreProperties>
</file>