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42" r:id="rId2"/>
  </p:sldMasterIdLst>
  <p:sldIdLst>
    <p:sldId id="296" r:id="rId3"/>
    <p:sldId id="260" r:id="rId4"/>
    <p:sldId id="293" r:id="rId5"/>
    <p:sldId id="294" r:id="rId6"/>
    <p:sldId id="295" r:id="rId7"/>
    <p:sldId id="280" r:id="rId8"/>
    <p:sldId id="282" r:id="rId9"/>
    <p:sldId id="281" r:id="rId10"/>
    <p:sldId id="283" r:id="rId11"/>
    <p:sldId id="28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64" r:id="rId20"/>
    <p:sldId id="273" r:id="rId21"/>
    <p:sldId id="274" r:id="rId22"/>
    <p:sldId id="275" r:id="rId23"/>
    <p:sldId id="276" r:id="rId24"/>
    <p:sldId id="277" r:id="rId25"/>
    <p:sldId id="278" r:id="rId26"/>
    <p:sldId id="272" r:id="rId27"/>
    <p:sldId id="290" r:id="rId28"/>
    <p:sldId id="291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3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2662" autoAdjust="0"/>
  </p:normalViewPr>
  <p:slideViewPr>
    <p:cSldViewPr>
      <p:cViewPr varScale="1">
        <p:scale>
          <a:sx n="101" d="100"/>
          <a:sy n="101" d="100"/>
        </p:scale>
        <p:origin x="29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7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9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5760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3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316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16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59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01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079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78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83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99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178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34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639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81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568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635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748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7462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038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675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46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1650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943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70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7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3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7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1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6F7E-CC0B-4C84-A887-DFE29D4693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FDC4-6830-4480-8299-99B926943B31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3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6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93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povar.kz/recipes/1-gorjachie-bljuda/8-garniry/4654-zrazy-donskie-so-slozhnym-garnirom/view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kulinariya-dly-umnih.blogspot.ru/2013/02/blog-post_2.html" TargetMode="External"/><Relationship Id="rId2" Type="http://schemas.openxmlformats.org/officeDocument/2006/relationships/hyperlink" Target="http://supercook.ru/zz235-19.html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://www.vlastvkusa.ru/recipes/show/1661" TargetMode="External"/><Relationship Id="rId4" Type="http://schemas.openxmlformats.org/officeDocument/2006/relationships/hyperlink" Target="http://edaworld.ru/zrazy-donski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9846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«Юрюзанский технологический техникум»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33" y="1914741"/>
            <a:ext cx="78867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ПМ.04 Обработка сырья и приготовление блюд из рыбы</a:t>
            </a:r>
          </a:p>
          <a:p>
            <a:pPr marL="0" indent="0" algn="ctr">
              <a:buNone/>
            </a:pP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«Приготовление блюда «Зразы донские»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8" t="42877" r="40210" b="10716"/>
          <a:stretch/>
        </p:blipFill>
        <p:spPr>
          <a:xfrm>
            <a:off x="308016" y="3413414"/>
            <a:ext cx="3811980" cy="2386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119996" y="4099214"/>
            <a:ext cx="4590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производственного обучение Ульянова Любовь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59574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0" b="15340"/>
          <a:stretch/>
        </p:blipFill>
        <p:spPr bwMode="auto">
          <a:xfrm>
            <a:off x="398038" y="404664"/>
            <a:ext cx="842243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398038" y="5517231"/>
            <a:ext cx="784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i="1" dirty="0"/>
              <a:t>Пожарить </a:t>
            </a:r>
            <a:r>
              <a:rPr lang="ru-RU" b="1" i="1" dirty="0" smtClean="0"/>
              <a:t>зразы с 2сторон </a:t>
            </a:r>
            <a:r>
              <a:rPr lang="ru-RU" b="1" i="1" dirty="0"/>
              <a:t>во </a:t>
            </a:r>
            <a:r>
              <a:rPr lang="ru-RU" b="1" i="1" dirty="0" smtClean="0"/>
              <a:t>фритюре, и  довести </a:t>
            </a:r>
            <a:r>
              <a:rPr lang="ru-RU" b="1" i="1" dirty="0"/>
              <a:t>до </a:t>
            </a:r>
            <a:r>
              <a:rPr lang="ru-RU" b="1" i="1" dirty="0" smtClean="0"/>
              <a:t>готовности в жарочном шкафу.</a:t>
            </a:r>
            <a:r>
              <a:rPr lang="ru-RU" i="1" dirty="0">
                <a:hlinkClick r:id="rId3"/>
              </a:rPr>
              <a:t/>
            </a:r>
            <a:br>
              <a:rPr lang="ru-RU" i="1" dirty="0">
                <a:hlinkClick r:id="rId3"/>
              </a:rPr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4288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579438"/>
            <a:ext cx="5400600" cy="761330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+mj-lt"/>
              </a:rPr>
              <a:t>О ГАРНИРАХ К РЫБЕ 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07224" y="1196752"/>
            <a:ext cx="8213248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/>
              <a:t>Рыбные вторые блюда и закуски рекомендуется готовить с гарнирами, которые должны быть достаточно обильными. </a:t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Предпочтительны разнообразные гарниры из овощей (лучше свежих), в том числе в виде овощных салатов. Но надо заботится о том, чтобы избираемые гарниры подходили к определенным видам рыбных блюд и чередовались по мере возможности. </a:t>
            </a:r>
            <a:br>
              <a:rPr lang="ru-RU" i="1" dirty="0"/>
            </a:br>
            <a:r>
              <a:rPr lang="ru-RU" i="1" dirty="0"/>
              <a:t>Гарниры подразделяют на простые, состоящие из одного какого-нибудь продукта, и сложные. </a:t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Обычно сложный гарнир состоит из трех-четырех разных овощей. Примером сложного овощного гарнира может служить сочетание картофеля жареного (или пюре), припущенной в молочном соусе моркови, отварного зеленого горошка, фасоли, капусты брюссельской, цветной или кольраби. </a:t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Подбор сложного гарнира требует особого внимания, так как при изготовлении его необходимо учитывать вкусовые сочетания не только между гарниром и основным продуктом, но и всех составных частей самого гарнира между собой. </a:t>
            </a:r>
            <a:br>
              <a:rPr lang="ru-RU" i="1" dirty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91439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332656"/>
            <a:ext cx="8496944" cy="504056"/>
          </a:xfrm>
        </p:spPr>
        <p:txBody>
          <a:bodyPr>
            <a:no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В ассортимент овощей для гарниров входят: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07224" y="980728"/>
            <a:ext cx="7853208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i="1" dirty="0" smtClean="0"/>
              <a:t>картофель</a:t>
            </a:r>
            <a:r>
              <a:rPr lang="ru-RU" sz="1600" i="1" dirty="0"/>
              <a:t>, морковь, свекла, зеленый салат, лук репчатый, зеленый и порей, корни и зелень петрушки и сельдерея, цветная и белокочанная капуста, огурцы и помидоры, сладкий стручковый перец, баклажаны, кабачки, щавель и шпинат, зеленый горошек, а также хрен и маслины.</a:t>
            </a:r>
            <a:br>
              <a:rPr lang="ru-RU" sz="1600" i="1" dirty="0"/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Картофель, жаренный разными способами, является хорошим гарниром к жареной рыбе, а вареный - к отварной рыбе (для жирных рыб - без всяких приправ, для тощих - политый маслом или одним из жирных соусов), в виде пюре - к рыбным котлетам, зразам, тефтелям, фрикаделькам. </a:t>
            </a:r>
            <a:br>
              <a:rPr lang="ru-RU" sz="1600" i="1" dirty="0"/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Картофель занимает особое место среди всех продуктов, используемых для гарниров к рыбным кушаньям. Вкусовые свойства его особенно хорошо сочетаются с вкусовыми особенностями многих рыбных продуктов. Картофель относится к продуктам, которые даже при частом использовании в повседневном рационе не приедаются и не теряют своей привлекательности. </a:t>
            </a:r>
            <a:endParaRPr lang="ru-RU" sz="1600" i="1" dirty="0" smtClean="0"/>
          </a:p>
          <a:p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064095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7544" y="404664"/>
            <a:ext cx="8208912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i="1" dirty="0"/>
              <a:t>Для гарниров чаще готовят отварные, тушеные или жареные овощи. Наиболее сложным процессом первичной обработки овощей является нарезание их на части. С помощью ножа можно придать овощам самую разнообразную форму: бочонков, груш, орешков, цилиндров и т. п. </a:t>
            </a:r>
            <a:br>
              <a:rPr lang="ru-RU" sz="1800" i="1" dirty="0"/>
            </a:br>
            <a:endParaRPr lang="ru-RU" sz="1800" i="1" dirty="0"/>
          </a:p>
          <a:p>
            <a:pPr marL="0" indent="0">
              <a:buNone/>
            </a:pPr>
            <a:r>
              <a:rPr lang="ru-RU" sz="1800" i="1" dirty="0"/>
              <a:t>Овощи надо нарезать равномерными кубиками, ломтиками, брусочками, соломкой, дольками. Нарезанные кубиками овощи лучше всего сохраняют при тепловой обработке приданную им форму. </a:t>
            </a:r>
            <a:br>
              <a:rPr lang="ru-RU" sz="1800" i="1" dirty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/>
              <a:t>Прекрасным вкусом отличаются гарниры, приготовленные из жареных овощей. Обычно для этой цели используют жареный картофель и зелень петрушки и сельдерея. Петрушка входит в рецептуру деликатесных кушаний. </a:t>
            </a:r>
          </a:p>
          <a:p>
            <a:endParaRPr lang="ru-RU" sz="1800" i="1" dirty="0"/>
          </a:p>
          <a:p>
            <a:pPr marL="0" indent="0">
              <a:buNone/>
            </a:pPr>
            <a:r>
              <a:rPr lang="ru-RU" sz="1800" i="1" dirty="0"/>
              <a:t>Широко применяются для гарниров и салатов помидоры свежие, жареные, консервированные, в виде томат-пюре и томат-пасты. Эти яркие, красивые овощи хороши так же для украшения салатов и холодных закусок, придания кушанью цвета.</a:t>
            </a:r>
          </a:p>
          <a:p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5811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653136"/>
            <a:ext cx="7128792" cy="1656184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Картофельное пюре с капустным салатом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260648"/>
            <a:ext cx="6989112" cy="1110952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Оформление гарниров к рыбе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084168" y="1244487"/>
            <a:ext cx="2736304" cy="4560777"/>
          </a:xfrm>
        </p:spPr>
        <p:txBody>
          <a:bodyPr/>
          <a:lstStyle/>
          <a:p>
            <a:pPr marL="0" indent="0">
              <a:buNone/>
            </a:pPr>
            <a:r>
              <a:rPr lang="ru-RU" sz="1600" b="1" i="1" u="sng" dirty="0" smtClean="0">
                <a:solidFill>
                  <a:srgbClr val="FF0000"/>
                </a:solidFill>
              </a:rPr>
              <a:t>Набор продуктов</a:t>
            </a:r>
          </a:p>
          <a:p>
            <a:pPr marL="0" lvl="1" indent="0">
              <a:buSzPct val="80000"/>
              <a:buNone/>
            </a:pPr>
            <a:endParaRPr lang="ru-RU" dirty="0" smtClean="0"/>
          </a:p>
          <a:p>
            <a:pPr marL="0" lvl="1" indent="0">
              <a:buSzPct val="80000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Картошка</a:t>
            </a:r>
          </a:p>
          <a:p>
            <a:pPr marL="0" lvl="1" indent="0">
              <a:buSzPct val="8000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Капуста белокочанная</a:t>
            </a:r>
          </a:p>
          <a:p>
            <a:pPr marL="0" lvl="1" indent="0">
              <a:buSzPct val="8000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Капуста красная</a:t>
            </a:r>
          </a:p>
          <a:p>
            <a:pPr marL="0" lvl="1" indent="0">
              <a:buSzPct val="8000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Морковка</a:t>
            </a:r>
          </a:p>
          <a:p>
            <a:pPr marL="0" lvl="1" indent="0">
              <a:buSzPct val="8000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Зеленый салат</a:t>
            </a:r>
          </a:p>
          <a:p>
            <a:pPr marL="0" lvl="1" indent="0">
              <a:buSzPct val="8000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Свежий огурец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3594"/>
            <a:ext cx="5328592" cy="3912705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645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13176"/>
            <a:ext cx="6301328" cy="1008112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Картофельное пюре с зеленью и помидором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9" name="Текст 3"/>
          <p:cNvSpPr>
            <a:spLocks noGrp="1"/>
          </p:cNvSpPr>
          <p:nvPr>
            <p:ph sz="half" idx="2"/>
          </p:nvPr>
        </p:nvSpPr>
        <p:spPr>
          <a:xfrm>
            <a:off x="6011863" y="549275"/>
            <a:ext cx="2571750" cy="4387850"/>
          </a:xfrm>
        </p:spPr>
        <p:txBody>
          <a:bodyPr/>
          <a:lstStyle/>
          <a:p>
            <a:pPr marL="0" indent="0">
              <a:buNone/>
            </a:pPr>
            <a:r>
              <a:rPr lang="ru-RU" sz="1600" b="1" i="1" u="sng" dirty="0">
                <a:solidFill>
                  <a:srgbClr val="FF0000"/>
                </a:solidFill>
              </a:rPr>
              <a:t>Набор продуктов</a:t>
            </a:r>
          </a:p>
          <a:p>
            <a:endParaRPr lang="ru-RU" sz="1800" dirty="0" smtClean="0"/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Картофель</a:t>
            </a:r>
          </a:p>
          <a:p>
            <a:pPr marL="0" indent="0">
              <a:buNone/>
            </a:pPr>
            <a:r>
              <a:rPr lang="ru-RU" sz="1800" dirty="0" smtClean="0"/>
              <a:t>Зелень укропа</a:t>
            </a:r>
          </a:p>
          <a:p>
            <a:pPr marL="0" indent="0">
              <a:buNone/>
            </a:pPr>
            <a:r>
              <a:rPr lang="ru-RU" sz="1800" dirty="0" smtClean="0"/>
              <a:t>Помидор</a:t>
            </a:r>
          </a:p>
          <a:p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6" y="548680"/>
            <a:ext cx="5616624" cy="4608512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33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6877392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Картофель фри с консервированной кукурузой и свежими овощами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292080" y="404664"/>
            <a:ext cx="3744416" cy="4752527"/>
          </a:xfrm>
        </p:spPr>
        <p:txBody>
          <a:bodyPr/>
          <a:lstStyle/>
          <a:p>
            <a:pPr marL="0" indent="0" algn="ctr">
              <a:buNone/>
            </a:pPr>
            <a:endParaRPr lang="ru-RU" sz="1800" b="1" u="sng" dirty="0" smtClean="0"/>
          </a:p>
          <a:p>
            <a:pPr marL="0" indent="0" algn="ctr">
              <a:buNone/>
            </a:pPr>
            <a:endParaRPr lang="ru-RU" sz="1800" b="1" u="sng" dirty="0"/>
          </a:p>
          <a:p>
            <a:pPr marL="0" indent="0" algn="ctr">
              <a:buNone/>
            </a:pPr>
            <a:r>
              <a:rPr lang="ru-RU" sz="2000" b="1" i="1" u="sng" dirty="0" smtClean="0">
                <a:solidFill>
                  <a:srgbClr val="FF0000"/>
                </a:solidFill>
              </a:rPr>
              <a:t>Набор </a:t>
            </a:r>
            <a:r>
              <a:rPr lang="ru-RU" sz="2000" b="1" i="1" u="sng" dirty="0">
                <a:solidFill>
                  <a:srgbClr val="FF0000"/>
                </a:solidFill>
              </a:rPr>
              <a:t>продуктов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Картофель</a:t>
            </a:r>
          </a:p>
          <a:p>
            <a:pPr marL="0" indent="0">
              <a:buNone/>
            </a:pPr>
            <a:r>
              <a:rPr lang="ru-RU" dirty="0" smtClean="0"/>
              <a:t>Кукуруза</a:t>
            </a:r>
          </a:p>
          <a:p>
            <a:pPr marL="0" indent="0">
              <a:buNone/>
            </a:pPr>
            <a:r>
              <a:rPr lang="ru-RU" dirty="0" smtClean="0"/>
              <a:t>Свежинный огурец</a:t>
            </a:r>
          </a:p>
          <a:p>
            <a:pPr marL="0" indent="0">
              <a:buNone/>
            </a:pPr>
            <a:r>
              <a:rPr lang="ru-RU" dirty="0" smtClean="0"/>
              <a:t>Перец болгарский </a:t>
            </a:r>
          </a:p>
          <a:p>
            <a:pPr marL="0" indent="0">
              <a:buNone/>
            </a:pPr>
            <a:r>
              <a:rPr lang="ru-RU" dirty="0" smtClean="0"/>
              <a:t> (красный, желтый)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Зеленый салат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1" y="548680"/>
            <a:ext cx="4824536" cy="4608511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67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912" y="4983480"/>
            <a:ext cx="7480448" cy="1181824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Картофель по деревенски  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 с краснокочанной капустой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796136" y="908720"/>
            <a:ext cx="2952328" cy="4533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u="sng" dirty="0" smtClean="0">
                <a:solidFill>
                  <a:srgbClr val="FF0000"/>
                </a:solidFill>
              </a:rPr>
              <a:t>Набор продуктов</a:t>
            </a:r>
          </a:p>
          <a:p>
            <a:endParaRPr lang="ru-RU" sz="1800" dirty="0" smtClean="0"/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Картофель</a:t>
            </a:r>
          </a:p>
          <a:p>
            <a:pPr marL="0" indent="0">
              <a:buNone/>
            </a:pPr>
            <a:r>
              <a:rPr lang="ru-RU" sz="1800" dirty="0" smtClean="0"/>
              <a:t>Краснокочанная капуста</a:t>
            </a:r>
          </a:p>
          <a:p>
            <a:pPr marL="0" indent="0">
              <a:buNone/>
            </a:pPr>
            <a:r>
              <a:rPr lang="ru-RU" sz="1800" dirty="0" smtClean="0"/>
              <a:t>Помидор</a:t>
            </a:r>
          </a:p>
          <a:p>
            <a:pPr marL="0" indent="0">
              <a:buNone/>
            </a:pPr>
            <a:r>
              <a:rPr lang="ru-RU" sz="1800" dirty="0" smtClean="0"/>
              <a:t>Оливки</a:t>
            </a:r>
          </a:p>
          <a:p>
            <a:pPr marL="0" indent="0">
              <a:buNone/>
            </a:pPr>
            <a:r>
              <a:rPr lang="ru-RU" sz="1800" dirty="0" smtClean="0"/>
              <a:t>Свежий помидор</a:t>
            </a:r>
          </a:p>
          <a:p>
            <a:pPr marL="0" indent="0">
              <a:buNone/>
            </a:pPr>
            <a:r>
              <a:rPr lang="ru-RU" sz="1800" dirty="0" smtClean="0"/>
              <a:t>лимон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5116729" cy="4252866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64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424936" cy="1368152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Картофель по деревенски со                       свежими овощами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14507" y="579438"/>
            <a:ext cx="3633957" cy="792162"/>
          </a:xfrm>
        </p:spPr>
        <p:txBody>
          <a:bodyPr>
            <a:normAutofit fontScale="92500" lnSpcReduction="20000"/>
          </a:bodyPr>
          <a:lstStyle/>
          <a:p>
            <a:endParaRPr lang="ru-RU" u="sng" dirty="0" smtClean="0">
              <a:solidFill>
                <a:srgbClr val="FF0000"/>
              </a:solidFill>
            </a:endParaRPr>
          </a:p>
          <a:p>
            <a:r>
              <a:rPr lang="ru-RU" i="1" u="sng" dirty="0" smtClean="0">
                <a:solidFill>
                  <a:srgbClr val="FF0000"/>
                </a:solidFill>
              </a:rPr>
              <a:t>Набор </a:t>
            </a:r>
            <a:r>
              <a:rPr lang="ru-RU" i="1" u="sng" dirty="0">
                <a:solidFill>
                  <a:srgbClr val="FF0000"/>
                </a:solidFill>
              </a:rPr>
              <a:t>продуктов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364088" y="980728"/>
            <a:ext cx="3312368" cy="351912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Картофель </a:t>
            </a:r>
          </a:p>
          <a:p>
            <a:pPr marL="0" indent="0">
              <a:buNone/>
            </a:pPr>
            <a:r>
              <a:rPr lang="ru-RU" dirty="0" smtClean="0"/>
              <a:t>Огурец</a:t>
            </a:r>
          </a:p>
          <a:p>
            <a:pPr marL="0" indent="0">
              <a:buNone/>
            </a:pPr>
            <a:r>
              <a:rPr lang="ru-RU" dirty="0" smtClean="0"/>
              <a:t>Помидор</a:t>
            </a:r>
          </a:p>
          <a:p>
            <a:pPr marL="0" indent="0">
              <a:buNone/>
            </a:pPr>
            <a:r>
              <a:rPr lang="ru-RU" dirty="0" smtClean="0"/>
              <a:t>Оливки</a:t>
            </a:r>
          </a:p>
          <a:p>
            <a:pPr marL="0" indent="0">
              <a:buNone/>
            </a:pPr>
            <a:r>
              <a:rPr lang="ru-RU" dirty="0" smtClean="0"/>
              <a:t>зелень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5925"/>
            <a:ext cx="4430939" cy="3853931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22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173536" cy="1149042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Картофельное пюре с зеленым горошком, с маринованными огурцами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48065" y="579438"/>
            <a:ext cx="3436024" cy="792162"/>
          </a:xfrm>
        </p:spPr>
        <p:txBody>
          <a:bodyPr>
            <a:normAutofit/>
          </a:bodyPr>
          <a:lstStyle/>
          <a:p>
            <a:r>
              <a:rPr lang="ru-RU" i="1" u="sng" dirty="0">
                <a:solidFill>
                  <a:srgbClr val="FF0000"/>
                </a:solidFill>
              </a:rPr>
              <a:t>Набор продуктов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220071" y="1052736"/>
            <a:ext cx="3364017" cy="3885024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Картофель</a:t>
            </a:r>
          </a:p>
          <a:p>
            <a:pPr marL="0" indent="0">
              <a:buNone/>
            </a:pPr>
            <a:r>
              <a:rPr lang="ru-RU" dirty="0" smtClean="0"/>
              <a:t>Зеленый горошек</a:t>
            </a:r>
          </a:p>
          <a:p>
            <a:pPr marL="0" indent="0">
              <a:buNone/>
            </a:pPr>
            <a:r>
              <a:rPr lang="ru-RU" dirty="0" smtClean="0"/>
              <a:t>Перец болгарский</a:t>
            </a:r>
          </a:p>
          <a:p>
            <a:pPr marL="0" indent="0">
              <a:buNone/>
            </a:pPr>
            <a:r>
              <a:rPr lang="ru-RU" dirty="0" smtClean="0"/>
              <a:t>Огурцы маринованные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249"/>
            <a:ext cx="4536504" cy="4201877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12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6445344" cy="792088"/>
          </a:xfrm>
        </p:spPr>
        <p:txBody>
          <a:bodyPr>
            <a:noAutofit/>
          </a:bodyPr>
          <a:lstStyle/>
          <a:p>
            <a:pPr lvl="0"/>
            <a:r>
              <a:rPr lang="ru-RU" sz="1400" dirty="0" smtClean="0">
                <a:solidFill>
                  <a:srgbClr val="FF0000"/>
                </a:solidFill>
              </a:rPr>
              <a:t/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/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>Актуальность</a:t>
            </a:r>
            <a:r>
              <a:rPr lang="ru-RU" sz="1400" dirty="0">
                <a:solidFill>
                  <a:srgbClr val="FF0000"/>
                </a:solidFill>
              </a:rPr>
              <a:t>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 smtClean="0">
                <a:solidFill>
                  <a:schemeClr val="tx1"/>
                </a:solidFill>
                <a:effectLst/>
                <a:latin typeface="+mn-lt"/>
              </a:rPr>
              <a:t>1.К </a:t>
            </a:r>
            <a:r>
              <a:rPr lang="ru-RU" sz="1400" i="1" dirty="0">
                <a:solidFill>
                  <a:schemeClr val="tx1"/>
                </a:solidFill>
                <a:effectLst/>
                <a:latin typeface="+mn-lt"/>
              </a:rPr>
              <a:t>чему вы должны стремиться при обработке рыбы на филе?</a:t>
            </a:r>
            <a:br>
              <a:rPr lang="ru-RU" sz="1400" i="1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400" i="1" dirty="0" smtClean="0">
                <a:solidFill>
                  <a:schemeClr val="tx1"/>
                </a:solidFill>
                <a:effectLst/>
                <a:latin typeface="+mn-lt"/>
              </a:rPr>
              <a:t>2.Как </a:t>
            </a:r>
            <a:r>
              <a:rPr lang="ru-RU" sz="1400" i="1" dirty="0">
                <a:solidFill>
                  <a:schemeClr val="tx1"/>
                </a:solidFill>
                <a:effectLst/>
                <a:latin typeface="+mn-lt"/>
              </a:rPr>
              <a:t>красиво оформить блюдо и дать ему рекламу?</a:t>
            </a:r>
            <a:r>
              <a:rPr lang="ru-RU" sz="1400" i="1" dirty="0">
                <a:effectLst/>
                <a:latin typeface="+mn-lt"/>
              </a:rPr>
              <a:t/>
            </a:r>
            <a:br>
              <a:rPr lang="ru-RU" sz="1400" i="1" dirty="0">
                <a:effectLst/>
                <a:latin typeface="+mn-lt"/>
              </a:rPr>
            </a:br>
            <a:endParaRPr lang="ru-RU" sz="14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32166" y="894038"/>
            <a:ext cx="8064897" cy="4176464"/>
          </a:xfrm>
        </p:spPr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r>
              <a:rPr lang="ru-RU" sz="2200" b="1" i="1" dirty="0" smtClean="0"/>
              <a:t>Рыба минтай тушка</a:t>
            </a:r>
          </a:p>
          <a:p>
            <a:pPr marL="0" lvl="0" indent="0">
              <a:buNone/>
            </a:pPr>
            <a:r>
              <a:rPr lang="ru-RU" sz="2200" b="1" i="1" dirty="0" smtClean="0"/>
              <a:t>Яйцо</a:t>
            </a:r>
          </a:p>
          <a:p>
            <a:pPr marL="0" lvl="0" indent="0">
              <a:buNone/>
            </a:pPr>
            <a:r>
              <a:rPr lang="ru-RU" sz="2200" b="1" i="1" dirty="0" smtClean="0"/>
              <a:t>Лук</a:t>
            </a:r>
          </a:p>
          <a:p>
            <a:pPr marL="0" lvl="0" indent="0">
              <a:buNone/>
            </a:pPr>
            <a:r>
              <a:rPr lang="ru-RU" sz="2200" b="1" i="1" dirty="0" smtClean="0"/>
              <a:t>Мука</a:t>
            </a:r>
          </a:p>
          <a:p>
            <a:pPr marL="0" lvl="0" indent="0">
              <a:buNone/>
            </a:pPr>
            <a:r>
              <a:rPr lang="ru-RU" sz="2200" b="1" i="1" dirty="0" smtClean="0"/>
              <a:t>Сухари</a:t>
            </a:r>
          </a:p>
          <a:p>
            <a:pPr marL="0" lvl="0" indent="0">
              <a:buNone/>
            </a:pPr>
            <a:r>
              <a:rPr lang="ru-RU" sz="2200" b="1" i="1" dirty="0" smtClean="0"/>
              <a:t>Масло подсолнечное</a:t>
            </a:r>
          </a:p>
          <a:p>
            <a:pPr marL="0" lvl="0" indent="0">
              <a:buNone/>
            </a:pPr>
            <a:r>
              <a:rPr lang="ru-RU" sz="2200" b="1" i="1" dirty="0" smtClean="0"/>
              <a:t>гарнир(из </a:t>
            </a:r>
            <a:r>
              <a:rPr lang="ru-RU" sz="2200" b="1" i="1" dirty="0"/>
              <a:t>предложенного набора </a:t>
            </a:r>
            <a:r>
              <a:rPr lang="ru-RU" sz="2200" b="1" i="1" dirty="0" smtClean="0"/>
              <a:t>продуктов)</a:t>
            </a:r>
          </a:p>
          <a:p>
            <a:pPr marL="0" lvl="0" indent="0">
              <a:buNone/>
            </a:pPr>
            <a:r>
              <a:rPr lang="ru-RU" sz="2200" b="1" i="1" dirty="0" smtClean="0"/>
              <a:t>Огурец</a:t>
            </a:r>
          </a:p>
          <a:p>
            <a:pPr marL="0" lvl="0" indent="0">
              <a:buNone/>
            </a:pPr>
            <a:r>
              <a:rPr lang="ru-RU" sz="2200" b="1" i="1" dirty="0" smtClean="0"/>
              <a:t>Помидор</a:t>
            </a:r>
          </a:p>
          <a:p>
            <a:pPr marL="0" lvl="0" indent="0">
              <a:buNone/>
            </a:pPr>
            <a:r>
              <a:rPr lang="ru-RU" sz="2200" b="1" i="1" dirty="0" smtClean="0"/>
              <a:t>Морковь</a:t>
            </a:r>
          </a:p>
          <a:p>
            <a:pPr marL="0" lvl="0" indent="0">
              <a:buNone/>
            </a:pPr>
            <a:r>
              <a:rPr lang="ru-RU" sz="2200" b="1" i="1" dirty="0" smtClean="0"/>
              <a:t>Лук</a:t>
            </a:r>
          </a:p>
          <a:p>
            <a:pPr marL="0" lvl="0" indent="0">
              <a:buNone/>
            </a:pPr>
            <a:r>
              <a:rPr lang="ru-RU" sz="2200" b="1" i="1" dirty="0" smtClean="0"/>
              <a:t>Зелень</a:t>
            </a:r>
          </a:p>
          <a:p>
            <a:pPr marL="0" lvl="0" indent="0">
              <a:buNone/>
            </a:pPr>
            <a:r>
              <a:rPr lang="ru-RU" sz="2200" b="1" i="1" dirty="0" smtClean="0"/>
              <a:t>Картошка</a:t>
            </a:r>
          </a:p>
          <a:p>
            <a:pPr marL="0" lvl="0" indent="0">
              <a:buNone/>
            </a:pPr>
            <a:r>
              <a:rPr lang="ru-RU" sz="2200" b="1" i="1" dirty="0" smtClean="0"/>
              <a:t>Горошек</a:t>
            </a:r>
          </a:p>
          <a:p>
            <a:pPr marL="0" lvl="0" indent="0">
              <a:buNone/>
            </a:pPr>
            <a:r>
              <a:rPr lang="ru-RU" sz="2200" b="1" i="1" dirty="0" smtClean="0"/>
              <a:t>Кукуруза</a:t>
            </a:r>
          </a:p>
          <a:p>
            <a:pPr marL="0" lvl="0" indent="0">
              <a:buNone/>
            </a:pPr>
            <a:r>
              <a:rPr lang="ru-RU" sz="2200" b="1" i="1" dirty="0" smtClean="0"/>
              <a:t>Грибы</a:t>
            </a:r>
          </a:p>
          <a:p>
            <a:pPr marL="0" lvl="0" indent="0">
              <a:buNone/>
            </a:pPr>
            <a:r>
              <a:rPr lang="ru-RU" sz="2200" b="1" i="1" dirty="0" smtClean="0"/>
              <a:t>Краснокочанная капуста</a:t>
            </a:r>
          </a:p>
          <a:p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548680"/>
            <a:ext cx="597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Сырье</a:t>
            </a:r>
            <a:r>
              <a:rPr lang="ru-RU" i="1" dirty="0">
                <a:solidFill>
                  <a:srgbClr val="FF0000"/>
                </a:solidFill>
              </a:rPr>
              <a:t>:</a:t>
            </a:r>
            <a:r>
              <a:rPr lang="ru-RU" i="1" dirty="0"/>
              <a:t> </a:t>
            </a:r>
            <a:r>
              <a:rPr lang="ru-RU" i="1" dirty="0">
                <a:cs typeface="Times New Roman" pitchFamily="18" charset="0"/>
              </a:rPr>
              <a:t>продукты согласно сборнику рецептур.</a:t>
            </a:r>
          </a:p>
        </p:txBody>
      </p:sp>
    </p:spTree>
    <p:extLst>
      <p:ext uri="{BB962C8B-B14F-4D97-AF65-F5344CB8AC3E}">
        <p14:creationId xmlns:p14="http://schemas.microsoft.com/office/powerpoint/2010/main" val="3755889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718" y="4221088"/>
            <a:ext cx="72008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Картофель по деревенски со свежими овощами</a:t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21529" y="579438"/>
            <a:ext cx="3062559" cy="792162"/>
          </a:xfrm>
        </p:spPr>
        <p:txBody>
          <a:bodyPr>
            <a:normAutofit/>
          </a:bodyPr>
          <a:lstStyle/>
          <a:p>
            <a:r>
              <a:rPr lang="ru-RU" i="1" u="sng" dirty="0">
                <a:solidFill>
                  <a:srgbClr val="FF0000"/>
                </a:solidFill>
              </a:rPr>
              <a:t>Набор продуктов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521529" y="1124744"/>
            <a:ext cx="3062560" cy="381301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Картофель </a:t>
            </a:r>
          </a:p>
          <a:p>
            <a:pPr marL="0" indent="0">
              <a:buNone/>
            </a:pPr>
            <a:r>
              <a:rPr lang="ru-RU" dirty="0" smtClean="0"/>
              <a:t>Огурец</a:t>
            </a:r>
          </a:p>
          <a:p>
            <a:pPr marL="0" indent="0">
              <a:buNone/>
            </a:pPr>
            <a:r>
              <a:rPr lang="ru-RU" dirty="0" smtClean="0"/>
              <a:t>Помидор</a:t>
            </a:r>
          </a:p>
          <a:p>
            <a:pPr marL="0" indent="0">
              <a:buNone/>
            </a:pPr>
            <a:r>
              <a:rPr lang="ru-RU" dirty="0" smtClean="0"/>
              <a:t>Маслины</a:t>
            </a:r>
          </a:p>
          <a:p>
            <a:pPr marL="0" indent="0">
              <a:buNone/>
            </a:pPr>
            <a:r>
              <a:rPr lang="ru-RU" dirty="0" smtClean="0"/>
              <a:t>Лимон</a:t>
            </a:r>
          </a:p>
          <a:p>
            <a:pPr marL="0" indent="0">
              <a:buNone/>
            </a:pPr>
            <a:r>
              <a:rPr lang="ru-RU" dirty="0" smtClean="0"/>
              <a:t>Зеленый салат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4" y="764704"/>
            <a:ext cx="4962669" cy="3816424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76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653136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Нарезка из свежих овощей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80112" y="579438"/>
            <a:ext cx="3312368" cy="792162"/>
          </a:xfrm>
        </p:spPr>
        <p:txBody>
          <a:bodyPr>
            <a:normAutofit/>
          </a:bodyPr>
          <a:lstStyle/>
          <a:p>
            <a:r>
              <a:rPr lang="ru-RU" i="1" u="sng" dirty="0" smtClean="0">
                <a:solidFill>
                  <a:srgbClr val="FF0000"/>
                </a:solidFill>
              </a:rPr>
              <a:t>Набор продуктов</a:t>
            </a:r>
            <a:endParaRPr lang="ru-RU" i="1" u="sng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580112" y="1196752"/>
            <a:ext cx="3240360" cy="37059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Зеленый салат</a:t>
            </a:r>
          </a:p>
          <a:p>
            <a:pPr marL="0" indent="0">
              <a:buNone/>
            </a:pPr>
            <a:r>
              <a:rPr lang="ru-RU" dirty="0" smtClean="0"/>
              <a:t>Помидоры лук салатный</a:t>
            </a:r>
          </a:p>
          <a:p>
            <a:pPr marL="0" indent="0">
              <a:buNone/>
            </a:pPr>
            <a:r>
              <a:rPr lang="ru-RU" dirty="0" smtClean="0"/>
              <a:t>Огурцы</a:t>
            </a:r>
          </a:p>
          <a:p>
            <a:pPr marL="0" indent="0">
              <a:buNone/>
            </a:pPr>
            <a:r>
              <a:rPr lang="ru-RU" dirty="0" smtClean="0"/>
              <a:t>Лайм</a:t>
            </a:r>
          </a:p>
          <a:p>
            <a:pPr marL="0" indent="0">
              <a:buNone/>
            </a:pPr>
            <a:r>
              <a:rPr lang="ru-RU" dirty="0" smtClean="0"/>
              <a:t>Гранат</a:t>
            </a:r>
          </a:p>
          <a:p>
            <a:pPr marL="0" indent="0">
              <a:buNone/>
            </a:pPr>
            <a:r>
              <a:rPr lang="ru-RU" dirty="0" smtClean="0"/>
              <a:t>Перец болгарский</a:t>
            </a:r>
          </a:p>
          <a:p>
            <a:pPr marL="0" indent="0">
              <a:buNone/>
            </a:pPr>
            <a:r>
              <a:rPr lang="ru-RU" dirty="0" smtClean="0"/>
              <a:t>Оливки</a:t>
            </a:r>
          </a:p>
          <a:p>
            <a:endParaRPr lang="ru-RU" dirty="0"/>
          </a:p>
        </p:txBody>
      </p:sp>
      <p:pic>
        <p:nvPicPr>
          <p:cNvPr id="9218" name="Picture 2" descr="http://supercook.ru/decoration/images-decoration/garnir-serv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5017648" cy="453650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065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029520" cy="821784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Картофельные чипсы с свежими овощами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652120" y="836712"/>
            <a:ext cx="2880320" cy="288032"/>
          </a:xfrm>
        </p:spPr>
        <p:txBody>
          <a:bodyPr>
            <a:noAutofit/>
          </a:bodyPr>
          <a:lstStyle/>
          <a:p>
            <a:r>
              <a:rPr lang="ru-RU" sz="1800" i="1" u="sng" dirty="0" smtClean="0">
                <a:solidFill>
                  <a:srgbClr val="FF0000"/>
                </a:solidFill>
                <a:latin typeface="+mj-lt"/>
              </a:rPr>
              <a:t>Набор продуктов</a:t>
            </a:r>
            <a:endParaRPr lang="ru-RU" sz="1800" i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364087" y="1447800"/>
            <a:ext cx="3220001" cy="34899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Картофель</a:t>
            </a:r>
          </a:p>
          <a:p>
            <a:pPr marL="0" indent="0">
              <a:buNone/>
            </a:pPr>
            <a:r>
              <a:rPr lang="ru-RU" dirty="0" smtClean="0"/>
              <a:t>Помидор</a:t>
            </a:r>
          </a:p>
          <a:p>
            <a:pPr marL="0" indent="0">
              <a:buNone/>
            </a:pPr>
            <a:r>
              <a:rPr lang="ru-RU" dirty="0" smtClean="0"/>
              <a:t>Огурец</a:t>
            </a:r>
          </a:p>
          <a:p>
            <a:pPr marL="0" indent="0">
              <a:buNone/>
            </a:pPr>
            <a:r>
              <a:rPr lang="ru-RU" dirty="0" smtClean="0"/>
              <a:t>Зелень</a:t>
            </a:r>
          </a:p>
          <a:p>
            <a:pPr marL="0" indent="0">
              <a:buNone/>
            </a:pPr>
            <a:r>
              <a:rPr lang="ru-RU" dirty="0" smtClean="0"/>
              <a:t>кетчуп</a:t>
            </a:r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4" y="260648"/>
            <a:ext cx="4896544" cy="4464496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746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653136"/>
            <a:ext cx="8101528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Картофель фри со свежими овощами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436096" y="579438"/>
            <a:ext cx="3147992" cy="792162"/>
          </a:xfrm>
        </p:spPr>
        <p:txBody>
          <a:bodyPr>
            <a:normAutofit/>
          </a:bodyPr>
          <a:lstStyle/>
          <a:p>
            <a:r>
              <a:rPr lang="ru-RU" sz="2000" i="1" u="sng" dirty="0">
                <a:solidFill>
                  <a:srgbClr val="FF0000"/>
                </a:solidFill>
              </a:rPr>
              <a:t>Набор продуктов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822503" y="1268760"/>
            <a:ext cx="2761585" cy="3669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Картофель</a:t>
            </a:r>
          </a:p>
          <a:p>
            <a:pPr marL="0" indent="0">
              <a:buNone/>
            </a:pPr>
            <a:r>
              <a:rPr lang="ru-RU" dirty="0"/>
              <a:t>Помидор</a:t>
            </a:r>
          </a:p>
          <a:p>
            <a:pPr marL="0" indent="0">
              <a:buNone/>
            </a:pPr>
            <a:r>
              <a:rPr lang="ru-RU" dirty="0"/>
              <a:t>Огурец</a:t>
            </a:r>
          </a:p>
          <a:p>
            <a:pPr marL="0" indent="0">
              <a:buNone/>
            </a:pPr>
            <a:r>
              <a:rPr lang="ru-RU" dirty="0"/>
              <a:t>Зелень</a:t>
            </a:r>
          </a:p>
          <a:p>
            <a:pPr marL="0" indent="0">
              <a:buNone/>
            </a:pPr>
            <a:r>
              <a:rPr lang="ru-RU" dirty="0" smtClean="0"/>
              <a:t>Перец болгарский </a:t>
            </a:r>
          </a:p>
          <a:p>
            <a:pPr marL="0" indent="0">
              <a:buNone/>
            </a:pPr>
            <a:r>
              <a:rPr lang="ru-RU" dirty="0" smtClean="0"/>
              <a:t>редиска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8" y="332657"/>
            <a:ext cx="4833731" cy="4248471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308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Отварной картофель со свежими овощами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08103" y="579438"/>
            <a:ext cx="3240361" cy="792162"/>
          </a:xfrm>
        </p:spPr>
        <p:txBody>
          <a:bodyPr>
            <a:normAutofit/>
          </a:bodyPr>
          <a:lstStyle/>
          <a:p>
            <a:r>
              <a:rPr lang="ru-RU" i="1" u="sng" dirty="0" smtClean="0">
                <a:solidFill>
                  <a:srgbClr val="FF0000"/>
                </a:solidFill>
              </a:rPr>
              <a:t>Набор продуктов</a:t>
            </a:r>
            <a:endParaRPr lang="ru-RU" i="1" u="sng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508103" y="1447800"/>
            <a:ext cx="3168353" cy="34899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Картофель</a:t>
            </a:r>
          </a:p>
          <a:p>
            <a:pPr marL="0" indent="0">
              <a:buNone/>
            </a:pPr>
            <a:r>
              <a:rPr lang="ru-RU" dirty="0" smtClean="0"/>
              <a:t>Огурец</a:t>
            </a:r>
          </a:p>
          <a:p>
            <a:pPr marL="0" indent="0">
              <a:buNone/>
            </a:pPr>
            <a:r>
              <a:rPr lang="ru-RU" dirty="0" smtClean="0"/>
              <a:t>Перец болгарский</a:t>
            </a:r>
          </a:p>
          <a:p>
            <a:pPr marL="0" indent="0">
              <a:buNone/>
            </a:pPr>
            <a:r>
              <a:rPr lang="ru-RU" dirty="0" smtClean="0"/>
              <a:t>зелень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7" y="764704"/>
            <a:ext cx="5040560" cy="3975870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980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7544" y="404664"/>
            <a:ext cx="8357264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dirty="0"/>
              <a:t>4. Текущий инструктаж и самостоятельная работа обучающихся</a:t>
            </a:r>
            <a:r>
              <a:rPr lang="ru-RU" sz="1800" i="1" dirty="0"/>
              <a:t/>
            </a:r>
            <a:br>
              <a:rPr lang="ru-RU" sz="1800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sz="1800" i="1" dirty="0"/>
              <a:t>Преподаватель осуществляет текущий инструктаж.</a:t>
            </a:r>
            <a:br>
              <a:rPr lang="ru-RU" sz="1800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u="sng" dirty="0">
                <a:solidFill>
                  <a:srgbClr val="FF0000"/>
                </a:solidFill>
              </a:rPr>
              <a:t>Целевые обходы:</a:t>
            </a:r>
            <a:br>
              <a:rPr lang="ru-RU" i="1" u="sng" dirty="0">
                <a:solidFill>
                  <a:srgbClr val="FF0000"/>
                </a:solidFill>
              </a:rPr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/>
              <a:t>- проверить организацию рабочих мест;</a:t>
            </a:r>
            <a:br>
              <a:rPr lang="ru-RU" sz="1800" i="1" dirty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/>
              <a:t>- проверить правильность выполнения трудовых приемов;</a:t>
            </a:r>
            <a:br>
              <a:rPr lang="ru-RU" sz="1800" i="1" dirty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/>
              <a:t>-.индивидуальное инструктирование отстающим обучающимся, дополнительное </a:t>
            </a:r>
            <a:endParaRPr lang="ru-RU" sz="1800" i="1" dirty="0" smtClean="0"/>
          </a:p>
          <a:p>
            <a:pPr marL="0" indent="0">
              <a:buNone/>
            </a:pPr>
            <a:r>
              <a:rPr lang="ru-RU" sz="1800" i="1" u="sng" dirty="0">
                <a:solidFill>
                  <a:srgbClr val="FF0000"/>
                </a:solidFill>
              </a:rPr>
              <a:t>задание наиболее успевающим обучающимся;</a:t>
            </a:r>
            <a:br>
              <a:rPr lang="ru-RU" sz="1800" i="1" u="sng" dirty="0">
                <a:solidFill>
                  <a:srgbClr val="FF0000"/>
                </a:solidFill>
              </a:rPr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/>
              <a:t>- проверить соблюдение правил техники безопасности и норм, санитарно-гигиенических правил;</a:t>
            </a:r>
            <a:br>
              <a:rPr lang="ru-RU" sz="1800" i="1" dirty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/>
              <a:t>- проверить аккуратность и правильность ведения самоконтроля;</a:t>
            </a:r>
            <a:br>
              <a:rPr lang="ru-RU" sz="1800" i="1" dirty="0"/>
            </a:b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4277429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76672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Фронтальный опрос: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1.Назовите порядок приготовления п/ф из рыбы для приготовления зраз;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2.Назовите порядок приготовления фарша для зраз.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3.Назовите порядок приготовления картофельного пюре.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4. Какой гарнир, за исключением картофельного пюре, можно применить к зразам донским.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813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548680"/>
            <a:ext cx="83529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5. Заключительный этап урока.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Преподаватель проводит анализ производственной деятельности группы: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- Подводит итоги за день, анализ работы каждого обучающегося;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- Сообщает оценки с обоснованием выставленных оценок;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- Демонстрирует лучшие работы, отмечает, кто из обучающихся добился отличного качества в работе;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- Разбирает и дает анализ наиболее характерным недочетам в работе обучающихся, указывает пути и методы их устранения;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- Раскрывает экономическую сторону урока, рациональный расход продуктов;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- Подведение итогов занятия в целом;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- Общая оценка блюда «Зразы донские</a:t>
            </a:r>
            <a:r>
              <a:rPr lang="ru-RU" sz="1600" dirty="0" smtClean="0"/>
              <a:t>» со сложным гарниром , </a:t>
            </a:r>
            <a:r>
              <a:rPr lang="ru-RU" sz="1600" dirty="0"/>
              <a:t>обучающихся друг другом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98791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76672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Н.А.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Анфимова; Л.Л.Татарская Кулинария «Повар кондитер» 2006г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supercook.ru/zz235-19.html</a:t>
            </a:r>
            <a:endParaRPr lang="ru-RU" sz="2000" dirty="0" smtClean="0"/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kulinariya-dly-umnih.blogspot.ru/2013/02/blog-post_2.html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://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edaworld.ru/zrazy-donskie.html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/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://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www.vlastvkusa.ru/recipes/show/1661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/>
          </a:p>
          <a:p>
            <a:r>
              <a:rPr lang="ru-RU" sz="2000" dirty="0" smtClean="0"/>
              <a:t>Т.А. Качурина Контрольные материалы по профессии «Повар»  2013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76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5644"/>
            <a:ext cx="352839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995884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Уложите рыбу на большую разделочную доску. Приготовьте острый нож. Я использую универсальный, так называемый поварской – он и не слишком большой, но и не маленький. Золотая середина, в общем.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919365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Нам потребуется: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1124744"/>
            <a:ext cx="50438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Тушка белой рыбы без головы – хек, треска, сайда, пикша, минтай.</a:t>
            </a:r>
          </a:p>
          <a:p>
            <a:r>
              <a:rPr lang="ru-RU" b="1" i="1" dirty="0"/>
              <a:t>Приготовление</a:t>
            </a:r>
            <a:r>
              <a:rPr lang="ru-RU" b="1" i="1" dirty="0" smtClean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Прежде, чем начинать разделывать рыбу на филе, помойте и обсушите ее. От чешуи очищать не обязательно, поскольку мы все равно будем снимать шкурку.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Picture 2" descr="http://4.bp.blogspot.com/-yvirCMyTweg/UQzE6ynb-zI/AAAAAAAAAYM/ai3FaddtCVQ/s1600/P1110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112"/>
            <a:ext cx="4248472" cy="222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1560" y="4941168"/>
            <a:ext cx="36038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1.отрежьте</a:t>
            </a:r>
            <a:r>
              <a:rPr lang="ru-RU" i="1" dirty="0" smtClean="0">
                <a:solidFill>
                  <a:schemeClr val="tx2"/>
                </a:solidFill>
              </a:rPr>
              <a:t> </a:t>
            </a:r>
            <a:r>
              <a:rPr lang="ru-RU" i="1" dirty="0">
                <a:solidFill>
                  <a:schemeClr val="tx2"/>
                </a:solidFill>
              </a:rPr>
              <a:t>у рыбы хвост, срежьте брюшные и </a:t>
            </a:r>
            <a:r>
              <a:rPr lang="ru-RU" i="1" dirty="0" smtClean="0">
                <a:solidFill>
                  <a:schemeClr val="tx2"/>
                </a:solidFill>
              </a:rPr>
              <a:t>плавники</a:t>
            </a:r>
            <a:r>
              <a:rPr lang="ru-RU" i="1" dirty="0">
                <a:solidFill>
                  <a:schemeClr val="tx2"/>
                </a:solidFill>
              </a:rPr>
              <a:t>.</a:t>
            </a:r>
          </a:p>
          <a:p>
            <a:r>
              <a:rPr lang="ru-RU" i="1" dirty="0">
                <a:solidFill>
                  <a:schemeClr val="tx2"/>
                </a:solidFill>
              </a:rPr>
              <a:t/>
            </a:r>
            <a:br>
              <a:rPr lang="ru-RU" i="1" dirty="0">
                <a:solidFill>
                  <a:schemeClr val="tx2"/>
                </a:solidFill>
              </a:rPr>
            </a:br>
            <a:endParaRPr lang="ru-RU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4437112"/>
            <a:ext cx="62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88555"/>
            <a:ext cx="867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Рассказ </a:t>
            </a:r>
            <a:r>
              <a:rPr lang="ru-RU" b="1" i="1" dirty="0" smtClean="0">
                <a:solidFill>
                  <a:srgbClr val="FF0000"/>
                </a:solidFill>
              </a:rPr>
              <a:t>преподавателя наглядный </a:t>
            </a:r>
            <a:r>
              <a:rPr lang="ru-RU" b="1" i="1" dirty="0">
                <a:solidFill>
                  <a:srgbClr val="FF0000"/>
                </a:solidFill>
              </a:rPr>
              <a:t>пример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5303" y="5677417"/>
            <a:ext cx="2530624" cy="7359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4" name="Picture 6" descr="http://1.bp.blogspot.com/-xlZO5Y-Pgek/UQzFK6SBlmI/AAAAAAAAAYc/XBGwH70x6XA/s1600/P1110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1" y="332657"/>
            <a:ext cx="3924469" cy="23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1002" y="548680"/>
            <a:ext cx="4284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2.Сделайте </a:t>
            </a:r>
            <a:r>
              <a:rPr lang="ru-RU" i="1" dirty="0"/>
              <a:t>разрез вдоль хребта. При этом постарайтесь прорезать «мясо» до позвоночника.</a:t>
            </a:r>
          </a:p>
        </p:txBody>
      </p:sp>
      <p:pic>
        <p:nvPicPr>
          <p:cNvPr id="2056" name="Picture 8" descr="http://3.bp.blogspot.com/-mIsBGmx4L_U/UQzFO_idMpI/AAAAAAAAAYk/VY8ih7t-oIo/s1600/P1110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78" y="2502080"/>
            <a:ext cx="3816424" cy="248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3702" y="3148671"/>
            <a:ext cx="2223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3.переверните </a:t>
            </a:r>
            <a:r>
              <a:rPr lang="ru-RU" i="1" dirty="0"/>
              <a:t>тушку на другую сторону и повторите процесс. </a:t>
            </a:r>
          </a:p>
        </p:txBody>
      </p:sp>
      <p:pic>
        <p:nvPicPr>
          <p:cNvPr id="2058" name="Picture 10" descr="http://4.bp.blogspot.com/-4sOYu4FeN3M/UQzFBtlBMtI/AAAAAAAAAYU/qIxa7IMcbVY/s1600/P1110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1537"/>
            <a:ext cx="368576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8120" y="5157192"/>
            <a:ext cx="4984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4.</a:t>
            </a:r>
            <a:r>
              <a:rPr lang="ru-RU" i="1" dirty="0"/>
              <a:t> разделки рыбы у вас должно получиться два филе с кожей и хребтовая кость.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621" y="219564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268509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32403" y="414153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52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04470"/>
            <a:ext cx="3916909" cy="1853530"/>
          </a:xfrm>
        </p:spPr>
        <p:txBody>
          <a:bodyPr>
            <a:normAutofit fontScale="90000"/>
          </a:bodyPr>
          <a:lstStyle/>
          <a:p>
            <a:r>
              <a:rPr lang="ru-RU" sz="2000" b="0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b="0" i="1" dirty="0" smtClean="0">
                <a:solidFill>
                  <a:schemeClr val="tx1"/>
                </a:solidFill>
                <a:effectLst/>
              </a:rPr>
            </a:br>
            <a:r>
              <a:rPr lang="ru-RU" sz="2000" b="0" i="1" dirty="0">
                <a:solidFill>
                  <a:schemeClr val="tx1"/>
                </a:solidFill>
                <a:effectLst/>
              </a:rPr>
              <a:t/>
            </a:r>
            <a:br>
              <a:rPr lang="ru-RU" sz="2000" b="0" i="1" dirty="0">
                <a:solidFill>
                  <a:schemeClr val="tx1"/>
                </a:solidFill>
                <a:effectLst/>
              </a:rPr>
            </a:br>
            <a:r>
              <a:rPr lang="ru-RU" sz="2000" b="0" i="1" dirty="0" smtClean="0">
                <a:solidFill>
                  <a:schemeClr val="tx1"/>
                </a:solidFill>
                <a:effectLst/>
              </a:rPr>
              <a:t>7.Повторите операцию снятия шкурки со вторым филе.</a:t>
            </a:r>
            <a:r>
              <a:rPr lang="ru-RU" b="0" i="1" dirty="0">
                <a:effectLst/>
              </a:rPr>
              <a:t/>
            </a:r>
            <a:br>
              <a:rPr lang="ru-RU" b="0" i="1" dirty="0">
                <a:effectLst/>
              </a:rPr>
            </a:b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3074" name="Picture 2" descr="http://2.bp.blogspot.com/-rapuv9DQ9wk/UQzHwAk5d7I/AAAAAAAAAZc/XOcpq6iS-5U/s1600/P1110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5283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220" y="278085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5.Хребтовую кость убираем</a:t>
            </a:r>
            <a:r>
              <a:rPr lang="ru-RU" i="1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54868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5.</a:t>
            </a:r>
            <a:endParaRPr lang="ru-RU" dirty="0"/>
          </a:p>
        </p:txBody>
      </p:sp>
      <p:pic>
        <p:nvPicPr>
          <p:cNvPr id="3076" name="Picture 4" descr="http://3.bp.blogspot.com/-Hwk_O8XUG7w/UQzFYjKB-cI/AAAAAAAAAYs/DKCN-HID_hk/s1600/P1110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04354"/>
            <a:ext cx="4176464" cy="22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404664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6.отделить </a:t>
            </a:r>
            <a:r>
              <a:rPr lang="ru-RU" i="1" dirty="0"/>
              <a:t>шкурку от «мяса».  Для этого переверните филе шкуркой вверх. Аккуратно рукой подцепите кончик шкурки. Тяните шкурку «от себя», аккуратно подрезая ее ножом и потихоньку двигаясь к хвосту.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3" y="2478950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6.</a:t>
            </a:r>
            <a:endParaRPr lang="ru-RU" dirty="0"/>
          </a:p>
        </p:txBody>
      </p:sp>
      <p:pic>
        <p:nvPicPr>
          <p:cNvPr id="3078" name="Picture 6" descr="http://3.bp.blogspot.com/-gZ_A5NwRgz4/UQzGxEUWWuI/AAAAAAAAAZA/uoC3ZNZcORU/s1600/P1110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36403"/>
            <a:ext cx="4095556" cy="272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4048" y="42930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40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888432" cy="312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27984" y="404664"/>
            <a:ext cx="4090955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Приготовление зраз «Донских»</a:t>
            </a:r>
            <a:endParaRPr lang="ru-RU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Филе </a:t>
            </a:r>
            <a:r>
              <a:rPr lang="ru-RU" i="1" dirty="0"/>
              <a:t>разрезать на 2или </a:t>
            </a:r>
            <a:r>
              <a:rPr lang="ru-RU" i="1" dirty="0" smtClean="0"/>
              <a:t>4части,накрыть </a:t>
            </a:r>
            <a:r>
              <a:rPr lang="ru-RU" i="1" dirty="0"/>
              <a:t>пищевой </a:t>
            </a:r>
            <a:r>
              <a:rPr lang="ru-RU" i="1" dirty="0" smtClean="0"/>
              <a:t>плёнкой, аккуратно </a:t>
            </a:r>
            <a:r>
              <a:rPr lang="ru-RU" i="1" dirty="0"/>
              <a:t>отбить</a:t>
            </a:r>
            <a:r>
              <a:rPr lang="ru-RU" i="1" dirty="0" smtClean="0"/>
              <a:t>.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Посолить, поперчить.</a:t>
            </a:r>
            <a:endParaRPr lang="ru-RU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8" b="11899"/>
          <a:stretch/>
        </p:blipFill>
        <p:spPr bwMode="auto">
          <a:xfrm>
            <a:off x="323528" y="3645024"/>
            <a:ext cx="396044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7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Приготовление начинки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07224" y="3212976"/>
            <a:ext cx="3172688" cy="17247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5005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Лук нашинковать, пассеровать в сливочном масле до золотистого цвета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Два </a:t>
            </a:r>
            <a:r>
              <a:rPr lang="ru-RU" dirty="0"/>
              <a:t>сваренных вкрутую яйца нарубить ножом.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8" b="17233"/>
          <a:stretch/>
        </p:blipFill>
        <p:spPr bwMode="auto">
          <a:xfrm>
            <a:off x="395536" y="404664"/>
            <a:ext cx="410445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" b="15683"/>
          <a:stretch/>
        </p:blipFill>
        <p:spPr bwMode="auto">
          <a:xfrm>
            <a:off x="395536" y="3501008"/>
            <a:ext cx="4092557" cy="28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293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3" b="19640"/>
          <a:stretch/>
        </p:blipFill>
        <p:spPr bwMode="auto">
          <a:xfrm>
            <a:off x="394725" y="367003"/>
            <a:ext cx="432048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764704"/>
            <a:ext cx="3888432" cy="525658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филе рыбы выложить половину </a:t>
            </a:r>
            <a:r>
              <a:rPr lang="ru-RU" dirty="0" smtClean="0"/>
              <a:t>фарша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свернуть </a:t>
            </a:r>
            <a:r>
              <a:rPr lang="ru-RU" dirty="0" smtClean="0"/>
              <a:t>трубочкой, придать </a:t>
            </a:r>
            <a:r>
              <a:rPr lang="ru-RU" dirty="0"/>
              <a:t>слегка округлую форму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7" b="18713"/>
          <a:stretch/>
        </p:blipFill>
        <p:spPr bwMode="auto">
          <a:xfrm>
            <a:off x="395536" y="3501008"/>
            <a:ext cx="4320480" cy="296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47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27311" y="4059560"/>
            <a:ext cx="2916324" cy="1868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635896" y="233264"/>
            <a:ext cx="5112568" cy="6624736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endParaRPr lang="ru-RU" sz="4400" dirty="0" smtClean="0"/>
          </a:p>
          <a:p>
            <a:pPr algn="ctr"/>
            <a:endParaRPr lang="ru-RU" sz="4400" dirty="0" smtClean="0"/>
          </a:p>
          <a:p>
            <a:pPr lvl="3" algn="ctr"/>
            <a:endParaRPr lang="ru-RU" sz="3600" dirty="0" smtClean="0"/>
          </a:p>
          <a:p>
            <a:pPr lvl="3" algn="ctr"/>
            <a:endParaRPr lang="ru-RU" sz="3600" dirty="0"/>
          </a:p>
          <a:p>
            <a:pPr lvl="3" algn="ctr"/>
            <a:endParaRPr lang="ru-RU" sz="3600" dirty="0" smtClean="0"/>
          </a:p>
          <a:p>
            <a:pPr algn="r"/>
            <a:endParaRPr lang="ru-RU" sz="4400" dirty="0" smtClean="0"/>
          </a:p>
          <a:p>
            <a:pPr marL="0" indent="0" algn="r">
              <a:buNone/>
            </a:pPr>
            <a:endParaRPr lang="ru-RU" sz="4400" dirty="0"/>
          </a:p>
          <a:p>
            <a:pPr marL="0" indent="0" algn="r">
              <a:buNone/>
            </a:pPr>
            <a:endParaRPr lang="ru-RU" sz="4400" dirty="0" smtClean="0"/>
          </a:p>
          <a:p>
            <a:endParaRPr lang="ru-RU" sz="4400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067944" y="43651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9" y="288739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cs typeface="Times New Roman" pitchFamily="18" charset="0"/>
              </a:rPr>
              <a:t>1.Обвалять </a:t>
            </a:r>
            <a:r>
              <a:rPr lang="ru-RU" i="1" dirty="0">
                <a:cs typeface="Times New Roman" pitchFamily="18" charset="0"/>
              </a:rPr>
              <a:t>в муке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288742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just"/>
            <a:r>
              <a:rPr lang="ru-RU" sz="1600" i="1" dirty="0" smtClean="0">
                <a:cs typeface="Times New Roman" pitchFamily="18" charset="0"/>
              </a:rPr>
              <a:t>2.смочить в льезон</a:t>
            </a:r>
          </a:p>
          <a:p>
            <a:r>
              <a:rPr lang="ru-RU" sz="1600" i="1" dirty="0" smtClean="0">
                <a:cs typeface="Times New Roman" pitchFamily="18" charset="0"/>
              </a:rPr>
              <a:t>                (сырое яйцо  +</a:t>
            </a:r>
            <a:r>
              <a:rPr lang="ru-RU" sz="1600" i="1" dirty="0">
                <a:cs typeface="Times New Roman" pitchFamily="18" charset="0"/>
              </a:rPr>
              <a:t>вода</a:t>
            </a:r>
            <a:r>
              <a:rPr lang="ru-RU" sz="1600" i="1" dirty="0" smtClean="0">
                <a:cs typeface="Times New Roman" pitchFamily="18" charset="0"/>
              </a:rPr>
              <a:t>)</a:t>
            </a:r>
            <a:endParaRPr lang="ru-RU" sz="1600" i="1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530120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algn="r"/>
            <a:r>
              <a:rPr lang="ru-RU" sz="2000" i="1" dirty="0" smtClean="0">
                <a:cs typeface="Times New Roman" pitchFamily="18" charset="0"/>
              </a:rPr>
              <a:t>3.обвалять</a:t>
            </a:r>
            <a:endParaRPr lang="ru-RU" sz="2000" i="1" dirty="0">
              <a:cs typeface="Times New Roman" pitchFamily="18" charset="0"/>
            </a:endParaRPr>
          </a:p>
          <a:p>
            <a:pPr algn="r"/>
            <a:r>
              <a:rPr lang="ru-RU" sz="2000" i="1" dirty="0">
                <a:cs typeface="Times New Roman" pitchFamily="18" charset="0"/>
              </a:rPr>
              <a:t>в  сухарях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1" b="20244"/>
          <a:stretch/>
        </p:blipFill>
        <p:spPr bwMode="auto">
          <a:xfrm>
            <a:off x="467544" y="444860"/>
            <a:ext cx="4032448" cy="244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17315"/>
          <a:stretch/>
        </p:blipFill>
        <p:spPr bwMode="auto">
          <a:xfrm>
            <a:off x="4374610" y="412300"/>
            <a:ext cx="4222675" cy="244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43" b="4896"/>
          <a:stretch/>
        </p:blipFill>
        <p:spPr bwMode="auto">
          <a:xfrm>
            <a:off x="2070381" y="2854837"/>
            <a:ext cx="3995125" cy="332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59315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663</TotalTime>
  <Words>577</Words>
  <Application>Microsoft Office PowerPoint</Application>
  <PresentationFormat>Экран (4:3)</PresentationFormat>
  <Paragraphs>203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Times New Roman</vt:lpstr>
      <vt:lpstr>Trebuchet MS</vt:lpstr>
      <vt:lpstr>Wingdings 3</vt:lpstr>
      <vt:lpstr>Грань</vt:lpstr>
      <vt:lpstr>1_Грань</vt:lpstr>
      <vt:lpstr>Государственное бюджетное профессиональное образовательное учреждение «Юрюзанский технологический техникум»</vt:lpstr>
      <vt:lpstr>  Актуальность: 1.К чему вы должны стремиться при обработке рыбы на филе? 2.Как красиво оформить блюдо и дать ему рекламу? </vt:lpstr>
      <vt:lpstr>Презентация PowerPoint</vt:lpstr>
      <vt:lpstr>Презентация PowerPoint</vt:lpstr>
      <vt:lpstr>  7.Повторите операцию снятия шкурки со вторым филе.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Картофельное пюре с капустным салатом</vt:lpstr>
      <vt:lpstr>Картофельное пюре с зеленью и помидором</vt:lpstr>
      <vt:lpstr>Картофель фри с консервированной кукурузой и свежими овощами</vt:lpstr>
      <vt:lpstr>Картофель по деревенски    с краснокочанной капустой</vt:lpstr>
      <vt:lpstr>Картофель по деревенски со                       свежими овощами</vt:lpstr>
      <vt:lpstr>Картофельное пюре с зеленым горошком, с маринованными огурцами</vt:lpstr>
      <vt:lpstr>     Картофель по деревенски со свежими овощами </vt:lpstr>
      <vt:lpstr>Нарезка из свежих овощей</vt:lpstr>
      <vt:lpstr>Картофельные чипсы с свежими овощами</vt:lpstr>
      <vt:lpstr>Картофель фри со свежими овощами</vt:lpstr>
      <vt:lpstr>Отварной картофель со свежими овощами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среднего профессионального образования Московской области  "Люберецкий политехнический техникум Открытый урок ПМ 04</dc:title>
  <dc:creator>User</dc:creator>
  <cp:lastModifiedBy>Методист</cp:lastModifiedBy>
  <cp:revision>63</cp:revision>
  <dcterms:created xsi:type="dcterms:W3CDTF">2014-02-26T18:04:36Z</dcterms:created>
  <dcterms:modified xsi:type="dcterms:W3CDTF">2018-03-12T08:37:54Z</dcterms:modified>
</cp:coreProperties>
</file>