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2" r:id="rId4"/>
    <p:sldId id="264" r:id="rId5"/>
    <p:sldId id="263" r:id="rId6"/>
    <p:sldId id="266" r:id="rId7"/>
    <p:sldId id="267" r:id="rId8"/>
    <p:sldId id="265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69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6" r:id="rId33"/>
    <p:sldId id="293" r:id="rId34"/>
    <p:sldId id="294" r:id="rId35"/>
    <p:sldId id="295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83" r:id="rId44"/>
    <p:sldId id="29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E82C-9877-48D0-8F98-DFEF5A933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DC05-5949-43D9-80F5-460E040DD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766D94-E0CB-4845-875B-13049E200CAE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1443FA-2174-41F2-BE36-137BC202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3000372"/>
            <a:ext cx="6477000" cy="2643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сиропов и отделочных полуфабрикатов на их основе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Мастер 1 категории: </a:t>
            </a:r>
            <a:r>
              <a:rPr lang="ru-RU" dirty="0" err="1" smtClean="0"/>
              <a:t>Педан</a:t>
            </a:r>
            <a:r>
              <a:rPr lang="ru-RU" dirty="0" smtClean="0"/>
              <a:t>  Галина Евгеньевна</a:t>
            </a:r>
          </a:p>
          <a:p>
            <a:r>
              <a:rPr lang="ru-RU" dirty="0" smtClean="0"/>
              <a:t>ГБПОУ « </a:t>
            </a:r>
            <a:r>
              <a:rPr lang="ru-RU" dirty="0" err="1" smtClean="0"/>
              <a:t>Юрюзанский</a:t>
            </a:r>
            <a:r>
              <a:rPr lang="ru-RU" dirty="0" smtClean="0"/>
              <a:t> технологический техникум»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14291"/>
            <a:ext cx="8289925" cy="57150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Сироп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ромочки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(крепленый)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295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Сироп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промочки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(крепленый) готовят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обязательным добавлением  коньяка.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7"/>
            <a:ext cx="707236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Кофейный сироп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18488" cy="4973651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Кофейным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сиропом промачивают бисквит, используемый для тортов и пирожных с кофейными-кремами. Вначале готовят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вытяжку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кофе. Для этого часть воды по рецептуре доводят до кипения и делят на три части. В первую добавляют натуральный молотый кофе, волу кипятят несколько минут, процеживают. В гущу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часть воды, кипятят несколько минут и еще раз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операцию с третьей частью воды. Затем гущу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выбрасывают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вытяжки соединяют. Оставшуюся воду и сахар-песок доводят до кипения, снимают пену, кипятят 1-2 мин, охлаждают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20˚С.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охлажденную вытяжку из кофе, коньяк, ромовую эссенцию.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качеству: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сироп вязкий, кофейного цвета, с ярко выраженным запахом кофе, влажность 50%.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Сироп для глазировки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(тираж)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8488" cy="487362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сироп (тираж) применяют для глазирования пряничных изделий, а также фруктов, используемых для украшения тортов и пирожных. Сахар-песок соединяют с водой, доводят до кипения, снимают пену и уваривают до 110˚С. Охлаждают до 80˚С, добавляют эссенцию и используют в горячем виде.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сироп густой, прозрачный; влажность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25%.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86190"/>
            <a:ext cx="4357718" cy="28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30163"/>
            <a:ext cx="8362950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Сироп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инвертный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713788" cy="4873625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Инверсия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разложение сахарозы на простые сахара: глюкозу и фруктозу.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Сахар-песок соединяют с водой, доводят до кипения, снимают пену, добавляют кислоту и уваривают до 107˚С.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Инвертный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сироп на 10% слаще обыкновенного сахарного сиропа. Его используют вместо патоки, так как он обладает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антикристаллизационными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свойствами, т.е., введенный в сахарные растворы и карамели, препятствует образованию в них кристаллов сахара (засахариванию). Если тесто приготовлено на питьевой соде, то в присутствии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инвертного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сиропа усиливается разрыхление.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использовать любую пищевую кислоту. </a:t>
            </a:r>
          </a:p>
          <a:p>
            <a:pPr marL="0" inden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сироп должен быть прозрачным, желтого цвета; влажность 25%.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629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Жженка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288" y="1557338"/>
            <a:ext cx="8280400" cy="487362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пережженый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сахар, растворенный в кипятке. Ее применяют для подкрашивания теста, кремов, помады и других полуфабрикатов.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посуду кладут сахар-песок, добавляют немного воды - одну часть на пять частей сахара. Нагревают,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помешивая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лопаткой с длинной ручкой (веселкой) до тех пор, пока сахар не приобретет темно-коричневый цвет.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жженку процеживают через частое сито с ячейками размером 0,5—0,6 мм.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надо растворить в горячей воде, нагревая и помешивая.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качеству: жженка должна иметь вид густого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темно-коричневого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сиропа с горьким вкусом; влажность 23-25%.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263" y="333375"/>
            <a:ext cx="16414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629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Жженка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288" y="1557338"/>
            <a:ext cx="8280400" cy="4873625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 err="1"/>
              <a:t>пережженый</a:t>
            </a:r>
            <a:r>
              <a:rPr lang="ru-RU" dirty="0"/>
              <a:t> сахар, растворенный в кипятке. Ее применяют для подкрашивания теста, кремов, помады и других полуфабрикатов.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 </a:t>
            </a:r>
            <a:r>
              <a:rPr lang="ru-RU" dirty="0"/>
              <a:t>посуду кладут сахар-песок, добавляют немного воды - одну часть на пять частей сахара. Нагревают, </a:t>
            </a:r>
            <a:r>
              <a:rPr lang="ru-RU" dirty="0" smtClean="0"/>
              <a:t>помешивая </a:t>
            </a:r>
            <a:r>
              <a:rPr lang="ru-RU" dirty="0"/>
              <a:t>лопаткой с длинной ручкой (веселкой) до тех пор, пока сахар не приобретет темно-коричневый цвет.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Готовую </a:t>
            </a:r>
            <a:r>
              <a:rPr lang="ru-RU" dirty="0"/>
              <a:t>жженку процеживают через частое сито с ячейками размером 0,5—0,6 мм. </a:t>
            </a:r>
            <a:r>
              <a:rPr lang="ru-RU" dirty="0" smtClean="0"/>
              <a:t>Его </a:t>
            </a:r>
            <a:r>
              <a:rPr lang="ru-RU" dirty="0"/>
              <a:t>надо растворить в горячей воде, нагревая и помешивая.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Требования </a:t>
            </a:r>
            <a:r>
              <a:rPr lang="ru-RU" dirty="0"/>
              <a:t>к качеству: жженка должна иметь вид густого </a:t>
            </a:r>
            <a:r>
              <a:rPr lang="ru-RU" dirty="0" smtClean="0"/>
              <a:t>темно-коричневого </a:t>
            </a:r>
            <a:r>
              <a:rPr lang="ru-RU" dirty="0"/>
              <a:t>сиропа с горьким вкусом; влажность 23-25%.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263" y="333375"/>
            <a:ext cx="16414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Сироп для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промочки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62950" cy="5116527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Сахар-песок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соединяют с водой, доводят до кипения, снимают иену, кипятят 1-2 мин и охлаждают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20˚С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Затем добавляют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коньяк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вино, ромовую эссенцию. Использовать сироп нужно при температуре не выше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20˚С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при более высокой температуре изделия могут потерять форму.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промочкой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нужно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выдержать 6—8 ч для укрепления структуры теста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Сиропом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пропитывают изделия для придания им более нежных вкуса и аромата.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сироп должен быть вязким,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прозрачным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 запахом эссенции и вина; влажность 50%.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37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Закрепление материала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sz="quarter" idx="1"/>
          </p:nvPr>
        </p:nvSpPr>
        <p:spPr>
          <a:xfrm>
            <a:off x="395288" y="1557338"/>
            <a:ext cx="8353425" cy="49466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Что такое сироп?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924175"/>
            <a:ext cx="290036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524750" y="5445125"/>
            <a:ext cx="1346200" cy="10588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hlinkClick r:id="rId3" action="ppaction://hlinksldjump"/>
              </a:rPr>
              <a:t>ответ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8362950" cy="48736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Сироп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смесь сахара с водой уваренная до определенной температуры.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Закрепление материала</a:t>
            </a:r>
            <a:endParaRPr lang="ru-RU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8488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виды сиропов используют при приготовлении кондитерских изделий?</a:t>
            </a:r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213100"/>
            <a:ext cx="24701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лыбающееся лицо 3"/>
          <p:cNvSpPr/>
          <p:nvPr/>
        </p:nvSpPr>
        <p:spPr>
          <a:xfrm>
            <a:off x="7380288" y="5516563"/>
            <a:ext cx="1346200" cy="11525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hlinkClick r:id="rId3" action="ppaction://hlinksldjump"/>
              </a:rPr>
              <a:t>ответ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СИРОП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513" cy="487362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Сироп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смесь сахара с водой.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приготовления полуфабрикатов требуется сироп с различным содержанием сахара. Растворимость сахара в воде зависит от температуры.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нужно получить сироп с большим содержанием саха­ра, то его соединяют с водой и кипятят. В процессе уваривания сахарного сиропа происходит выпаривание воды, поэтому концентрация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25" y="333375"/>
            <a:ext cx="2457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288" y="765175"/>
            <a:ext cx="8208962" cy="48736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Для </a:t>
            </a:r>
            <a:r>
              <a:rPr lang="ru-RU" sz="3600" dirty="0"/>
              <a:t>приготовления кондитерских изделий используют сироп – </a:t>
            </a:r>
            <a:r>
              <a:rPr lang="ru-RU" sz="3600" dirty="0" err="1" smtClean="0"/>
              <a:t>промочку</a:t>
            </a:r>
            <a:r>
              <a:rPr lang="ru-RU" sz="3600" dirty="0"/>
              <a:t>, сироп для глазирования, </a:t>
            </a:r>
            <a:r>
              <a:rPr lang="ru-RU" sz="3600" dirty="0" err="1"/>
              <a:t>инвертный</a:t>
            </a:r>
            <a:r>
              <a:rPr lang="ru-RU" sz="3600" dirty="0"/>
              <a:t> сироп, кофейный сироп.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438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smtClean="0"/>
              <a:t>До какой температуры уваривают сироп для глазирования?</a:t>
            </a:r>
          </a:p>
          <a:p>
            <a:pPr marL="0" indent="0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3860800"/>
            <a:ext cx="24685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лыбающееся лицо 3"/>
          <p:cNvSpPr/>
          <p:nvPr/>
        </p:nvSpPr>
        <p:spPr>
          <a:xfrm>
            <a:off x="7451725" y="5492750"/>
            <a:ext cx="1347788" cy="1031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hlinkClick r:id="rId3" action="ppaction://hlinksldjump"/>
              </a:rPr>
              <a:t>ответ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8488" cy="48736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Сироп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глазирования уваривают до температуры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110˚ С.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Использованная литература,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интернет-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05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1.С.В.Ермилова/ Приготовление ,оформление и подготовка к реализации хлебобулочных, мучных кондитерских изделий разного ассортимента.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Издательский центр « Академия» 2018г.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Картинки: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photo.pixasa.net/show/c1809455-1a82-4937-a70f-7b09bec40cd2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windowsphonenews.ru/wp-content/uploads/2012/02/q.jpg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www.ru.all.biz/img/ru/catalog/middle/956807.jpeg?rrr=1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vasabi.my1.ru/1gl/1/1/1/img802.jpg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http://img0.liveinternet.ru/images/attach/c/8/101/803/101803712_9b0a06f60a5a.jpg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2950" cy="6092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F218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ИСПОЛЬЗОВАНИЕ  ЖЕЛЕ</a:t>
            </a:r>
            <a:r>
              <a:rPr lang="ru-RU" sz="4800" dirty="0" smtClean="0">
                <a:solidFill>
                  <a:srgbClr val="F218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dirty="0" smtClean="0">
                <a:solidFill>
                  <a:srgbClr val="F2183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ОФОРМЛЕНИИ</a:t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МУЧНЫХ КОНДИТЕРСКИХ</a:t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ИЗДЕЛИЙ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6000" smtClean="0">
                <a:latin typeface="Times New Roman" pitchFamily="18" charset="0"/>
              </a:rPr>
              <a:t>ЖЕЛЕ -</a:t>
            </a: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9577387" cy="5327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z="4000" smtClean="0"/>
              <a:t> ПОЛУПРОЗРАЧНАЯ,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СТУДНЕОБРАЗНАЯ МАССА 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С БЛЕСТЯЩЕЙ ПОВЕРХНОСТЬЮ,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ЛЕГКО РАЗРЕЗАЕМАЯ 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И СОХРАНЯЮЩАЯ ФОРМУ.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smtClean="0">
                <a:latin typeface="Times New Roman" pitchFamily="18" charset="0"/>
              </a:rPr>
              <a:t>ВИДЫ ЖЕЛЕ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916113"/>
            <a:ext cx="4032250" cy="49418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БЕСЦВЕТНОЕ</a:t>
            </a: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ЦВЕТНОЕ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МОЛОЧНОЕ</a:t>
            </a:r>
          </a:p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ШОКОЛАДНОЕ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0671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МНОГОСЛОЙНОЕ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МОЗАИЧНОЕ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МРАМОРНОЕ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>
                <a:latin typeface="Times New Roman" pitchFamily="18" charset="0"/>
              </a:rPr>
              <a:t>БЕСЦВЕТНОЕ ЖЕЛЕ -</a:t>
            </a:r>
            <a:r>
              <a:rPr lang="ru-RU" sz="400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716463" cy="540067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ГОТОВИТСЯ НА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ПРОЗРАЧНОМ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САХАРНОМ СИРОПЕ,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ИСПОЛЬЗУЕТСЯ ДЛЯ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ГЛАЗИРОВАНИЯ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ФРУКТОВ,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ПОВЕРХНОСТИ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ИЗДЕЛИЙ, УКРАШЕНИЙ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ИЗ МАСТИКИ И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МАРЦИПАНА</a:t>
            </a:r>
          </a:p>
        </p:txBody>
      </p:sp>
      <p:pic>
        <p:nvPicPr>
          <p:cNvPr id="6148" name="Picture 6" descr="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12875"/>
            <a:ext cx="4316413" cy="489585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latin typeface="Times New Roman" pitchFamily="18" charset="0"/>
              </a:rPr>
              <a:t>ЦВЕТНОЕ ЖЕЛЕ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316412" cy="55165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ГОТОВИТСЯ НА ЦВЕТНЫХ СИРОПАХ, ВИНАХ, СОКАХ, БЕЗАЛКОГОЛЬНЫХ НАПИТКАХ. ИСПОЛЬЗУЕТСЯ ДЛЯ ГЛАЗИРОВАНИЯ ПОВЕРХНОСТИ И ИЗГОТОВЛЕНИЯ УКРАШЕНИЙ.</a:t>
            </a:r>
          </a:p>
        </p:txBody>
      </p:sp>
      <p:pic>
        <p:nvPicPr>
          <p:cNvPr id="13316" name="Picture 10" descr="DSCN06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700213"/>
            <a:ext cx="4679950" cy="4392612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885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dirty="0" smtClean="0">
                <a:latin typeface="Times New Roman" pitchFamily="18" charset="0"/>
              </a:rPr>
              <a:t>ШОКОЛАДНОЕ   ЖЕЛЕ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349500"/>
            <a:ext cx="7056437" cy="4248150"/>
          </a:xfrm>
        </p:spPr>
        <p:txBody>
          <a:bodyPr/>
          <a:lstStyle/>
          <a:p>
            <a:pPr eaLnBrk="1" hangingPunct="1"/>
            <a:r>
              <a:rPr lang="ru-RU" sz="3600" smtClean="0"/>
              <a:t>ГОТОВИТСЯ НА ОСНОВЕ МОЛОЧНО-ШОКОЛАДНОГО СИРОПА. ИСПОЛЬЗУЕТСЯ ДЛЯ ИЗГОТОВЛЕНИЯ ОСНОВЫ ТОРТОВ И ПИРОЖНЫХ.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85852" y="1571612"/>
            <a:ext cx="7370791" cy="52863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Температуру сиропа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его кипения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термометром, градуированным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200˚С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сиропа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при помощи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ареометра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сахариметра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71462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4995863"/>
            <a:ext cx="2790825" cy="186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143512"/>
            <a:ext cx="319757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04813"/>
            <a:ext cx="7345362" cy="6119812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43887" cy="116838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</a:rPr>
              <a:t>МНОГОСЛОЙНОЕ (РАЗНОЦВЕТНОЕ) ЖЕЛЕ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1916113"/>
            <a:ext cx="5184776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  </a:t>
            </a:r>
            <a:r>
              <a:rPr lang="ru-RU" smtClean="0"/>
              <a:t>ГОТОВИТСЯ ИЗ ЖЕЛЕ РАЗНЫХ ЦВЕТОВ, НАЛИВАЕМЫХ ПООЧЕРЕДНО ДРУГ НА ДРУГА. ИСПОЛЬЗУЕТСЯ ДЛЯ ИЗГОТОВЛЕНИЯ ОСНОВЫ ИЗДЕЛИЙ И УКРАШЕНИЯ.</a:t>
            </a:r>
          </a:p>
        </p:txBody>
      </p:sp>
      <p:pic>
        <p:nvPicPr>
          <p:cNvPr id="44036" name="Picture 10" descr="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960812" cy="467995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latin typeface="Times New Roman" pitchFamily="18" charset="0"/>
              </a:rPr>
              <a:t>МОЗАИЧНОЕ ЖЕЛЕ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211638" cy="4997450"/>
          </a:xfrm>
        </p:spPr>
        <p:txBody>
          <a:bodyPr/>
          <a:lstStyle/>
          <a:p>
            <a:pPr eaLnBrk="1" hangingPunct="1"/>
            <a:r>
              <a:rPr lang="ru-RU" sz="2800" smtClean="0"/>
              <a:t>ГОТОВИТСЯ ИЗ ПРОЗРАЧНОГО ЖЕЛЕ И КУСОЧКОВ ЗАСТЫВШЕГО ЖЕЛЕ РАЗНЫХ ЦВЕТОВ. ИСПОЛЬЗУЕТСЯ ДЛЯ ИЗГОТОВЛЕНИЯ ОСНОВЫ ИЗДЕЛИЙ И УКРАШЕНИЯ.</a:t>
            </a:r>
          </a:p>
        </p:txBody>
      </p:sp>
      <p:pic>
        <p:nvPicPr>
          <p:cNvPr id="52228" name="Picture 7" descr="МОЗАИЧНО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484313"/>
            <a:ext cx="4824413" cy="5040312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сл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476250"/>
            <a:ext cx="6408738" cy="6048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latin typeface="Times New Roman" pitchFamily="18" charset="0"/>
              </a:rPr>
              <a:t>МРАМОРНОЕ ЖЕЛЕ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 eaLnBrk="1" hangingPunct="1"/>
            <a:r>
              <a:rPr lang="ru-RU" sz="2800" smtClean="0"/>
              <a:t>ГОТОВИТСЯ ИЗ ЗАГУСТЕВШЕГО ЖЕЛЕ ДВУХ ИЛИ БОЛЕЕ ЦВЕТОВ. ИСПОЛЬЗУЕТСЯ ДЛЯ ОФОРМЛЕНИЯ ПОВЕРХНОСТИ И ИЗГОТОВЛЕНИЯ ОСНОВЫ ИЗДЕЛИЙ.</a:t>
            </a:r>
          </a:p>
        </p:txBody>
      </p:sp>
      <p:pic>
        <p:nvPicPr>
          <p:cNvPr id="50180" name="Picture 7" descr="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773238"/>
            <a:ext cx="4752975" cy="467995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3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8351837" cy="597693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latin typeface="Times New Roman" pitchFamily="18" charset="0"/>
              </a:rPr>
              <a:t>МОЗАИЧНОЕ ЖЕЛЕ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211638" cy="4997450"/>
          </a:xfrm>
        </p:spPr>
        <p:txBody>
          <a:bodyPr/>
          <a:lstStyle/>
          <a:p>
            <a:pPr eaLnBrk="1" hangingPunct="1"/>
            <a:r>
              <a:rPr lang="ru-RU" sz="2800" smtClean="0"/>
              <a:t>ГОТОВИТСЯ ИЗ ПРОЗРАЧНОГО ЖЕЛЕ И КУСОЧКОВ ЗАСТЫВШЕГО ЖЕЛЕ РАЗНЫХ ЦВЕТОВ. ИСПОЛЬЗУЕТСЯ ДЛЯ ИЗГОТОВЛЕНИЯ ОСНОВЫ ИЗДЕЛИЙ И УКРАШЕНИЯ.</a:t>
            </a:r>
          </a:p>
        </p:txBody>
      </p:sp>
      <p:pic>
        <p:nvPicPr>
          <p:cNvPr id="52228" name="Picture 7" descr="МОЗАИЧНО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484313"/>
            <a:ext cx="4824413" cy="5040312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525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smtClean="0">
                <a:latin typeface="Times New Roman" pitchFamily="18" charset="0"/>
              </a:rPr>
              <a:t>СПОСОБЫ ИЗГОТОВЛЕНИЯ УКРАШЕНИЙ: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779838"/>
          </a:xfrm>
        </p:spPr>
        <p:txBody>
          <a:bodyPr/>
          <a:lstStyle/>
          <a:p>
            <a:pPr eaLnBrk="1" hangingPunct="1"/>
            <a:r>
              <a:rPr lang="ru-RU" sz="4000" smtClean="0"/>
              <a:t>ОТЛИВАНИЕ В ФОРМЫ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ВЫРЕЗАНИЕ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ГЛАЗИРОВАНИЕ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latin typeface="Times New Roman" pitchFamily="18" charset="0"/>
              </a:rPr>
              <a:t>ОТЛИВАНИЕ В ФОРМЫ</a:t>
            </a:r>
          </a:p>
        </p:txBody>
      </p:sp>
      <p:pic>
        <p:nvPicPr>
          <p:cNvPr id="54275" name="Picture 6" descr="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4392613" cy="3097212"/>
          </a:xfrm>
          <a:ln>
            <a:solidFill>
              <a:schemeClr val="tx1"/>
            </a:solidFill>
          </a:ln>
        </p:spPr>
      </p:pic>
      <p:pic>
        <p:nvPicPr>
          <p:cNvPr id="54276" name="Picture 7" descr="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573463"/>
            <a:ext cx="4621212" cy="3108325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smtClean="0">
                <a:latin typeface="Times New Roman" pitchFamily="18" charset="0"/>
              </a:rPr>
              <a:t>ВЫРЕЗАНИЕ</a:t>
            </a:r>
          </a:p>
        </p:txBody>
      </p:sp>
      <p:pic>
        <p:nvPicPr>
          <p:cNvPr id="58371" name="Picture 6" descr="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28775"/>
            <a:ext cx="7345362" cy="4824413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сахарного сиропа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513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Сахарный сироп имеет несколько стадий крепости, определяемых пробами:</a:t>
            </a:r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  <a:p>
            <a:pPr marL="0" indent="0">
              <a:buFont typeface="Wingdings" pitchFamily="2" charset="2"/>
              <a:buNone/>
            </a:pPr>
            <a:endParaRPr lang="ru-RU" sz="1100" dirty="0" smtClean="0"/>
          </a:p>
          <a:p>
            <a:pPr marL="0" indent="0">
              <a:buFont typeface="Wingdings" pitchFamily="2" charset="2"/>
              <a:buNone/>
            </a:pPr>
            <a:endParaRPr lang="ru-RU" sz="1100" dirty="0" smtClean="0"/>
          </a:p>
          <a:p>
            <a:pPr marL="0" indent="0">
              <a:buFont typeface="Wingdings" pitchFamily="2" charset="2"/>
              <a:buNone/>
            </a:pPr>
            <a:endParaRPr lang="ru-RU" sz="1100" dirty="0" smtClean="0"/>
          </a:p>
          <a:p>
            <a:pPr marL="0" indent="0">
              <a:buFont typeface="Wingdings" pitchFamily="2" charset="2"/>
              <a:buNone/>
            </a:pPr>
            <a:endParaRPr lang="ru-RU" sz="1100" dirty="0" smtClean="0"/>
          </a:p>
          <a:p>
            <a:pPr marL="0" indent="0">
              <a:buFont typeface="Wingdings" pitchFamily="2" charset="2"/>
              <a:buNone/>
            </a:pPr>
            <a:endParaRPr lang="ru-RU" sz="11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63900" y="2466975"/>
            <a:ext cx="30241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сироп</a:t>
            </a:r>
          </a:p>
        </p:txBody>
      </p:sp>
      <p:sp>
        <p:nvSpPr>
          <p:cNvPr id="5" name="Овал 4"/>
          <p:cNvSpPr/>
          <p:nvPr/>
        </p:nvSpPr>
        <p:spPr>
          <a:xfrm>
            <a:off x="755650" y="2636838"/>
            <a:ext cx="194468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нитка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900113" y="3933825"/>
            <a:ext cx="22098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Толстая нитка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4067175" y="3767138"/>
            <a:ext cx="20193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Слабый шарик</a:t>
            </a:r>
          </a:p>
        </p:txBody>
      </p:sp>
      <p:sp>
        <p:nvSpPr>
          <p:cNvPr id="8" name="Овал 7"/>
          <p:cNvSpPr/>
          <p:nvPr/>
        </p:nvSpPr>
        <p:spPr>
          <a:xfrm>
            <a:off x="6296025" y="3767138"/>
            <a:ext cx="2182813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шарик</a:t>
            </a:r>
          </a:p>
        </p:txBody>
      </p:sp>
      <p:sp>
        <p:nvSpPr>
          <p:cNvPr id="9" name="Овал 8"/>
          <p:cNvSpPr/>
          <p:nvPr/>
        </p:nvSpPr>
        <p:spPr>
          <a:xfrm>
            <a:off x="6340475" y="2620963"/>
            <a:ext cx="2138363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шарик</a:t>
            </a:r>
          </a:p>
        </p:txBody>
      </p:sp>
      <p:sp>
        <p:nvSpPr>
          <p:cNvPr id="10" name="Овал 9"/>
          <p:cNvSpPr/>
          <p:nvPr/>
        </p:nvSpPr>
        <p:spPr>
          <a:xfrm>
            <a:off x="4835525" y="5080000"/>
            <a:ext cx="2405063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2268538" y="5080000"/>
            <a:ext cx="2232025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Жженка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700338" y="2924175"/>
            <a:ext cx="563562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700338" y="3381375"/>
            <a:ext cx="863600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563938" y="3381375"/>
            <a:ext cx="287337" cy="146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86475" y="3381375"/>
            <a:ext cx="201613" cy="169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88088" y="3381375"/>
            <a:ext cx="300037" cy="38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076825" y="3381375"/>
            <a:ext cx="0" cy="27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1"/>
          </p:cNvCxnSpPr>
          <p:nvPr/>
        </p:nvCxnSpPr>
        <p:spPr>
          <a:xfrm>
            <a:off x="6296025" y="2636838"/>
            <a:ext cx="357188" cy="117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4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33375"/>
            <a:ext cx="7056438" cy="6119813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smtClean="0">
                <a:latin typeface="Times New Roman" pitchFamily="18" charset="0"/>
              </a:rPr>
              <a:t>ГЛАЗИРОВАНИЕ</a:t>
            </a:r>
          </a:p>
        </p:txBody>
      </p:sp>
      <p:pic>
        <p:nvPicPr>
          <p:cNvPr id="60419" name="Picture 7" descr="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84313"/>
            <a:ext cx="7129463" cy="4897437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112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latin typeface="Times New Roman" pitchFamily="18" charset="0"/>
              </a:rPr>
              <a:t>ТРЕБОВАНИЯ К</a:t>
            </a:r>
            <a:br>
              <a:rPr lang="ru-RU" sz="4800" dirty="0" smtClean="0">
                <a:latin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</a:rPr>
              <a:t> КАЧЕСТВУ УКРАШЕНИЙ: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8064500" cy="496887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ВЛАЖНОСТЬ ГОТОВЫХ ИЗДЕЛИЙ – 50%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ПОВЕРХНОСТЬ – ГЛАДКАЯ, БЛЕСТЯЩАЯ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КОНСИСТЕНЦИЯ – ПЛОТНАЯ, СТУДНЕОБРАЗНАЯ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– УСТОЙЧИВАЯ, НЕРАСПЛЫВАЮЩАЯСЯ И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НЕ РАСПАДАЮЩАЯСЯ НА СЛОИ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сахара в сиропе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8488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отсутствии измерительных приборов количество сахара в сиропе определяют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органолептически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 вкусу, клейкости, внешнему виду.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789363"/>
            <a:ext cx="3478212" cy="306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4900"/>
            <a:ext cx="3378200" cy="255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3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435975" cy="57816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Слабый шарик </a:t>
            </a:r>
            <a:r>
              <a:rPr lang="ru-RU" dirty="0" smtClean="0"/>
              <a:t>– </a:t>
            </a:r>
          </a:p>
          <a:p>
            <a:pPr marL="0" indent="0">
              <a:buFont typeface="Wingdings" pitchFamily="2" charset="2"/>
              <a:buNone/>
            </a:pPr>
            <a:endParaRPr lang="ru-RU" sz="20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проба сахарного сиропа, уваренного более длительное время. Пробу берут ложечкой или пальцами, смоченными холодной водой. Набольшую порцию сиропа захватывают быстрым движением и опускают в холодную воду.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Сахарный сироп должен свернуться в сгусток, как хорошая сметана (содержание сахара в сиропе 85%).</a:t>
            </a:r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706" y="3000373"/>
            <a:ext cx="5058293" cy="38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3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91513" cy="625953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шарик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проба сиропа, образующего в холодной воде мягкий шарик (содержание сахара в сиропе 90%).</a:t>
            </a:r>
          </a:p>
          <a:p>
            <a:pPr marL="0" indent="0"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Твердый шарик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проба, при которой шарик сахарного сиропа становится твердым (содержание сахара в сиропе 95%).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11515"/>
          <a:stretch/>
        </p:blipFill>
        <p:spPr bwMode="auto">
          <a:xfrm>
            <a:off x="1786007" y="2714621"/>
            <a:ext cx="5429199" cy="360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88913"/>
            <a:ext cx="80168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и толстая нитка</a:t>
            </a: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sz="quarter" idx="1"/>
          </p:nvPr>
        </p:nvSpPr>
        <p:spPr>
          <a:xfrm>
            <a:off x="442913" y="1412875"/>
            <a:ext cx="8377237" cy="487362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000" dirty="0" smtClean="0"/>
              <a:t>Проба сахарного сиропа, уваренного в течение 25 мин.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dirty="0" smtClean="0"/>
              <a:t>Если взять пальцами немного сиропа, то при сжимании и разжимании пальцев между ними протянутся тонкие и толстые нитки (содержание сахара в сиропе соответственно 70% и 80%).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8286808" cy="35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18488" cy="625953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Карамель </a:t>
            </a:r>
            <a:r>
              <a:rPr lang="ru-RU" sz="2000" dirty="0"/>
              <a:t>— проба сахарного сиропа, который в холодной воде превращается в ломкую сахарную массу; если взять ее на зуб, то она хрустит (содержание сахара в сиропе 98</a:t>
            </a:r>
            <a:r>
              <a:rPr lang="ru-RU" sz="2000" dirty="0" smtClean="0"/>
              <a:t>%).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Жженка </a:t>
            </a:r>
            <a:r>
              <a:rPr lang="ru-RU" sz="2000" dirty="0"/>
              <a:t>— концентрированный сахарный сироп, в котором </a:t>
            </a:r>
            <a:r>
              <a:rPr lang="ru-RU" sz="2000" dirty="0" smtClean="0"/>
              <a:t>началось </a:t>
            </a:r>
            <a:r>
              <a:rPr lang="ru-RU" sz="2000" dirty="0"/>
              <a:t>горение сахара.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399418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382587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1323</Words>
  <Application>Microsoft Office PowerPoint</Application>
  <PresentationFormat>Экран (4:3)</PresentationFormat>
  <Paragraphs>165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Обычная</vt:lpstr>
      <vt:lpstr>Приготовление сиропов и отделочных полуфабрикатов на их основе</vt:lpstr>
      <vt:lpstr>СИРОП</vt:lpstr>
      <vt:lpstr>Слайд 3</vt:lpstr>
      <vt:lpstr>Пробы сахарного сиропа</vt:lpstr>
      <vt:lpstr>Определение количества сахара в сиропе</vt:lpstr>
      <vt:lpstr>Слайд 6</vt:lpstr>
      <vt:lpstr>Слайд 7</vt:lpstr>
      <vt:lpstr>Тонкая и толстая нитка</vt:lpstr>
      <vt:lpstr>Слайд 9</vt:lpstr>
      <vt:lpstr>  Сироп для промочки (крепленый) </vt:lpstr>
      <vt:lpstr>Кофейный сироп </vt:lpstr>
      <vt:lpstr>Сироп для глазировки (тираж)</vt:lpstr>
      <vt:lpstr>Сироп инвертный</vt:lpstr>
      <vt:lpstr>Жженка</vt:lpstr>
      <vt:lpstr>Жженка</vt:lpstr>
      <vt:lpstr>Сироп для промочки </vt:lpstr>
      <vt:lpstr>Закрепление материала</vt:lpstr>
      <vt:lpstr>Слайд 18</vt:lpstr>
      <vt:lpstr>Закрепление материала</vt:lpstr>
      <vt:lpstr>Слайд 20</vt:lpstr>
      <vt:lpstr>Закрепление материала</vt:lpstr>
      <vt:lpstr>Слайд 22</vt:lpstr>
      <vt:lpstr>Использованная литература,  интернет- ресурсы</vt:lpstr>
      <vt:lpstr>ИСПОЛЬЗОВАНИЕ  ЖЕЛЕ   В ОФОРМЛЕНИИ  МУЧНЫХ КОНДИТЕРСКИХ  ИЗДЕЛИЙ</vt:lpstr>
      <vt:lpstr>ЖЕЛЕ - </vt:lpstr>
      <vt:lpstr>ВИДЫ ЖЕЛЕ</vt:lpstr>
      <vt:lpstr>БЕСЦВЕТНОЕ ЖЕЛЕ - </vt:lpstr>
      <vt:lpstr>ЦВЕТНОЕ ЖЕЛЕ</vt:lpstr>
      <vt:lpstr>ШОКОЛАДНОЕ   ЖЕЛЕ</vt:lpstr>
      <vt:lpstr>Слайд 30</vt:lpstr>
      <vt:lpstr>МНОГОСЛОЙНОЕ (РАЗНОЦВЕТНОЕ) ЖЕЛЕ</vt:lpstr>
      <vt:lpstr>МОЗАИЧНОЕ ЖЕЛЕ</vt:lpstr>
      <vt:lpstr>Слайд 33</vt:lpstr>
      <vt:lpstr>МРАМОРНОЕ ЖЕЛЕ</vt:lpstr>
      <vt:lpstr>Слайд 35</vt:lpstr>
      <vt:lpstr>МОЗАИЧНОЕ ЖЕЛЕ</vt:lpstr>
      <vt:lpstr>СПОСОБЫ ИЗГОТОВЛЕНИЯ УКРАШЕНИЙ:</vt:lpstr>
      <vt:lpstr>ОТЛИВАНИЕ В ФОРМЫ</vt:lpstr>
      <vt:lpstr>ВЫРЕЗАНИЕ</vt:lpstr>
      <vt:lpstr>Слайд 40</vt:lpstr>
      <vt:lpstr>ГЛАЗИРОВАНИЕ</vt:lpstr>
      <vt:lpstr>ТРЕБОВАНИЯ К  КАЧЕСТВУ УКРАШЕНИЙ: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сиропов и отделочных полуфабрикатов на их основе</dc:title>
  <dc:creator>User</dc:creator>
  <cp:lastModifiedBy>Админ</cp:lastModifiedBy>
  <cp:revision>3</cp:revision>
  <dcterms:created xsi:type="dcterms:W3CDTF">2020-11-30T17:36:29Z</dcterms:created>
  <dcterms:modified xsi:type="dcterms:W3CDTF">2020-12-29T08:04:51Z</dcterms:modified>
</cp:coreProperties>
</file>