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5" r:id="rId19"/>
    <p:sldId id="287" r:id="rId20"/>
    <p:sldId id="274" r:id="rId21"/>
    <p:sldId id="276" r:id="rId22"/>
    <p:sldId id="277" r:id="rId23"/>
    <p:sldId id="285" r:id="rId24"/>
    <p:sldId id="286" r:id="rId25"/>
    <p:sldId id="280" r:id="rId26"/>
    <p:sldId id="278" r:id="rId27"/>
    <p:sldId id="279" r:id="rId28"/>
    <p:sldId id="282" r:id="rId29"/>
    <p:sldId id="284" r:id="rId30"/>
    <p:sldId id="281" r:id="rId31"/>
    <p:sldId id="28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CC9900"/>
    <a:srgbClr val="006600"/>
    <a:srgbClr val="111111"/>
    <a:srgbClr val="00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19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135C96-0241-469D-B9E7-333F2CB883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886F8-4F12-40F2-8373-3127342706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C3FE-4DC3-477F-A720-B598BDD793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43B4D2-3AB4-493F-89D1-38508847A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C7DBE-7BF1-4D5E-9B6E-C6E0AB2CF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94F2C-4E8F-4A40-96F9-0EA81CAC82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7F21-5898-4D5F-B071-1EDF1E7AB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E6BDD-C815-4592-A9C4-D23B180A3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20F81-1986-4280-8BA8-73BD0D74E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6B0A-0174-47D1-AC88-0975D851B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28E5D-E1D9-453B-9F3E-17703F0D0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653B-8642-4486-A333-1FB1B19AD7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089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90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09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09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809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664A0-00F8-4C3A-9F48-D16079FB96B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А.А </a:t>
            </a:r>
            <a:r>
              <a:rPr lang="ru-RU" dirty="0" smtClean="0"/>
              <a:t>Ахматова (</a:t>
            </a:r>
            <a:r>
              <a:rPr lang="ru-RU" dirty="0"/>
              <a:t>1889-1966)</a:t>
            </a:r>
          </a:p>
        </p:txBody>
      </p:sp>
      <p:pic>
        <p:nvPicPr>
          <p:cNvPr id="3076" name="Picture 4" descr="Изображение 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14650" y="1716088"/>
            <a:ext cx="3314700" cy="4264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/>
              <a:t>Тема творчества. Анализ стихотворений цикла «Тайны </a:t>
            </a:r>
            <a:r>
              <a:rPr lang="ru-RU" sz="3200" dirty="0" smtClean="0"/>
              <a:t>ремесла»</a:t>
            </a:r>
            <a:endParaRPr lang="ru-RU" sz="32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Х. спросил меня, трудно или легко писать стихи. Я ответила: их или кто-то диктует, и тогда- совсем легко, а когда не диктует- просто невозможно.</a:t>
            </a:r>
          </a:p>
        </p:txBody>
      </p:sp>
      <p:pic>
        <p:nvPicPr>
          <p:cNvPr id="98309" name="Picture 5" descr="L01_06_01_06_33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8375" y="2060575"/>
            <a:ext cx="2195513" cy="381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чем заключается смысл названия цикла?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600200"/>
            <a:ext cx="4000528" cy="504351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0000FF"/>
                </a:solidFill>
              </a:rPr>
              <a:t>«Творчество</a:t>
            </a:r>
            <a:r>
              <a:rPr lang="ru-RU" sz="2400" dirty="0"/>
              <a:t>».Как , по Ахматовой, рождается стих?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2.»</a:t>
            </a:r>
            <a:r>
              <a:rPr lang="ru-RU" sz="2400" dirty="0">
                <a:solidFill>
                  <a:srgbClr val="0000FF"/>
                </a:solidFill>
              </a:rPr>
              <a:t>Мне ни к чему одические рати</a:t>
            </a:r>
            <a:r>
              <a:rPr lang="ru-RU" sz="2400" dirty="0"/>
              <a:t>.» Почему отвергает оду и элегию?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3.»</a:t>
            </a:r>
            <a:r>
              <a:rPr lang="ru-RU" sz="2400" dirty="0">
                <a:solidFill>
                  <a:srgbClr val="0000FF"/>
                </a:solidFill>
              </a:rPr>
              <a:t>Муза</a:t>
            </a:r>
            <a:r>
              <a:rPr lang="ru-RU" sz="2400" dirty="0"/>
              <a:t>.» Как складываются взаимоотношения между поэтом и музой?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4.»</a:t>
            </a:r>
            <a:r>
              <a:rPr lang="ru-RU" sz="2400" dirty="0">
                <a:solidFill>
                  <a:srgbClr val="0000FF"/>
                </a:solidFill>
              </a:rPr>
              <a:t>Поэт</a:t>
            </a:r>
            <a:r>
              <a:rPr lang="ru-RU" sz="2400" dirty="0"/>
              <a:t>», «</a:t>
            </a:r>
            <a:r>
              <a:rPr lang="ru-RU" sz="2400" dirty="0">
                <a:solidFill>
                  <a:srgbClr val="0000FF"/>
                </a:solidFill>
              </a:rPr>
              <a:t>Читатель</a:t>
            </a:r>
            <a:r>
              <a:rPr lang="ru-RU" sz="2400" dirty="0"/>
              <a:t>», «</a:t>
            </a:r>
            <a:r>
              <a:rPr lang="ru-RU" sz="2400" dirty="0">
                <a:solidFill>
                  <a:srgbClr val="0000FF"/>
                </a:solidFill>
              </a:rPr>
              <a:t>Последнее стихотворение</a:t>
            </a:r>
            <a:r>
              <a:rPr lang="ru-RU" sz="2400" dirty="0"/>
              <a:t>».Признания Ахматовой.</a:t>
            </a:r>
          </a:p>
        </p:txBody>
      </p:sp>
      <p:pic>
        <p:nvPicPr>
          <p:cNvPr id="100358" name="Picture 6" descr="L01_06_01_06_06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928802"/>
            <a:ext cx="3010167" cy="4067172"/>
          </a:xfrm>
          <a:prstGeom prst="teardrop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/>
              <a:t>Вечная тема любви в творчестве Ахматовой. 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Автобиографический </a:t>
            </a:r>
            <a:r>
              <a:rPr lang="ru-RU" sz="2800" dirty="0"/>
              <a:t>характер многих стихов</a:t>
            </a:r>
            <a:r>
              <a:rPr lang="ru-RU" sz="2000" dirty="0"/>
              <a:t>.</a:t>
            </a:r>
          </a:p>
        </p:txBody>
      </p:sp>
      <p:pic>
        <p:nvPicPr>
          <p:cNvPr id="102406" name="Picture 6" descr="семь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2420938"/>
            <a:ext cx="3816350" cy="29527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Творчество Ахматовой – это своеобразный роман в стихах.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600" dirty="0"/>
              <a:t>Центр, который сводит к себе мир ее поэзии, - </a:t>
            </a:r>
            <a:r>
              <a:rPr lang="ru-RU" sz="3600" dirty="0">
                <a:solidFill>
                  <a:srgbClr val="FF0000"/>
                </a:solidFill>
              </a:rPr>
              <a:t>любовь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4454" name="Picture 6" descr="___________65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08625" y="1628775"/>
            <a:ext cx="2808288" cy="4895850"/>
          </a:xfr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Мир женской души в стихах Ахматовой – страстной, нежной и гордой.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/>
              <a:t>Любовь в стихах поэтессы не счастлива и благополучна, а по сути страдание, пытка, мучительный излом души.</a:t>
            </a:r>
          </a:p>
        </p:txBody>
      </p:sp>
      <p:pic>
        <p:nvPicPr>
          <p:cNvPr id="106502" name="Picture 6" descr="L01_06_01_06_10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03850" y="1600200"/>
            <a:ext cx="2525713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Художественный мир Ахматовой в стихах о любви.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«Молюсь оконному лучу…»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«Сжала руки под темной вуалью»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«А ты думал я тоже такая»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«Песня последней встречи»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«Я научилась просто, мудро жить»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«Ты письмо мое милый не комкай»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«Двадцать первое. Ночь. </a:t>
            </a:r>
            <a:r>
              <a:rPr lang="ru-RU" sz="2400" dirty="0" smtClean="0"/>
              <a:t>Понедельник» </a:t>
            </a:r>
            <a:r>
              <a:rPr lang="ru-RU" sz="2400" dirty="0"/>
              <a:t>и другие</a:t>
            </a:r>
            <a:r>
              <a:rPr lang="ru-RU" sz="2000" dirty="0"/>
              <a:t>…</a:t>
            </a:r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pic>
        <p:nvPicPr>
          <p:cNvPr id="112646" name="Picture 6" descr="L01_06_01_06_32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1500" y="2133600"/>
            <a:ext cx="2736850" cy="403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/>
              <a:t>Эволюция образа лирической героини.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2800"/>
              <a:t>Любовные драмы, развертывающиеся в стихах, происходят как бы в молчании: ничто  не разъясняется, не комментируется, слов так мало, что каждое несет огромную психологическую нагрузку.</a:t>
            </a:r>
          </a:p>
        </p:txBody>
      </p:sp>
      <p:pic>
        <p:nvPicPr>
          <p:cNvPr id="108550" name="Picture 6" descr="L01_06_01_06_25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5963" y="1844675"/>
            <a:ext cx="2592387" cy="424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/>
              <a:t>Сила любви и сила страданий героини.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Любовь</a:t>
            </a:r>
            <a:r>
              <a:rPr lang="ru-RU" sz="2800" dirty="0" smtClean="0"/>
              <a:t> - </a:t>
            </a:r>
            <a:r>
              <a:rPr lang="ru-RU" sz="2800" dirty="0"/>
              <a:t>содержание человеческой жизни.</a:t>
            </a:r>
          </a:p>
          <a:p>
            <a:r>
              <a:rPr lang="ru-RU" sz="2800" dirty="0"/>
              <a:t>Внутренняя драматическая напряженность чувства.</a:t>
            </a:r>
          </a:p>
          <a:p>
            <a:r>
              <a:rPr lang="ru-RU" sz="2800" dirty="0"/>
              <a:t> Трагическое звучание стихов 1921 года, года смерти </a:t>
            </a:r>
            <a:r>
              <a:rPr lang="ru-RU" sz="2800" dirty="0">
                <a:solidFill>
                  <a:srgbClr val="FF0000"/>
                </a:solidFill>
              </a:rPr>
              <a:t>Блока</a:t>
            </a:r>
            <a:r>
              <a:rPr lang="ru-RU" sz="2800" dirty="0"/>
              <a:t> и гибели </a:t>
            </a:r>
            <a:r>
              <a:rPr lang="ru-RU" sz="2800" dirty="0">
                <a:solidFill>
                  <a:srgbClr val="FF0000"/>
                </a:solidFill>
              </a:rPr>
              <a:t>Гумилева</a:t>
            </a:r>
            <a:r>
              <a:rPr lang="ru-RU" sz="2800" dirty="0"/>
              <a:t>.</a:t>
            </a:r>
          </a:p>
        </p:txBody>
      </p:sp>
      <p:pic>
        <p:nvPicPr>
          <p:cNvPr id="109574" name="Picture 6" descr="L01_06_01_06_05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72264" y="1785926"/>
            <a:ext cx="1952723" cy="2638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4812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L01_05_05_02__01_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1615882" cy="2665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/>
              <a:t>Образ Родины в лирике Ахматовой.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Стихотворение</a:t>
            </a:r>
          </a:p>
          <a:p>
            <a:pPr>
              <a:lnSpc>
                <a:spcPct val="90000"/>
              </a:lnSpc>
            </a:pPr>
            <a:r>
              <a:rPr lang="ru-RU" sz="2800"/>
              <a:t> «</a:t>
            </a:r>
            <a:r>
              <a:rPr lang="ru-RU" sz="4000"/>
              <a:t>Родная земля</a:t>
            </a:r>
            <a:r>
              <a:rPr lang="ru-RU" sz="2800"/>
              <a:t>».</a:t>
            </a:r>
          </a:p>
          <a:p>
            <a:pPr>
              <a:lnSpc>
                <a:spcPct val="90000"/>
              </a:lnSpc>
            </a:pPr>
            <a:r>
              <a:rPr lang="ru-RU" sz="2800"/>
              <a:t>Почему взят эпиграф из раннего стихотворения?</a:t>
            </a:r>
          </a:p>
          <a:p>
            <a:pPr>
              <a:lnSpc>
                <a:spcPct val="90000"/>
              </a:lnSpc>
            </a:pPr>
            <a:r>
              <a:rPr lang="ru-RU" sz="2800"/>
              <a:t>Что для поэтессы есть родная земля?</a:t>
            </a:r>
          </a:p>
          <a:p>
            <a:pPr>
              <a:lnSpc>
                <a:spcPct val="90000"/>
              </a:lnSpc>
            </a:pPr>
            <a:r>
              <a:rPr lang="ru-RU" sz="2800"/>
              <a:t>Почему использована форма местоимения </a:t>
            </a:r>
            <a:r>
              <a:rPr lang="ru-RU" sz="2800" b="1"/>
              <a:t>МЫ, НАС</a:t>
            </a:r>
            <a:r>
              <a:rPr lang="ru-RU" sz="2800"/>
              <a:t>, а не </a:t>
            </a:r>
            <a:r>
              <a:rPr lang="ru-RU" sz="2800" b="1"/>
              <a:t>Я</a:t>
            </a:r>
            <a:r>
              <a:rPr lang="ru-RU" sz="2800"/>
              <a:t>?</a:t>
            </a:r>
          </a:p>
        </p:txBody>
      </p:sp>
      <p:pic>
        <p:nvPicPr>
          <p:cNvPr id="116742" name="Picture 6" descr="L01_06_01_06_11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67300" y="1600200"/>
            <a:ext cx="3200400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/>
              <a:t>«Но ложимся в нее и становимся ею…»</a:t>
            </a:r>
          </a:p>
        </p:txBody>
      </p:sp>
      <p:pic>
        <p:nvPicPr>
          <p:cNvPr id="134151" name="Picture 7" descr="L01_06_01_06_38_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060575"/>
            <a:ext cx="3241675" cy="403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4152" name="Picture 8" descr="L01_06_01_06_39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8625" y="2133600"/>
            <a:ext cx="3384550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Ахматова – поэт.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600200"/>
            <a:ext cx="6500858" cy="418625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/>
              <a:t>Ахматова принадлежит к числу тех немногих поэтов, каждая строчка которых есть драгоценность.</a:t>
            </a:r>
          </a:p>
          <a:p>
            <a:pPr algn="r"/>
            <a:r>
              <a:rPr lang="ru-RU" dirty="0"/>
              <a:t>Г. Иванов.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Анна Ахматова в годы Первой мировой войны и революции.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/>
              <a:t>…Чтобы туча над новой Россией</a:t>
            </a:r>
          </a:p>
          <a:p>
            <a:r>
              <a:rPr lang="ru-RU" sz="3600" dirty="0"/>
              <a:t>Стала облаком в славе лучей.</a:t>
            </a:r>
          </a:p>
        </p:txBody>
      </p:sp>
      <p:pic>
        <p:nvPicPr>
          <p:cNvPr id="114694" name="Picture 6" descr="ахмат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6525" y="1600200"/>
            <a:ext cx="2900363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Первая мировая…Образ России. Мотив страдания. Неприятие войны</a:t>
            </a:r>
            <a:r>
              <a:rPr lang="ru-RU" sz="4000"/>
              <a:t>.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/>
              <a:t>«Июль 1914», «Памяти 19 июля 1914 года», «Молитва</a:t>
            </a:r>
            <a:r>
              <a:rPr lang="ru-RU" sz="2800" dirty="0"/>
              <a:t>»</a:t>
            </a:r>
          </a:p>
        </p:txBody>
      </p:sp>
      <p:pic>
        <p:nvPicPr>
          <p:cNvPr id="118790" name="Picture 6" descr="L01_06_01_06_22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525" y="2060575"/>
            <a:ext cx="2808288" cy="3960813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/>
              <a:t>Ахматова и революция.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/>
              <a:t>«</a:t>
            </a:r>
            <a:r>
              <a:rPr lang="ru-RU" dirty="0">
                <a:solidFill>
                  <a:srgbClr val="FF0000"/>
                </a:solidFill>
              </a:rPr>
              <a:t>НЕ с теми я , кто бросил землю</a:t>
            </a:r>
            <a:r>
              <a:rPr lang="ru-RU" dirty="0" smtClean="0">
                <a:solidFill>
                  <a:srgbClr val="FF0000"/>
                </a:solidFill>
              </a:rPr>
              <a:t>…»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«Мне голос был. Он звал </a:t>
            </a:r>
            <a:r>
              <a:rPr lang="ru-RU" dirty="0" err="1">
                <a:solidFill>
                  <a:srgbClr val="FF0000"/>
                </a:solidFill>
              </a:rPr>
              <a:t>утешно</a:t>
            </a:r>
            <a:r>
              <a:rPr lang="ru-RU" dirty="0" smtClean="0">
                <a:solidFill>
                  <a:srgbClr val="FF0000"/>
                </a:solidFill>
              </a:rPr>
              <a:t>…»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«Все расхищено, предано, продано»</a:t>
            </a:r>
          </a:p>
        </p:txBody>
      </p:sp>
      <p:pic>
        <p:nvPicPr>
          <p:cNvPr id="120838" name="Picture 6" descr="Рукопис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125663"/>
            <a:ext cx="4038600" cy="3443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/>
              <a:t>Гражданская и нравственная позиция Ахматовой.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600" dirty="0"/>
              <a:t>Осознание необходимости стать голосом трагической эпохи – «</a:t>
            </a:r>
            <a:r>
              <a:rPr lang="ru-RU" sz="3600" dirty="0" smtClean="0"/>
              <a:t>Многим»</a:t>
            </a:r>
            <a:endParaRPr lang="ru-RU" sz="3600" dirty="0"/>
          </a:p>
        </p:txBody>
      </p:sp>
      <p:pic>
        <p:nvPicPr>
          <p:cNvPr id="130053" name="Picture 5" descr="L01_06_01_06_42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57900" y="2133600"/>
            <a:ext cx="2330450" cy="3816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Духовный стоицизм Ахматовой в годы Великой Отечественной…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6000" dirty="0">
                <a:solidFill>
                  <a:srgbClr val="FF0000"/>
                </a:solidFill>
              </a:rPr>
              <a:t>«Клятва»</a:t>
            </a:r>
          </a:p>
          <a:p>
            <a:r>
              <a:rPr lang="ru-RU" sz="6000" dirty="0">
                <a:solidFill>
                  <a:srgbClr val="FF0000"/>
                </a:solidFill>
              </a:rPr>
              <a:t>«Мужество</a:t>
            </a:r>
            <a:r>
              <a:rPr lang="ru-RU" sz="2800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32103" name="Picture 7" descr="L01_06_01_06_37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64163" y="2276475"/>
            <a:ext cx="3240087" cy="41767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/>
              <a:t>Ад и его </a:t>
            </a:r>
            <a:r>
              <a:rPr lang="ru-RU" sz="4000" dirty="0" smtClean="0"/>
              <a:t>преодоление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(по поэме Ахматовой «Реквием</a:t>
            </a:r>
            <a:r>
              <a:rPr lang="ru-RU" sz="4000" dirty="0" smtClean="0"/>
              <a:t>»).</a:t>
            </a:r>
            <a:endParaRPr lang="ru-RU" sz="4000" dirty="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714488"/>
            <a:ext cx="3786214" cy="407196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/>
              <a:t>Что такое </a:t>
            </a:r>
            <a:r>
              <a:rPr lang="ru-RU" sz="4800" dirty="0">
                <a:solidFill>
                  <a:srgbClr val="111111"/>
                </a:solidFill>
              </a:rPr>
              <a:t>реквием</a:t>
            </a:r>
            <a:r>
              <a:rPr lang="ru-RU" sz="3600" dirty="0"/>
              <a:t>?</a:t>
            </a:r>
          </a:p>
          <a:p>
            <a:r>
              <a:rPr lang="ru-RU" sz="3600" dirty="0"/>
              <a:t>Почему Ахматова назвала свое произведение так?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124932" name="Picture 4" descr="реквием ахмат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000240"/>
            <a:ext cx="407580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3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История создания, смысл и жанр поэмы.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Годы ежовщины, страшные годы репрессий.</a:t>
            </a:r>
          </a:p>
          <a:p>
            <a:r>
              <a:rPr lang="ru-RU"/>
              <a:t>17 месяцев (1938-1939) в тюремных очередях.</a:t>
            </a:r>
          </a:p>
          <a:p>
            <a:r>
              <a:rPr lang="ru-RU"/>
              <a:t>Эпиграф из ее же стихотворения 1961 года.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22884" name="Picture 4" descr="ахмат рекв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484313"/>
            <a:ext cx="3600450" cy="504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3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И лирический цикл, и эпическая поэма.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111111"/>
                </a:solidFill>
              </a:rPr>
              <a:t>Реквием</a:t>
            </a:r>
            <a:r>
              <a:rPr lang="ru-RU" sz="2800" dirty="0"/>
              <a:t> -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- страшным страницам истории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- пострадавшим от несправедливости и жестокости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- пострадавшим от кровавого тезиса «об усилении классовой борьбы»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859338" y="1628775"/>
            <a:ext cx="403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123908" name="Picture 4" descr="к реквием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557338"/>
            <a:ext cx="3240087" cy="489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Есть ли спасение из этого ада?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000"/>
              <a:t>Единение людей в страдании.</a:t>
            </a:r>
          </a:p>
          <a:p>
            <a:r>
              <a:rPr lang="ru-RU" sz="4000"/>
              <a:t>Вера.</a:t>
            </a:r>
          </a:p>
          <a:p>
            <a:r>
              <a:rPr lang="ru-RU" sz="4000"/>
              <a:t>Память неубиенна.</a:t>
            </a:r>
          </a:p>
          <a:p>
            <a:r>
              <a:rPr lang="ru-RU" sz="4000"/>
              <a:t>Слово.</a:t>
            </a:r>
          </a:p>
          <a:p>
            <a:endParaRPr lang="ru-RU" sz="2800"/>
          </a:p>
        </p:txBody>
      </p:sp>
      <p:sp>
        <p:nvSpPr>
          <p:cNvPr id="126983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126980" name="Picture 4" descr="Анна Ахматова в Комаров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700213"/>
            <a:ext cx="3240087" cy="4681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/>
              <a:t>В «Реквиеме» голос Ахматовой звучит по-новому.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1. Нет </a:t>
            </a:r>
            <a:r>
              <a:rPr lang="ru-RU" dirty="0" err="1"/>
              <a:t>многоцветья</a:t>
            </a:r>
            <a:r>
              <a:rPr lang="ru-RU" dirty="0"/>
              <a:t> мира.</a:t>
            </a:r>
          </a:p>
          <a:p>
            <a:pPr>
              <a:lnSpc>
                <a:spcPct val="80000"/>
              </a:lnSpc>
            </a:pPr>
            <a:r>
              <a:rPr lang="ru-RU" dirty="0"/>
              <a:t>2. Вместо изящных эпитетов- постоянные.</a:t>
            </a:r>
          </a:p>
          <a:p>
            <a:pPr>
              <a:lnSpc>
                <a:spcPct val="80000"/>
              </a:lnSpc>
            </a:pPr>
            <a:r>
              <a:rPr lang="ru-RU" dirty="0"/>
              <a:t>3.Строгость.</a:t>
            </a:r>
          </a:p>
          <a:p>
            <a:pPr>
              <a:lnSpc>
                <a:spcPct val="80000"/>
              </a:lnSpc>
            </a:pPr>
            <a:r>
              <a:rPr lang="ru-RU" dirty="0"/>
              <a:t>4. Мотив окаменелости.</a:t>
            </a:r>
          </a:p>
          <a:p>
            <a:pPr>
              <a:lnSpc>
                <a:spcPct val="80000"/>
              </a:lnSpc>
            </a:pPr>
            <a:r>
              <a:rPr lang="ru-RU" dirty="0"/>
              <a:t>5. Звуковой ряд (особенно в эпилоге</a:t>
            </a:r>
            <a:r>
              <a:rPr lang="ru-RU" sz="1800" dirty="0"/>
              <a:t>)</a:t>
            </a:r>
          </a:p>
        </p:txBody>
      </p:sp>
      <p:sp>
        <p:nvSpPr>
          <p:cNvPr id="129031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/>
          </a:p>
        </p:txBody>
      </p:sp>
      <p:pic>
        <p:nvPicPr>
          <p:cNvPr id="129028" name="Picture 4" descr="Памятни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557338"/>
            <a:ext cx="3617912" cy="511016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А. </a:t>
            </a:r>
            <a:r>
              <a:rPr lang="ru-RU" sz="4000" dirty="0" smtClean="0"/>
              <a:t>Ахматова - </a:t>
            </a:r>
            <a:r>
              <a:rPr lang="ru-RU" sz="4000" dirty="0"/>
              <a:t>«голос своего поколения».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1.Путь Ахматовой в литературу.</a:t>
            </a:r>
          </a:p>
          <a:p>
            <a:r>
              <a:rPr lang="ru-RU" sz="2400" dirty="0"/>
              <a:t>2. «Женская поэзия»ХХ века: основные темы и мотивы, содержательная и эстетическая ограниченность. Женщины- поэтессы и поэт А. Ахматова.</a:t>
            </a:r>
          </a:p>
          <a:p>
            <a:r>
              <a:rPr lang="ru-RU" sz="2400" dirty="0"/>
              <a:t>3.Творчество до 17го года.</a:t>
            </a:r>
          </a:p>
        </p:txBody>
      </p:sp>
      <p:pic>
        <p:nvPicPr>
          <p:cNvPr id="83973" name="Picture 5" descr="L01_06_01_06_04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9688" y="1600200"/>
            <a:ext cx="3095625" cy="4495800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5956" name="Picture 4" descr="Памятни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sz="2800" dirty="0"/>
              <a:t>И если Пушкин </a:t>
            </a:r>
            <a:r>
              <a:rPr lang="ru-RU" sz="2800" dirty="0">
                <a:solidFill>
                  <a:srgbClr val="FF0000"/>
                </a:solidFill>
              </a:rPr>
              <a:t>солнце</a:t>
            </a:r>
            <a:r>
              <a:rPr lang="ru-RU" sz="2800" dirty="0"/>
              <a:t>, то она в поэзии пребудет </a:t>
            </a:r>
            <a:r>
              <a:rPr lang="ru-RU" sz="2800" dirty="0">
                <a:solidFill>
                  <a:schemeClr val="tx1"/>
                </a:solidFill>
              </a:rPr>
              <a:t>белой ночью</a:t>
            </a:r>
            <a:r>
              <a:rPr lang="ru-RU" sz="2800" dirty="0"/>
              <a:t>…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Евтушенко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4000" dirty="0"/>
              <a:t>Стихи ее – очень емкая, масштабная книга о двадцатом веке, его трагедиях и надеждах</a:t>
            </a:r>
            <a:r>
              <a:rPr lang="ru-RU" sz="2800" dirty="0"/>
              <a:t>.</a:t>
            </a:r>
          </a:p>
          <a:p>
            <a:pPr algn="r">
              <a:lnSpc>
                <a:spcPct val="90000"/>
              </a:lnSpc>
            </a:pPr>
            <a:r>
              <a:rPr lang="ru-RU" sz="2800" dirty="0"/>
              <a:t>М. Дудин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128004" name="Picture 4" descr="Памятни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1844675"/>
            <a:ext cx="3095625" cy="4679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3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Сборник «Вечер».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600"/>
              <a:t>1.Эстетические принципы ранней Ахматовой.</a:t>
            </a:r>
          </a:p>
          <a:p>
            <a:r>
              <a:rPr lang="ru-RU" sz="3600"/>
              <a:t>2.Поэтическое новаторство.</a:t>
            </a:r>
          </a:p>
        </p:txBody>
      </p:sp>
      <p:pic>
        <p:nvPicPr>
          <p:cNvPr id="87046" name="Picture 6" descr="L01_06_01_06_02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08575" y="1600200"/>
            <a:ext cx="3116263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Сборник «</a:t>
            </a:r>
            <a:r>
              <a:rPr lang="ru-RU" dirty="0" smtClean="0"/>
              <a:t>Четки»</a:t>
            </a:r>
            <a:endParaRPr lang="ru-RU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600" dirty="0"/>
              <a:t>Этапный характер </a:t>
            </a:r>
            <a:r>
              <a:rPr lang="ru-RU" sz="3600" dirty="0" smtClean="0"/>
              <a:t>стихотворения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«Я научилась просто, мудро </a:t>
            </a:r>
            <a:r>
              <a:rPr lang="ru-RU" sz="3600" dirty="0" smtClean="0"/>
              <a:t>жить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89093" name="Picture 5" descr="L01_06_01_06_03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1857364"/>
            <a:ext cx="344805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Сборник </a:t>
            </a:r>
            <a:r>
              <a:rPr lang="ru-RU" dirty="0" smtClean="0"/>
              <a:t>«Белая </a:t>
            </a:r>
            <a:r>
              <a:rPr lang="ru-RU" dirty="0"/>
              <a:t>стая».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000"/>
              <a:t>Поворотный момент в творческой биографии</a:t>
            </a:r>
            <a:r>
              <a:rPr lang="ru-RU" sz="2800"/>
              <a:t>.</a:t>
            </a:r>
          </a:p>
        </p:txBody>
      </p:sp>
      <p:pic>
        <p:nvPicPr>
          <p:cNvPr id="91141" name="Picture 5" descr="L01_06_01_06_21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57818" y="1785926"/>
            <a:ext cx="3168650" cy="432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Художественное своеобразие лирики.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800"/>
              <a:t>Стихи –</a:t>
            </a:r>
          </a:p>
          <a:p>
            <a:r>
              <a:rPr lang="ru-RU" sz="4800"/>
              <a:t> это</a:t>
            </a:r>
          </a:p>
          <a:p>
            <a:r>
              <a:rPr lang="ru-RU" sz="4800"/>
              <a:t> рыдание</a:t>
            </a:r>
          </a:p>
          <a:p>
            <a:r>
              <a:rPr lang="ru-RU" sz="4800"/>
              <a:t> над жизнью</a:t>
            </a:r>
            <a:r>
              <a:rPr lang="ru-RU" sz="2800"/>
              <a:t>.</a:t>
            </a:r>
          </a:p>
          <a:p>
            <a:pPr algn="r"/>
            <a:r>
              <a:rPr lang="ru-RU" sz="2800">
                <a:solidFill>
                  <a:srgbClr val="0000FF"/>
                </a:solidFill>
              </a:rPr>
              <a:t>А. Ахматова</a:t>
            </a:r>
            <a:r>
              <a:rPr lang="ru-RU" sz="2800">
                <a:solidFill>
                  <a:srgbClr val="CC6600"/>
                </a:solidFill>
              </a:rPr>
              <a:t>.</a:t>
            </a:r>
          </a:p>
        </p:txBody>
      </p:sp>
      <p:pic>
        <p:nvPicPr>
          <p:cNvPr id="86023" name="Picture 7" descr="L01_06_01_06_24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6" y="1643050"/>
            <a:ext cx="2447925" cy="3671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Особенности поэтики.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1.Своеобразие психологизма лирики. Связь с традициями русской психологической прозы. </a:t>
            </a:r>
            <a:r>
              <a:rPr lang="ru-RU" sz="2800" dirty="0" err="1"/>
              <a:t>Прозаизация</a:t>
            </a:r>
            <a:r>
              <a:rPr lang="ru-RU" sz="2800" dirty="0"/>
              <a:t> лирики: лексика, бытовые подробности, лирическая маска, пропуск логических звеньев. </a:t>
            </a:r>
          </a:p>
        </p:txBody>
      </p:sp>
      <p:pic>
        <p:nvPicPr>
          <p:cNvPr id="95237" name="Picture 5" descr="L01_06_01_06_29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94" y="3714752"/>
            <a:ext cx="3168650" cy="2460625"/>
          </a:xfrm>
          <a:prstGeom prst="flowChartDocumen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2. </a:t>
            </a:r>
            <a:r>
              <a:rPr lang="ru-RU" dirty="0" err="1"/>
              <a:t>Дифференцированность</a:t>
            </a:r>
            <a:r>
              <a:rPr lang="ru-RU" dirty="0"/>
              <a:t> и тонкость лирических переживаний.</a:t>
            </a:r>
          </a:p>
          <a:p>
            <a:pPr>
              <a:lnSpc>
                <a:spcPct val="80000"/>
              </a:lnSpc>
            </a:pPr>
            <a:r>
              <a:rPr lang="ru-RU" dirty="0"/>
              <a:t>3. Внутренняя драма героинь показывается в контексте деталей окружающего мира.</a:t>
            </a:r>
          </a:p>
          <a:p>
            <a:pPr>
              <a:lnSpc>
                <a:spcPct val="80000"/>
              </a:lnSpc>
            </a:pPr>
            <a:r>
              <a:rPr lang="ru-RU" dirty="0"/>
              <a:t>4. Зрительные образы, звуки и запахи.</a:t>
            </a:r>
          </a:p>
          <a:p>
            <a:pPr>
              <a:lnSpc>
                <a:spcPct val="80000"/>
              </a:lnSpc>
            </a:pPr>
            <a:r>
              <a:rPr lang="ru-RU" dirty="0"/>
              <a:t>5. Стремление к поэтическому лаконизму, сжатости.</a:t>
            </a:r>
          </a:p>
          <a:p>
            <a:pPr>
              <a:lnSpc>
                <a:spcPct val="80000"/>
              </a:lnSpc>
            </a:pPr>
            <a:r>
              <a:rPr lang="ru-RU" dirty="0"/>
              <a:t>6.Элементы </a:t>
            </a:r>
            <a:r>
              <a:rPr lang="ru-RU" dirty="0" err="1"/>
              <a:t>сюжетности</a:t>
            </a:r>
            <a:r>
              <a:rPr lang="ru-RU" dirty="0"/>
              <a:t>: в основе многих стихов- вполне узнаваемая жизненная ситуация.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23850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344</TotalTime>
  <Words>826</Words>
  <Application>Microsoft Office PowerPoint</Application>
  <PresentationFormat>Экран (4:3)</PresentationFormat>
  <Paragraphs>108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Garamond</vt:lpstr>
      <vt:lpstr>Сотрудничество</vt:lpstr>
      <vt:lpstr>А.А Ахматова (1889-1966)</vt:lpstr>
      <vt:lpstr>Ахматова – поэт.</vt:lpstr>
      <vt:lpstr>А. Ахматова - «голос своего поколения».</vt:lpstr>
      <vt:lpstr>Сборник «Вечер».</vt:lpstr>
      <vt:lpstr>Сборник «Четки»</vt:lpstr>
      <vt:lpstr>Сборник «Белая стая».</vt:lpstr>
      <vt:lpstr>Художественное своеобразие лирики.</vt:lpstr>
      <vt:lpstr>Особенности поэтики.</vt:lpstr>
      <vt:lpstr>Презентация PowerPoint</vt:lpstr>
      <vt:lpstr>Тема творчества. Анализ стихотворений цикла «Тайны ремесла»</vt:lpstr>
      <vt:lpstr>В чем заключается смысл названия цикла?</vt:lpstr>
      <vt:lpstr>Вечная тема любви в творчестве Ахматовой. </vt:lpstr>
      <vt:lpstr>Творчество Ахматовой – это своеобразный роман в стихах.</vt:lpstr>
      <vt:lpstr>Мир женской души в стихах Ахматовой – страстной, нежной и гордой.</vt:lpstr>
      <vt:lpstr>Художественный мир Ахматовой в стихах о любви.</vt:lpstr>
      <vt:lpstr>Эволюция образа лирической героини.</vt:lpstr>
      <vt:lpstr>Сила любви и сила страданий героини.</vt:lpstr>
      <vt:lpstr>Образ Родины в лирике Ахматовой.</vt:lpstr>
      <vt:lpstr>«Но ложимся в нее и становимся ею…»</vt:lpstr>
      <vt:lpstr>Анна Ахматова в годы Первой мировой войны и революции.</vt:lpstr>
      <vt:lpstr>Первая мировая…Образ России. Мотив страдания. Неприятие войны.</vt:lpstr>
      <vt:lpstr>Ахматова и революция.</vt:lpstr>
      <vt:lpstr>Гражданская и нравственная позиция Ахматовой.</vt:lpstr>
      <vt:lpstr>Духовный стоицизм Ахматовой в годы Великой Отечественной…</vt:lpstr>
      <vt:lpstr>Ад и его преодоление (по поэме Ахматовой «Реквием»).</vt:lpstr>
      <vt:lpstr>История создания, смысл и жанр поэмы.</vt:lpstr>
      <vt:lpstr>И лирический цикл, и эпическая поэма.</vt:lpstr>
      <vt:lpstr>Есть ли спасение из этого ада?</vt:lpstr>
      <vt:lpstr>В «Реквиеме» голос Ахматовой звучит по-новому.</vt:lpstr>
      <vt:lpstr>Презентация PowerPoint</vt:lpstr>
      <vt:lpstr>И если Пушкин солнце, то она в поэзии пребудет белой ночью…  Евтушенко</vt:lpstr>
    </vt:vector>
  </TitlesOfParts>
  <Company>СОШ 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Кривошеева</dc:creator>
  <cp:lastModifiedBy>XXXXX</cp:lastModifiedBy>
  <cp:revision>19</cp:revision>
  <dcterms:created xsi:type="dcterms:W3CDTF">2009-02-05T05:58:23Z</dcterms:created>
  <dcterms:modified xsi:type="dcterms:W3CDTF">2021-03-20T16:39:24Z</dcterms:modified>
</cp:coreProperties>
</file>