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0E6BD-70B3-4806-969C-8FF0B7A9F884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55F1-C556-45FC-8978-8ED5C9926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55F1-C556-45FC-8978-8ED5C9926D9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1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27" name="Picture 39" descr="h rtrae gd jrt ujr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4A9337"/>
                </a:solidFill>
              </a:rPr>
              <a:t>Page </a:t>
            </a:r>
            <a:fld id="{C6788F02-2A3F-484A-BF81-4F4E7B1A3BA1}" type="slidenum">
              <a:rPr lang="fr-FR" b="1">
                <a:solidFill>
                  <a:srgbClr val="4A9337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ait.ru/foto.php?art=m/moiseenko/img/3" TargetMode="External"/><Relationship Id="rId7" Type="http://schemas.openxmlformats.org/officeDocument/2006/relationships/hyperlink" Target="NULL" TargetMode="External"/><Relationship Id="rId2" Type="http://schemas.openxmlformats.org/officeDocument/2006/relationships/hyperlink" Target="http://www.russedina.ru/articul.php?aid=16154&amp;pid=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gaga.ru/interesting/1146709814-s-a-esenin.html" TargetMode="External"/><Relationship Id="rId5" Type="http://schemas.openxmlformats.org/officeDocument/2006/relationships/hyperlink" Target="http://esenin.niv.ru/esenin/foto.htm" TargetMode="External"/><Relationship Id="rId4" Type="http://schemas.openxmlformats.org/officeDocument/2006/relationships/hyperlink" Target="http://www.proza.ru/2011/09/27/5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1"/>
            <a:ext cx="7786742" cy="2428891"/>
          </a:xfrm>
        </p:spPr>
        <p:txBody>
          <a:bodyPr/>
          <a:lstStyle/>
          <a:p>
            <a:r>
              <a:rPr lang="ru-RU" dirty="0" smtClean="0"/>
              <a:t>Сергей Александрович Есенин. </a:t>
            </a:r>
            <a:br>
              <a:rPr lang="ru-RU" dirty="0" smtClean="0"/>
            </a:br>
            <a:r>
              <a:rPr lang="ru-RU" dirty="0" smtClean="0"/>
              <a:t>Слово о поэте.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786058"/>
            <a:ext cx="6858048" cy="2428892"/>
          </a:xfrm>
        </p:spPr>
        <p:txBody>
          <a:bodyPr/>
          <a:lstStyle/>
          <a:p>
            <a:r>
              <a:rPr lang="ru-RU" dirty="0" smtClean="0"/>
              <a:t>Анализ стихотворений </a:t>
            </a:r>
          </a:p>
          <a:p>
            <a:r>
              <a:rPr lang="ru-RU" dirty="0" smtClean="0"/>
              <a:t>«Я покинул родимый дом…»,</a:t>
            </a:r>
          </a:p>
          <a:p>
            <a:r>
              <a:rPr lang="ru-RU" dirty="0" smtClean="0"/>
              <a:t>«Низкий дом с голубыми </a:t>
            </a:r>
            <a:r>
              <a:rPr lang="ru-RU" dirty="0" smtClean="0"/>
              <a:t>ставнями</a:t>
            </a:r>
            <a:r>
              <a:rPr lang="ru-RU" dirty="0" smtClean="0"/>
              <a:t>…»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14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9748"/>
            <a:ext cx="2605498" cy="177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мужская рифма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500174"/>
            <a:ext cx="6758006" cy="46259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не скоро, не скоро верну</a:t>
            </a:r>
            <a:r>
              <a:rPr lang="ru-RU" u="sng" dirty="0" smtClean="0"/>
              <a:t>сь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Долго петь и звенеть пурге.</a:t>
            </a:r>
          </a:p>
          <a:p>
            <a:pPr>
              <a:buNone/>
            </a:pPr>
            <a:r>
              <a:rPr lang="ru-RU" dirty="0" smtClean="0"/>
              <a:t>Стережет </a:t>
            </a:r>
            <a:r>
              <a:rPr lang="ru-RU" dirty="0" err="1" smtClean="0"/>
              <a:t>голубую</a:t>
            </a:r>
            <a:r>
              <a:rPr lang="ru-RU" dirty="0" smtClean="0"/>
              <a:t> Ру</a:t>
            </a:r>
            <a:r>
              <a:rPr lang="ru-RU" u="sng" dirty="0" smtClean="0"/>
              <a:t>сь</a:t>
            </a:r>
          </a:p>
          <a:p>
            <a:pPr>
              <a:buNone/>
            </a:pPr>
            <a:r>
              <a:rPr lang="ru-RU" dirty="0" smtClean="0"/>
              <a:t>Старый клен на одной ноге,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 я знаю, есть радость в н</a:t>
            </a:r>
            <a:r>
              <a:rPr lang="ru-RU" u="sng" dirty="0" smtClean="0"/>
              <a:t>ем</a:t>
            </a:r>
          </a:p>
          <a:p>
            <a:pPr>
              <a:buNone/>
            </a:pPr>
            <a:r>
              <a:rPr lang="ru-RU" dirty="0" smtClean="0"/>
              <a:t>Тем, кто листьев целует дож</a:t>
            </a:r>
            <a:r>
              <a:rPr lang="ru-RU" u="sng" dirty="0" smtClean="0"/>
              <a:t>дь,</a:t>
            </a:r>
          </a:p>
          <a:p>
            <a:pPr>
              <a:buNone/>
            </a:pPr>
            <a:r>
              <a:rPr lang="ru-RU" dirty="0" smtClean="0"/>
              <a:t>Оттого, что тот старый кл</a:t>
            </a:r>
            <a:r>
              <a:rPr lang="ru-RU" u="sng" dirty="0" smtClean="0"/>
              <a:t>ен</a:t>
            </a:r>
          </a:p>
          <a:p>
            <a:pPr>
              <a:buNone/>
            </a:pPr>
            <a:r>
              <a:rPr lang="ru-RU" dirty="0" smtClean="0"/>
              <a:t>Головой на меня пох</a:t>
            </a:r>
            <a:r>
              <a:rPr lang="ru-RU" u="sng" dirty="0" smtClean="0"/>
              <a:t>ож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6072206"/>
            <a:ext cx="178595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1918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V="1">
            <a:off x="8072462" y="1571612"/>
            <a:ext cx="802958" cy="142876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flipV="1">
            <a:off x="8215338" y="2143116"/>
            <a:ext cx="588644" cy="150019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928794" y="2143116"/>
            <a:ext cx="5357850" cy="61264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Долго петь и звенеть пурге.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500166" y="2786058"/>
            <a:ext cx="369762" cy="91440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flipH="1">
            <a:off x="7358082" y="2714620"/>
            <a:ext cx="335094" cy="995362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329510" cy="10604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на самоподготовку.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85926"/>
            <a:ext cx="6972320" cy="43402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Подготовить выразительное</a:t>
            </a:r>
          </a:p>
          <a:p>
            <a:pPr>
              <a:buNone/>
            </a:pPr>
            <a:r>
              <a:rPr lang="ru-RU" dirty="0" smtClean="0"/>
              <a:t>чтение наизусть стихотворения «С</a:t>
            </a:r>
          </a:p>
          <a:p>
            <a:pPr>
              <a:buNone/>
            </a:pPr>
            <a:r>
              <a:rPr lang="ru-RU" dirty="0" smtClean="0"/>
              <a:t>добрым утром!» (форзац)  </a:t>
            </a:r>
            <a:r>
              <a:rPr lang="ru-RU" dirty="0" smtClean="0">
                <a:solidFill>
                  <a:srgbClr val="FF0000"/>
                </a:solidFill>
              </a:rPr>
              <a:t>Индивидуальное задание </a:t>
            </a:r>
            <a:r>
              <a:rPr lang="ru-RU" dirty="0" smtClean="0"/>
              <a:t>(Павел Петрович Бажов)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«Низкий дом с </a:t>
            </a:r>
            <a:r>
              <a:rPr lang="ru-RU" b="1" dirty="0" err="1" smtClean="0"/>
              <a:t>голубыми</a:t>
            </a:r>
            <a:r>
              <a:rPr lang="ru-RU" b="1" dirty="0" smtClean="0"/>
              <a:t> ставнями...» (1924)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85925"/>
          <a:ext cx="8786874" cy="503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97001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«Я покинул родимый дом...» 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«Низкий дом с </a:t>
                      </a:r>
                      <a:r>
                        <a:rPr lang="ru-RU" sz="20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голубыми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ставнями...»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38573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Голубую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оставил Русь...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...Наше поле, луга и лес,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Принакрытые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сереньким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ситцем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Этих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северных бедных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небес</a:t>
                      </a:r>
                      <a:endParaRPr lang="ru-RU" sz="2000" dirty="0"/>
                    </a:p>
                  </a:txBody>
                  <a:tcPr/>
                </a:tc>
              </a:tr>
              <a:tr h="97001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...Старый клен на одной ноге...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Только видели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березь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ракитник,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кривой и безлистый...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7001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Долго петь и звенеть пурге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...Да разбойные слышали свисты,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которых легко умереть</a:t>
                      </a:r>
                      <a:endParaRPr lang="ru-RU" sz="2000" dirty="0"/>
                    </a:p>
                  </a:txBody>
                  <a:tcPr/>
                </a:tc>
              </a:tr>
              <a:tr h="56199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...И я знаю, есть радость в нем...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Нежность грустную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русской души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4572000" y="2714620"/>
            <a:ext cx="142876" cy="628648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flipH="1">
            <a:off x="8715404" y="2857496"/>
            <a:ext cx="204790" cy="566734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Березь</a:t>
            </a:r>
            <a:r>
              <a:rPr lang="ru-RU" i="1" dirty="0" smtClean="0"/>
              <a:t> -</a:t>
            </a:r>
            <a:r>
              <a:rPr lang="ru-RU" dirty="0" smtClean="0"/>
              <a:t> т. е. березняки, которые могут расти на небогатых почвах.</a:t>
            </a:r>
          </a:p>
          <a:p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Цветь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/>
              <a:t>- </a:t>
            </a:r>
            <a:r>
              <a:rPr lang="ru-RU" dirty="0" smtClean="0"/>
              <a:t> т. е. неприхотливые, мелко цветущие растения.</a:t>
            </a:r>
          </a:p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Выть</a:t>
            </a:r>
            <a:r>
              <a:rPr lang="ru-RU" dirty="0" smtClean="0"/>
              <a:t> — это диалектное слово.</a:t>
            </a:r>
          </a:p>
          <a:p>
            <a:pPr>
              <a:buNone/>
            </a:pPr>
            <a:r>
              <a:rPr lang="ru-RU" i="1" smtClean="0"/>
              <a:t>   Выть</a:t>
            </a:r>
            <a:r>
              <a:rPr lang="ru-RU" smtClean="0"/>
              <a:t> </a:t>
            </a:r>
            <a:r>
              <a:rPr lang="ru-RU" dirty="0" smtClean="0"/>
              <a:t>в рязанских говорах обозначает пашню, вспаханное поле.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Использованные интернет – материалы: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829576" cy="455455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Есенин. Семейные фотографии : </a:t>
            </a:r>
            <a:endParaRPr lang="ru-RU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http://www.russedina.ru/articul.php?aid=16154&amp;pid=13</a:t>
            </a:r>
            <a:endParaRPr lang="ru-RU" sz="2000" dirty="0" smtClean="0"/>
          </a:p>
          <a:p>
            <a:r>
              <a:rPr lang="ru-RU" sz="2000" dirty="0" smtClean="0"/>
              <a:t>Сергей Есенин с дедом :</a:t>
            </a:r>
            <a:endParaRPr lang="ru-RU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http://www.artsait.ru/foto.php?art=m/moiseenko/img/3</a:t>
            </a:r>
            <a:endParaRPr lang="ru-RU" sz="2000" dirty="0" smtClean="0"/>
          </a:p>
          <a:p>
            <a:r>
              <a:rPr lang="ru-RU" sz="2000" dirty="0" smtClean="0"/>
              <a:t>Константиново:</a:t>
            </a:r>
            <a:endParaRPr lang="ru-RU" sz="2000" dirty="0" smtClean="0">
              <a:hlinkClick r:id="rId4"/>
            </a:endParaRPr>
          </a:p>
          <a:p>
            <a:r>
              <a:rPr lang="en-US" sz="2000" dirty="0" smtClean="0">
                <a:hlinkClick r:id="rId4"/>
              </a:rPr>
              <a:t>http://www.proza.ru/2011/09/27/515</a:t>
            </a:r>
            <a:endParaRPr lang="ru-RU" sz="2000" dirty="0" smtClean="0"/>
          </a:p>
          <a:p>
            <a:r>
              <a:rPr lang="ru-RU" sz="2000" dirty="0" smtClean="0"/>
              <a:t>Фотографии Есенина: </a:t>
            </a:r>
            <a:endParaRPr lang="ru-RU" sz="2000" dirty="0" smtClean="0">
              <a:hlinkClick r:id="rId5"/>
            </a:endParaRPr>
          </a:p>
          <a:p>
            <a:r>
              <a:rPr lang="en-US" sz="2000" dirty="0" smtClean="0">
                <a:hlinkClick r:id="rId5"/>
              </a:rPr>
              <a:t>http://esenin.niv.ru/esenin/foto.htm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http://www.bugaga.ru/interesting/1146709814-s-a-esenin.html</a:t>
            </a:r>
            <a:endParaRPr lang="ru-RU" sz="2000" dirty="0" smtClean="0"/>
          </a:p>
          <a:p>
            <a:r>
              <a:rPr lang="ru-RU" sz="2000" dirty="0" smtClean="0"/>
              <a:t>Драгоценные камни (алмаз, рубин, изумруд):</a:t>
            </a:r>
          </a:p>
          <a:p>
            <a:r>
              <a:rPr lang="en-US" sz="2000" dirty="0" smtClean="0">
                <a:hlinkClick r:id="rId7" invalidUrl="http:///"/>
              </a:rPr>
              <a:t>http://</a:t>
            </a:r>
            <a:r>
              <a:rPr lang="ru-RU" sz="2000" dirty="0" smtClean="0"/>
              <a:t> </a:t>
            </a:r>
            <a:r>
              <a:rPr lang="en-US" sz="2000" dirty="0" smtClean="0"/>
              <a:t>wedsalon.ru/40-let-rubinovaya-svadba/</a:t>
            </a:r>
            <a:endParaRPr lang="ru-RU" sz="20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14511"/>
          </a:xfrm>
        </p:spPr>
        <p:txBody>
          <a:bodyPr/>
          <a:lstStyle/>
          <a:p>
            <a:r>
              <a:rPr lang="ru-RU" b="1" i="1" dirty="0" smtClean="0"/>
              <a:t>Артикуляционная разминка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500306"/>
            <a:ext cx="7358114" cy="357190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5400" b="1" dirty="0" smtClean="0">
                <a:solidFill>
                  <a:srgbClr val="FF0000"/>
                </a:solidFill>
                <a:latin typeface="Academia" pitchFamily="34" charset="0"/>
              </a:rPr>
              <a:t>     Ал лал,</a:t>
            </a:r>
            <a:br>
              <a:rPr lang="ru-RU" sz="5400" b="1" dirty="0" smtClean="0">
                <a:solidFill>
                  <a:srgbClr val="FF0000"/>
                </a:solidFill>
                <a:latin typeface="Academi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cademia" pitchFamily="34" charset="0"/>
              </a:rPr>
              <a:t>Бел алмаз,</a:t>
            </a:r>
            <a:br>
              <a:rPr lang="ru-RU" sz="5400" b="1" dirty="0" smtClean="0">
                <a:solidFill>
                  <a:srgbClr val="FF0000"/>
                </a:solidFill>
                <a:latin typeface="Academi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cademia" pitchFamily="34" charset="0"/>
              </a:rPr>
              <a:t>Зелен изумруд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i="1" dirty="0" smtClean="0"/>
              <a:t>Лал</a:t>
            </a:r>
            <a:r>
              <a:rPr lang="ru-RU" dirty="0" smtClean="0"/>
              <a:t> — рубин (драгоценный камень алого цвета).</a:t>
            </a:r>
            <a:endParaRPr lang="ru-RU" dirty="0"/>
          </a:p>
        </p:txBody>
      </p:sp>
      <p:pic>
        <p:nvPicPr>
          <p:cNvPr id="4" name="Рисунок 3" descr="75314012_9576594_rubin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285860"/>
            <a:ext cx="1976438" cy="197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643182"/>
            <a:ext cx="2047863" cy="153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emote_image_800e8be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3857628"/>
            <a:ext cx="1889116" cy="125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Александрович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Есенин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785926"/>
            <a:ext cx="2786082" cy="419736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1895 - 1925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346725_ese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857364"/>
            <a:ext cx="32956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3071810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Стихи мои, </a:t>
            </a:r>
            <a:b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спокойно расскажите </a:t>
            </a:r>
            <a:b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 жизнь мою…</a:t>
            </a:r>
            <a:endParaRPr lang="ru-RU" sz="3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258072" cy="113191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Литературные места России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071546"/>
            <a:ext cx="661513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Село Константиново </a:t>
            </a:r>
          </a:p>
          <a:p>
            <a:pPr>
              <a:buNone/>
            </a:pPr>
            <a:r>
              <a:rPr lang="ru-RU" dirty="0" smtClean="0"/>
              <a:t>(Рязанская область)</a:t>
            </a:r>
            <a:endParaRPr lang="ru-RU" dirty="0"/>
          </a:p>
        </p:txBody>
      </p:sp>
      <p:pic>
        <p:nvPicPr>
          <p:cNvPr id="4" name="Рисунок 3" descr="77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214554"/>
            <a:ext cx="5148414" cy="404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452a8cc38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0"/>
            <a:ext cx="1881201" cy="141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onstantinovo.__2820_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786322"/>
            <a:ext cx="26670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428868"/>
            <a:ext cx="1857388" cy="111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YZAN_5-05.07.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643314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6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5143512"/>
            <a:ext cx="1919194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-д.-Константиново-родина-С.-Есенина.-Современное-фото-400x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45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0"/>
            <a:ext cx="3686172" cy="14176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Семья поэта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esen_rodi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142984"/>
            <a:ext cx="3214710" cy="5049282"/>
          </a:xfrm>
        </p:spPr>
      </p:pic>
      <p:pic>
        <p:nvPicPr>
          <p:cNvPr id="6" name="Рисунок 5" descr="f_147256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4929222" cy="3409379"/>
          </a:xfrm>
          <a:prstGeom prst="rect">
            <a:avLst/>
          </a:prstGeom>
        </p:spPr>
      </p:pic>
      <p:pic>
        <p:nvPicPr>
          <p:cNvPr id="9" name="Рисунок 8" descr="f_157399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1928802"/>
            <a:ext cx="3286148" cy="4263776"/>
          </a:xfrm>
          <a:prstGeom prst="rect">
            <a:avLst/>
          </a:prstGeom>
        </p:spPr>
      </p:pic>
      <p:pic>
        <p:nvPicPr>
          <p:cNvPr id="10" name="Рисунок 9" descr="esen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857232"/>
            <a:ext cx="3810000" cy="5076825"/>
          </a:xfrm>
          <a:prstGeom prst="rect">
            <a:avLst/>
          </a:prstGeom>
        </p:spPr>
      </p:pic>
      <p:pic>
        <p:nvPicPr>
          <p:cNvPr id="11" name="Рисунок 10" descr="15753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8" y="857232"/>
            <a:ext cx="3431473" cy="5143536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st-3-13562821829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90" y="1643050"/>
            <a:ext cx="8848710" cy="5000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1912 год</a:t>
            </a:r>
            <a:endParaRPr lang="ru-RU" dirty="0"/>
          </a:p>
        </p:txBody>
      </p:sp>
      <p:pic>
        <p:nvPicPr>
          <p:cNvPr id="4" name="Содержимое 3" descr="index_pic.ph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222667"/>
            <a:ext cx="3643318" cy="2635333"/>
          </a:xfrm>
        </p:spPr>
      </p:pic>
      <p:pic>
        <p:nvPicPr>
          <p:cNvPr id="9" name="Рисунок 8" descr="1224860131_esenin_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142852"/>
            <a:ext cx="1943100" cy="260985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4860925_esenin_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2878" y="214290"/>
            <a:ext cx="370920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24860869_esenin_31_w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071810"/>
            <a:ext cx="5524500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642918"/>
            <a:ext cx="5000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</a:t>
            </a:r>
            <a:r>
              <a:rPr lang="ru-RU" sz="2800" dirty="0" smtClean="0"/>
              <a:t>  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1914 год</a:t>
            </a:r>
            <a:r>
              <a:rPr lang="ru-RU" sz="2800" dirty="0" smtClean="0"/>
              <a:t> — начало Первой мировой войны. </a:t>
            </a:r>
            <a:br>
              <a:rPr lang="ru-RU" sz="2800" dirty="0" smtClean="0"/>
            </a:br>
            <a:r>
              <a:rPr lang="ru-RU" sz="2800" dirty="0" smtClean="0"/>
              <a:t>    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 год</a:t>
            </a:r>
            <a:r>
              <a:rPr lang="ru-RU" sz="2800" dirty="0" smtClean="0"/>
              <a:t> — отречение от власти русского царя, две революции: Февральская и Октябрьская.</a:t>
            </a:r>
            <a:br>
              <a:rPr lang="ru-RU" sz="2800" dirty="0" smtClean="0"/>
            </a:br>
            <a:r>
              <a:rPr lang="ru-RU" sz="2800" dirty="0" smtClean="0"/>
              <a:t>  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год </a:t>
            </a:r>
            <a:r>
              <a:rPr lang="ru-RU" sz="2800" dirty="0" smtClean="0"/>
              <a:t>— международная интервенция.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«Я покинул родимый дом...»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14422"/>
            <a:ext cx="7115196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покинул родимый дом,</a:t>
            </a:r>
          </a:p>
          <a:p>
            <a:pPr>
              <a:buNone/>
            </a:pPr>
            <a:r>
              <a:rPr lang="ru-RU" dirty="0" err="1" smtClean="0"/>
              <a:t>Голубую</a:t>
            </a:r>
            <a:r>
              <a:rPr lang="ru-RU" dirty="0" smtClean="0"/>
              <a:t> оставил Русь.</a:t>
            </a:r>
          </a:p>
          <a:p>
            <a:pPr>
              <a:buNone/>
            </a:pPr>
            <a:r>
              <a:rPr lang="ru-RU" dirty="0" smtClean="0"/>
              <a:t>В три звезды березняк над прудом</a:t>
            </a:r>
          </a:p>
          <a:p>
            <a:pPr>
              <a:buNone/>
            </a:pPr>
            <a:r>
              <a:rPr lang="ru-RU" dirty="0" smtClean="0"/>
              <a:t>Теплит матери старой грусть.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285860"/>
            <a:ext cx="1785950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4071942"/>
            <a:ext cx="4500594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Родной - родимый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57554" y="2357430"/>
            <a:ext cx="157163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57554" y="2500306"/>
            <a:ext cx="157163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1654629" y="2340429"/>
            <a:ext cx="1594757" cy="130628"/>
          </a:xfrm>
          <a:custGeom>
            <a:avLst/>
            <a:gdLst>
              <a:gd name="connsiteX0" fmla="*/ 0 w 1594757"/>
              <a:gd name="connsiteY0" fmla="*/ 130628 h 130628"/>
              <a:gd name="connsiteX1" fmla="*/ 97971 w 1594757"/>
              <a:gd name="connsiteY1" fmla="*/ 43542 h 130628"/>
              <a:gd name="connsiteX2" fmla="*/ 206828 w 1594757"/>
              <a:gd name="connsiteY2" fmla="*/ 119742 h 130628"/>
              <a:gd name="connsiteX3" fmla="*/ 315685 w 1594757"/>
              <a:gd name="connsiteY3" fmla="*/ 43542 h 130628"/>
              <a:gd name="connsiteX4" fmla="*/ 435428 w 1594757"/>
              <a:gd name="connsiteY4" fmla="*/ 97971 h 130628"/>
              <a:gd name="connsiteX5" fmla="*/ 544285 w 1594757"/>
              <a:gd name="connsiteY5" fmla="*/ 54428 h 130628"/>
              <a:gd name="connsiteX6" fmla="*/ 653142 w 1594757"/>
              <a:gd name="connsiteY6" fmla="*/ 97971 h 130628"/>
              <a:gd name="connsiteX7" fmla="*/ 783771 w 1594757"/>
              <a:gd name="connsiteY7" fmla="*/ 43542 h 130628"/>
              <a:gd name="connsiteX8" fmla="*/ 881742 w 1594757"/>
              <a:gd name="connsiteY8" fmla="*/ 97971 h 130628"/>
              <a:gd name="connsiteX9" fmla="*/ 1001485 w 1594757"/>
              <a:gd name="connsiteY9" fmla="*/ 21771 h 130628"/>
              <a:gd name="connsiteX10" fmla="*/ 1088571 w 1594757"/>
              <a:gd name="connsiteY10" fmla="*/ 97971 h 130628"/>
              <a:gd name="connsiteX11" fmla="*/ 1219200 w 1594757"/>
              <a:gd name="connsiteY11" fmla="*/ 32657 h 130628"/>
              <a:gd name="connsiteX12" fmla="*/ 1317171 w 1594757"/>
              <a:gd name="connsiteY12" fmla="*/ 87085 h 130628"/>
              <a:gd name="connsiteX13" fmla="*/ 1415142 w 1594757"/>
              <a:gd name="connsiteY13" fmla="*/ 43542 h 130628"/>
              <a:gd name="connsiteX14" fmla="*/ 1524000 w 1594757"/>
              <a:gd name="connsiteY14" fmla="*/ 65314 h 130628"/>
              <a:gd name="connsiteX15" fmla="*/ 1589314 w 1594757"/>
              <a:gd name="connsiteY15" fmla="*/ 32657 h 130628"/>
              <a:gd name="connsiteX16" fmla="*/ 1556657 w 1594757"/>
              <a:gd name="connsiteY16" fmla="*/ 0 h 130628"/>
              <a:gd name="connsiteX17" fmla="*/ 1556657 w 1594757"/>
              <a:gd name="connsiteY17" fmla="*/ 0 h 130628"/>
              <a:gd name="connsiteX18" fmla="*/ 1578428 w 1594757"/>
              <a:gd name="connsiteY18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4757" h="130628">
                <a:moveTo>
                  <a:pt x="0" y="130628"/>
                </a:moveTo>
                <a:cubicBezTo>
                  <a:pt x="31750" y="87992"/>
                  <a:pt x="63500" y="45356"/>
                  <a:pt x="97971" y="43542"/>
                </a:cubicBezTo>
                <a:cubicBezTo>
                  <a:pt x="132442" y="41728"/>
                  <a:pt x="170542" y="119742"/>
                  <a:pt x="206828" y="119742"/>
                </a:cubicBezTo>
                <a:cubicBezTo>
                  <a:pt x="243114" y="119742"/>
                  <a:pt x="277585" y="47171"/>
                  <a:pt x="315685" y="43542"/>
                </a:cubicBezTo>
                <a:cubicBezTo>
                  <a:pt x="353785" y="39914"/>
                  <a:pt x="397328" y="96157"/>
                  <a:pt x="435428" y="97971"/>
                </a:cubicBezTo>
                <a:cubicBezTo>
                  <a:pt x="473528" y="99785"/>
                  <a:pt x="507999" y="54428"/>
                  <a:pt x="544285" y="54428"/>
                </a:cubicBezTo>
                <a:cubicBezTo>
                  <a:pt x="580571" y="54428"/>
                  <a:pt x="613228" y="99785"/>
                  <a:pt x="653142" y="97971"/>
                </a:cubicBezTo>
                <a:cubicBezTo>
                  <a:pt x="693056" y="96157"/>
                  <a:pt x="745671" y="43542"/>
                  <a:pt x="783771" y="43542"/>
                </a:cubicBezTo>
                <a:cubicBezTo>
                  <a:pt x="821871" y="43542"/>
                  <a:pt x="845456" y="101599"/>
                  <a:pt x="881742" y="97971"/>
                </a:cubicBezTo>
                <a:cubicBezTo>
                  <a:pt x="918028" y="94343"/>
                  <a:pt x="967014" y="21771"/>
                  <a:pt x="1001485" y="21771"/>
                </a:cubicBezTo>
                <a:cubicBezTo>
                  <a:pt x="1035956" y="21771"/>
                  <a:pt x="1052285" y="96157"/>
                  <a:pt x="1088571" y="97971"/>
                </a:cubicBezTo>
                <a:cubicBezTo>
                  <a:pt x="1124857" y="99785"/>
                  <a:pt x="1181100" y="34471"/>
                  <a:pt x="1219200" y="32657"/>
                </a:cubicBezTo>
                <a:cubicBezTo>
                  <a:pt x="1257300" y="30843"/>
                  <a:pt x="1284514" y="85271"/>
                  <a:pt x="1317171" y="87085"/>
                </a:cubicBezTo>
                <a:cubicBezTo>
                  <a:pt x="1349828" y="88899"/>
                  <a:pt x="1380671" y="47170"/>
                  <a:pt x="1415142" y="43542"/>
                </a:cubicBezTo>
                <a:cubicBezTo>
                  <a:pt x="1449613" y="39914"/>
                  <a:pt x="1494971" y="67128"/>
                  <a:pt x="1524000" y="65314"/>
                </a:cubicBezTo>
                <a:cubicBezTo>
                  <a:pt x="1553029" y="63500"/>
                  <a:pt x="1583871" y="43543"/>
                  <a:pt x="1589314" y="32657"/>
                </a:cubicBezTo>
                <a:cubicBezTo>
                  <a:pt x="1594757" y="21771"/>
                  <a:pt x="1556657" y="0"/>
                  <a:pt x="1556657" y="0"/>
                </a:cubicBezTo>
                <a:lnTo>
                  <a:pt x="1556657" y="0"/>
                </a:lnTo>
                <a:lnTo>
                  <a:pt x="1578428" y="0"/>
                </a:ln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>
            <a:off x="1142976" y="2571744"/>
            <a:ext cx="369762" cy="91440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 flipH="1">
            <a:off x="8001024" y="2571744"/>
            <a:ext cx="406532" cy="995362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143372" y="3929066"/>
            <a:ext cx="4500594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метафора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" name="Рисунок 29" descr="001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5214950"/>
            <a:ext cx="2135263" cy="145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img20101007192659_76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3476604"/>
            <a:ext cx="2428892" cy="3238523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43050"/>
            <a:ext cx="6758006" cy="448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Золотою лягушкой луна</a:t>
            </a:r>
          </a:p>
          <a:p>
            <a:pPr>
              <a:buNone/>
            </a:pPr>
            <a:r>
              <a:rPr lang="ru-RU" dirty="0" smtClean="0"/>
              <a:t>Распласталась на тихой воде.</a:t>
            </a:r>
          </a:p>
          <a:p>
            <a:pPr>
              <a:buNone/>
            </a:pPr>
            <a:r>
              <a:rPr lang="ru-RU" dirty="0" smtClean="0"/>
              <a:t>Словно яблонный цвет, седина</a:t>
            </a:r>
          </a:p>
          <a:p>
            <a:pPr>
              <a:buNone/>
            </a:pPr>
            <a:r>
              <a:rPr lang="ru-RU" dirty="0" smtClean="0"/>
              <a:t>У отца пролилась в бороде.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643042" y="1643050"/>
            <a:ext cx="298324" cy="1000132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 flipH="1">
            <a:off x="7786710" y="1714488"/>
            <a:ext cx="477970" cy="1009656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928794" y="2857496"/>
            <a:ext cx="4429156" cy="612648"/>
          </a:xfrm>
          <a:prstGeom prst="wedgeRectCallout">
            <a:avLst>
              <a:gd name="adj1" fmla="val -2475"/>
              <a:gd name="adj2" fmla="val 211754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428860" y="4500570"/>
            <a:ext cx="4143404" cy="68408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428860" y="5643578"/>
            <a:ext cx="4214842" cy="61264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звукопись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24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Тема24</Template>
  <TotalTime>156</TotalTime>
  <Words>305</Words>
  <Application>Microsoft Office PowerPoint</Application>
  <PresentationFormat>Экран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Academia</vt:lpstr>
      <vt:lpstr>Arial</vt:lpstr>
      <vt:lpstr>Calibri</vt:lpstr>
      <vt:lpstr>Тема24</vt:lpstr>
      <vt:lpstr>Сергей Александрович Есенин.  Слово о поэте.</vt:lpstr>
      <vt:lpstr>Артикуляционная разминка</vt:lpstr>
      <vt:lpstr>Сергей Александрович Есенин</vt:lpstr>
      <vt:lpstr>Литературные места России</vt:lpstr>
      <vt:lpstr>Семья поэта</vt:lpstr>
      <vt:lpstr>1912 год</vt:lpstr>
      <vt:lpstr>Презентация PowerPoint</vt:lpstr>
      <vt:lpstr>«Я покинул родимый дом...»</vt:lpstr>
      <vt:lpstr>Презентация PowerPoint</vt:lpstr>
      <vt:lpstr>мужская рифма</vt:lpstr>
      <vt:lpstr>Задание на самоподготовку.</vt:lpstr>
      <vt:lpstr>«Низкий дом с голубыми ставнями...» (1924)</vt:lpstr>
      <vt:lpstr>Словарь:</vt:lpstr>
      <vt:lpstr>Использованные интернет – материалы: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разминка</dc:title>
  <dc:creator>Loner-XP</dc:creator>
  <cp:lastModifiedBy>XXXXX</cp:lastModifiedBy>
  <cp:revision>23</cp:revision>
  <dcterms:created xsi:type="dcterms:W3CDTF">2013-02-24T16:48:11Z</dcterms:created>
  <dcterms:modified xsi:type="dcterms:W3CDTF">2021-03-27T06:13:01Z</dcterms:modified>
</cp:coreProperties>
</file>