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7"/>
  </p:notesMasterIdLst>
  <p:sldIdLst>
    <p:sldId id="256" r:id="rId2"/>
    <p:sldId id="318" r:id="rId3"/>
    <p:sldId id="259" r:id="rId4"/>
    <p:sldId id="326" r:id="rId5"/>
    <p:sldId id="269" r:id="rId6"/>
    <p:sldId id="327" r:id="rId7"/>
    <p:sldId id="270" r:id="rId8"/>
    <p:sldId id="271" r:id="rId9"/>
    <p:sldId id="282" r:id="rId10"/>
    <p:sldId id="283" r:id="rId11"/>
    <p:sldId id="273" r:id="rId12"/>
    <p:sldId id="274" r:id="rId13"/>
    <p:sldId id="275" r:id="rId14"/>
    <p:sldId id="285" r:id="rId15"/>
    <p:sldId id="286" r:id="rId16"/>
    <p:sldId id="287" r:id="rId17"/>
    <p:sldId id="310" r:id="rId18"/>
    <p:sldId id="260" r:id="rId19"/>
    <p:sldId id="311" r:id="rId20"/>
    <p:sldId id="312" r:id="rId21"/>
    <p:sldId id="313" r:id="rId22"/>
    <p:sldId id="314" r:id="rId23"/>
    <p:sldId id="276" r:id="rId24"/>
    <p:sldId id="288" r:id="rId25"/>
    <p:sldId id="289" r:id="rId26"/>
    <p:sldId id="290" r:id="rId27"/>
    <p:sldId id="291" r:id="rId28"/>
    <p:sldId id="315" r:id="rId29"/>
    <p:sldId id="316" r:id="rId30"/>
    <p:sldId id="317" r:id="rId31"/>
    <p:sldId id="297" r:id="rId32"/>
    <p:sldId id="298" r:id="rId33"/>
    <p:sldId id="299" r:id="rId34"/>
    <p:sldId id="280" r:id="rId35"/>
    <p:sldId id="293" r:id="rId36"/>
    <p:sldId id="294" r:id="rId37"/>
    <p:sldId id="281" r:id="rId38"/>
    <p:sldId id="277" r:id="rId39"/>
    <p:sldId id="300" r:id="rId40"/>
    <p:sldId id="309" r:id="rId41"/>
    <p:sldId id="304" r:id="rId42"/>
    <p:sldId id="305" r:id="rId43"/>
    <p:sldId id="307" r:id="rId44"/>
    <p:sldId id="308" r:id="rId45"/>
    <p:sldId id="325" r:id="rId46"/>
    <p:sldId id="320" r:id="rId47"/>
    <p:sldId id="323" r:id="rId48"/>
    <p:sldId id="319" r:id="rId49"/>
    <p:sldId id="321" r:id="rId50"/>
    <p:sldId id="324" r:id="rId51"/>
    <p:sldId id="264" r:id="rId52"/>
    <p:sldId id="278" r:id="rId53"/>
    <p:sldId id="301" r:id="rId54"/>
    <p:sldId id="279" r:id="rId55"/>
    <p:sldId id="329" r:id="rId5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9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00FF"/>
    <a:srgbClr val="FF33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77" autoAdjust="0"/>
    <p:restoredTop sz="94660"/>
  </p:normalViewPr>
  <p:slideViewPr>
    <p:cSldViewPr>
      <p:cViewPr varScale="1">
        <p:scale>
          <a:sx n="69" d="100"/>
          <a:sy n="69" d="100"/>
        </p:scale>
        <p:origin x="642" y="78"/>
      </p:cViewPr>
      <p:guideLst>
        <p:guide orient="horz" pos="3792"/>
        <p:guide pos="2880"/>
      </p:guideLst>
    </p:cSldViewPr>
  </p:slideViewPr>
  <p:outlineViewPr>
    <p:cViewPr>
      <p:scale>
        <a:sx n="66" d="100"/>
        <a:sy n="66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172A6B1-E0D8-42FE-B71B-DA81D02D4579}" type="datetimeFigureOut">
              <a:rPr lang="ru-RU"/>
              <a:pPr>
                <a:defRPr/>
              </a:pPr>
              <a:t>20.03.2021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AB84119-CC49-45D2-9969-88527B5E4C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5442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</p:grpSp>
      </p:grpSp>
      <p:sp>
        <p:nvSpPr>
          <p:cNvPr id="3175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1756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8D42E-669D-42BD-A9FD-2BEEB361DD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8CC6B-5588-4B71-9713-AA0764476A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5E32D-403D-4150-90F1-AADAC46052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F99C8-74FC-40A7-B6B6-7472A6CF9B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FF065-7D28-4A9C-AF65-81ACCD5636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E6988-5DB7-4987-B26C-2874FF0F37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1_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ультимедиа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7C902-5F10-478B-BC37-0206E88D61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78B90-1355-47EB-A8D1-D58889DA5D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32482-F289-47A5-897F-4D459F598D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27A61-181D-4B4A-B2A6-8C85A58650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2AFE96-4ED2-4477-B747-F4C7ECAF88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02E85-6D66-4152-A2DF-C7FC74ED04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18CB9-3A12-4B98-81CB-13633BDFF8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073C5-EF58-4634-836C-84D52A854D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CE4269-1211-4D87-AC0A-F3AD2C7E6C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3072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3072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3072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7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fld id="{6046BA13-2A06-4705-89CD-1A4F6CC600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073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</p:sldLayoutIdLst>
  <p:transition>
    <p:pull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gi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&#1045;&#1089;&#1077;&#1085;&#1080;&#1085;" TargetMode="External"/><Relationship Id="rId2" Type="http://schemas.openxmlformats.org/officeDocument/2006/relationships/hyperlink" Target="http://esenin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feb-web.ru/feb/esenin/default.asp" TargetMode="External"/><Relationship Id="rId4" Type="http://schemas.openxmlformats.org/officeDocument/2006/relationships/hyperlink" Target="http://ru.wikisource.org/wiki/&#1057;&#1077;&#1088;&#1075;&#1077;&#1081;_&#1040;&#1083;&#1077;&#1082;&#1089;&#1072;&#1085;&#1076;&#1088;&#1086;&#1074;&#1080;&#1095;_&#1045;&#1089;&#1077;&#1085;&#1080;&#1085;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bg1"/>
            </a:gs>
            <a:gs pos="100000">
              <a:srgbClr val="CCE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620688"/>
            <a:ext cx="9217025" cy="1655787"/>
          </a:xfrm>
        </p:spPr>
        <p:txBody>
          <a:bodyPr/>
          <a:lstStyle/>
          <a:p>
            <a:pPr algn="ctr" eaLnBrk="1" hangingPunct="1"/>
            <a:r>
              <a:rPr lang="ru-RU" sz="5400" b="1" dirty="0" smtClean="0">
                <a:latin typeface="Monotype Corsiva" pitchFamily="66" charset="0"/>
              </a:rPr>
              <a:t>Жизнь и творчество</a:t>
            </a:r>
            <a:br>
              <a:rPr lang="ru-RU" sz="5400" b="1" dirty="0" smtClean="0">
                <a:latin typeface="Monotype Corsiva" pitchFamily="66" charset="0"/>
              </a:rPr>
            </a:br>
            <a:r>
              <a:rPr lang="ru-RU" sz="5400" b="1" dirty="0" smtClean="0">
                <a:latin typeface="Monotype Corsiva" pitchFamily="66" charset="0"/>
              </a:rPr>
              <a:t>Сергея Александровича Есенина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19475" y="4149725"/>
            <a:ext cx="5400675" cy="228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2050" b="1" i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«Быть поэтом - это значит то же,</a:t>
            </a:r>
          </a:p>
          <a:p>
            <a:pPr algn="r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2050" b="1" i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Если правды жизни не нарушить,</a:t>
            </a:r>
          </a:p>
          <a:p>
            <a:pPr algn="r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2050" b="1" i="1" dirty="0" err="1">
                <a:solidFill>
                  <a:schemeClr val="bg2">
                    <a:lumMod val="75000"/>
                    <a:lumOff val="25000"/>
                  </a:schemeClr>
                </a:solidFill>
              </a:rPr>
              <a:t>Рубцевать</a:t>
            </a:r>
            <a:r>
              <a:rPr lang="ru-RU" sz="2050" b="1" i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 себя по нежной коже,</a:t>
            </a:r>
          </a:p>
          <a:p>
            <a:pPr algn="r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2050" b="1" i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Кровью чувств ласкать чужие души».</a:t>
            </a:r>
          </a:p>
          <a:p>
            <a:pPr algn="r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2050" b="1" i="1" dirty="0">
                <a:solidFill>
                  <a:schemeClr val="tx2"/>
                </a:solidFill>
              </a:rPr>
              <a:t>(Сергей Есенин, август 1925 года)</a:t>
            </a:r>
            <a:endParaRPr lang="ru-RU" sz="2050" dirty="0">
              <a:solidFill>
                <a:schemeClr val="tx2"/>
              </a:solidFill>
            </a:endParaRPr>
          </a:p>
        </p:txBody>
      </p:sp>
      <p:pic>
        <p:nvPicPr>
          <p:cNvPr id="3077" name="Picture 6" descr="портр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650" y="2492375"/>
            <a:ext cx="2921000" cy="3957638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5796136" y="2276872"/>
            <a:ext cx="3148013" cy="7985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(</a:t>
            </a: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1895-1925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)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3"/>
          <p:cNvSpPr>
            <a:spLocks noGrp="1" noChangeArrowheads="1"/>
          </p:cNvSpPr>
          <p:nvPr>
            <p:ph idx="1"/>
          </p:nvPr>
        </p:nvSpPr>
        <p:spPr>
          <a:xfrm>
            <a:off x="250825" y="5013176"/>
            <a:ext cx="8642350" cy="1511449"/>
          </a:xfrm>
        </p:spPr>
        <p:txBody>
          <a:bodyPr/>
          <a:lstStyle/>
          <a:p>
            <a:pPr marL="0" indent="0" algn="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z="3000" dirty="0" smtClean="0"/>
              <a:t>Есенин учился сначала в Константиновском земском училище, затем в </a:t>
            </a:r>
            <a:r>
              <a:rPr lang="ru-RU" sz="3000" dirty="0" err="1" smtClean="0"/>
              <a:t>Спас-Клепиковской</a:t>
            </a:r>
            <a:r>
              <a:rPr lang="ru-RU" sz="3000" dirty="0" smtClean="0"/>
              <a:t> школе, готовящей сельских учителей.</a:t>
            </a:r>
            <a:endParaRPr lang="ru-RU" sz="3000" i="1" dirty="0" smtClean="0"/>
          </a:p>
        </p:txBody>
      </p:sp>
      <p:sp>
        <p:nvSpPr>
          <p:cNvPr id="9219" name="TextBox 6"/>
          <p:cNvSpPr txBox="1">
            <a:spLocks noChangeArrowheads="1"/>
          </p:cNvSpPr>
          <p:nvPr/>
        </p:nvSpPr>
        <p:spPr bwMode="auto">
          <a:xfrm>
            <a:off x="3276600" y="981075"/>
            <a:ext cx="3578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0070C0"/>
                </a:solidFill>
              </a:rPr>
              <a:t>Сергей Есенин в 1913 году</a:t>
            </a:r>
          </a:p>
        </p:txBody>
      </p:sp>
      <p:pic>
        <p:nvPicPr>
          <p:cNvPr id="8" name="Рисунок 7" descr="есенин_19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9512" y="332656"/>
            <a:ext cx="3252368" cy="4517177"/>
          </a:xfrm>
          <a:prstGeom prst="ellipse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/>
              <a:t>Спас-Клепиковская учительская школа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4" name="Picture 4" descr="Рисунок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557338"/>
            <a:ext cx="8207375" cy="4679950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55650" y="3573463"/>
            <a:ext cx="8137525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Clr>
                <a:schemeClr val="folHlink"/>
              </a:buClr>
              <a:buSzPct val="90000"/>
              <a:buFont typeface="Wingdings" pitchFamily="2" charset="2"/>
              <a:buNone/>
              <a:defRPr/>
            </a:pPr>
            <a:r>
              <a:rPr lang="ru-RU" sz="2800" b="1" kern="0" dirty="0">
                <a:latin typeface="Times New Roman" pitchFamily="18" charset="0"/>
              </a:rPr>
              <a:t>После окончания школы год</a:t>
            </a:r>
          </a:p>
          <a:p>
            <a:pPr>
              <a:buClr>
                <a:schemeClr val="folHlink"/>
              </a:buClr>
              <a:buSzPct val="90000"/>
              <a:buFont typeface="Wingdings" pitchFamily="2" charset="2"/>
              <a:buNone/>
              <a:defRPr/>
            </a:pPr>
            <a:r>
              <a:rPr lang="ru-RU" sz="2800" b="1" kern="0" dirty="0">
                <a:latin typeface="Times New Roman" pitchFamily="18" charset="0"/>
              </a:rPr>
              <a:t>жил в селе. Семнадцати лет уехал в Москву, где работал в конторе у купца, корректором в типографии; продолжал писать стихи. В 1912 году поступил в Народный университет А.Шанявского на историко-философское</a:t>
            </a:r>
            <a:r>
              <a:rPr lang="en-US" sz="2800" b="1" kern="0" dirty="0">
                <a:latin typeface="Times New Roman" pitchFamily="18" charset="0"/>
              </a:rPr>
              <a:t> </a:t>
            </a:r>
            <a:r>
              <a:rPr lang="ru-RU" sz="2800" b="1" kern="0" dirty="0">
                <a:latin typeface="Times New Roman" pitchFamily="18" charset="0"/>
              </a:rPr>
              <a:t>отделение, где проучился полтора года.</a:t>
            </a:r>
          </a:p>
        </p:txBody>
      </p:sp>
      <p:pic>
        <p:nvPicPr>
          <p:cNvPr id="7" name="Рисунок 6" descr="есенин_1914.jpg"/>
          <p:cNvPicPr>
            <a:picLocks noChangeAspect="1"/>
          </p:cNvPicPr>
          <p:nvPr/>
        </p:nvPicPr>
        <p:blipFill>
          <a:blip r:embed="rId2" cstate="print"/>
          <a:srcRect t="10417" b="7734"/>
          <a:stretch>
            <a:fillRect/>
          </a:stretch>
        </p:blipFill>
        <p:spPr>
          <a:xfrm>
            <a:off x="5514975" y="0"/>
            <a:ext cx="3629025" cy="3960440"/>
          </a:xfrm>
          <a:prstGeom prst="teardrop">
            <a:avLst/>
          </a:prstGeom>
        </p:spPr>
      </p:pic>
      <p:sp>
        <p:nvSpPr>
          <p:cNvPr id="11268" name="TextBox 7"/>
          <p:cNvSpPr txBox="1">
            <a:spLocks noChangeArrowheads="1"/>
          </p:cNvSpPr>
          <p:nvPr/>
        </p:nvSpPr>
        <p:spPr bwMode="auto">
          <a:xfrm>
            <a:off x="1403350" y="1628775"/>
            <a:ext cx="40306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70C0"/>
                </a:solidFill>
              </a:rPr>
              <a:t>Есенин, 1914 год, Москва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14-1"/>
          <p:cNvPicPr>
            <a:picLocks noChangeAspect="1" noChangeArrowheads="1"/>
          </p:cNvPicPr>
          <p:nvPr/>
        </p:nvPicPr>
        <p:blipFill>
          <a:blip r:embed="rId2" cstate="print"/>
          <a:srcRect b="5074"/>
          <a:stretch>
            <a:fillRect/>
          </a:stretch>
        </p:blipFill>
        <p:spPr bwMode="auto">
          <a:xfrm>
            <a:off x="179388" y="260350"/>
            <a:ext cx="4252912" cy="5400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3322638" cy="1139825"/>
          </a:xfrm>
        </p:spPr>
        <p:txBody>
          <a:bodyPr/>
          <a:lstStyle/>
          <a:p>
            <a:pPr eaLnBrk="1" hangingPunct="1"/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12292" name="Прямоугольник 4"/>
          <p:cNvSpPr>
            <a:spLocks noChangeArrowheads="1"/>
          </p:cNvSpPr>
          <p:nvPr/>
        </p:nvSpPr>
        <p:spPr bwMode="auto">
          <a:xfrm>
            <a:off x="4140200" y="1628775"/>
            <a:ext cx="475297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800">
                <a:latin typeface="Times New Roman" pitchFamily="18" charset="0"/>
                <a:cs typeface="Times New Roman" pitchFamily="18" charset="0"/>
              </a:rPr>
              <a:t>Работа помощником корректора в типографии И.Д. Сытина позволяла молодому поэту читать множество книг, дала возможность стать членом литературно-музыкального Суриковского кружка, в который входили писатели, певцы и музыканты из народа.</a:t>
            </a:r>
          </a:p>
        </p:txBody>
      </p:sp>
      <p:sp>
        <p:nvSpPr>
          <p:cNvPr id="12293" name="TextBox 5"/>
          <p:cNvSpPr txBox="1">
            <a:spLocks noChangeArrowheads="1"/>
          </p:cNvSpPr>
          <p:nvPr/>
        </p:nvSpPr>
        <p:spPr bwMode="auto">
          <a:xfrm>
            <a:off x="4643438" y="476250"/>
            <a:ext cx="4500562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100" b="1">
                <a:solidFill>
                  <a:srgbClr val="0070C0"/>
                </a:solidFill>
              </a:rPr>
              <a:t>Сергей Есенин с работниками</a:t>
            </a:r>
          </a:p>
          <a:p>
            <a:r>
              <a:rPr lang="ru-RU" sz="2100" b="1">
                <a:solidFill>
                  <a:srgbClr val="0070C0"/>
                </a:solidFill>
              </a:rPr>
              <a:t>типографии, 1914 год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4500563" y="1773238"/>
            <a:ext cx="4392612" cy="4824412"/>
          </a:xfrm>
        </p:spPr>
        <p:txBody>
          <a:bodyPr>
            <a:normAutofit lnSpcReduction="10000"/>
          </a:bodyPr>
          <a:lstStyle/>
          <a:p>
            <a:pPr marL="0" indent="0" algn="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dirty="0" smtClean="0">
                <a:cs typeface="Times New Roman" pitchFamily="18" charset="0"/>
              </a:rPr>
              <a:t>Московский городской народный университет им. Шанявского был первым в стране бесплатным университетом для вольнослушателей. Там Сергей Есенин слушал лекции о западноевропейской литературе и о русских поэтах.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 smtClean="0"/>
          </a:p>
        </p:txBody>
      </p:sp>
      <p:pic>
        <p:nvPicPr>
          <p:cNvPr id="2" name="Рисунок 3" descr="есенин_городецкий_1915.jpg"/>
          <p:cNvPicPr>
            <a:picLocks noChangeAspect="1"/>
          </p:cNvPicPr>
          <p:nvPr/>
        </p:nvPicPr>
        <p:blipFill>
          <a:blip r:embed="rId2" cstate="print"/>
          <a:srcRect l="7561" r="6258" b="10211"/>
          <a:stretch>
            <a:fillRect/>
          </a:stretch>
        </p:blipFill>
        <p:spPr bwMode="auto">
          <a:xfrm>
            <a:off x="323850" y="260350"/>
            <a:ext cx="4103688" cy="601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4643438" y="476250"/>
            <a:ext cx="4176712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100" b="1">
                <a:solidFill>
                  <a:srgbClr val="0070C0"/>
                </a:solidFill>
              </a:rPr>
              <a:t>Сергей Есенин и Сергей Городецкий, 1915 год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3707904" y="1628800"/>
            <a:ext cx="5131296" cy="4104456"/>
          </a:xfrm>
        </p:spPr>
        <p:txBody>
          <a:bodyPr>
            <a:noAutofit/>
          </a:bodyPr>
          <a:lstStyle/>
          <a:p>
            <a:pPr marL="0" indent="0" algn="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2400" dirty="0" smtClean="0">
                <a:cs typeface="Times New Roman" pitchFamily="18" charset="0"/>
              </a:rPr>
              <a:t>В 1914 году Есенин бросает работу и учёбу, и ,по словам Анны </a:t>
            </a:r>
            <a:r>
              <a:rPr lang="ru-RU" sz="2400" dirty="0" err="1" smtClean="0">
                <a:cs typeface="Times New Roman" pitchFamily="18" charset="0"/>
              </a:rPr>
              <a:t>Изрядновой</a:t>
            </a:r>
            <a:r>
              <a:rPr lang="ru-RU" sz="2400" dirty="0" smtClean="0">
                <a:cs typeface="Times New Roman" pitchFamily="18" charset="0"/>
              </a:rPr>
              <a:t>, первой гражданской жены поэта, весь отдаётся в стихам.</a:t>
            </a:r>
          </a:p>
          <a:p>
            <a:pPr marL="0" indent="0" algn="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2400" dirty="0" smtClean="0">
                <a:cs typeface="Times New Roman" pitchFamily="18" charset="0"/>
              </a:rPr>
              <a:t>В 1914 году в детском журнале «Мирок» были впервые опубликованы стихи поэта (первое опубликованное стихотворение Есенина – «Берёза»).</a:t>
            </a:r>
          </a:p>
        </p:txBody>
      </p:sp>
      <p:pic>
        <p:nvPicPr>
          <p:cNvPr id="14339" name="Рисунок 3" descr="анна изряднова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60350"/>
            <a:ext cx="3457575" cy="400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4211638" y="549275"/>
            <a:ext cx="4176712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>
                <a:solidFill>
                  <a:srgbClr val="0070C0"/>
                </a:solidFill>
              </a:rPr>
              <a:t>Анна Романовна Изряднова (1891 – 1946)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5445225"/>
            <a:ext cx="4464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2400" dirty="0" smtClean="0">
                <a:latin typeface="+mn-lt"/>
                <a:cs typeface="Times New Roman" pitchFamily="18" charset="0"/>
              </a:rPr>
              <a:t>В январе его стихи начинают печататься в газетах «Новь», «Парус», «Заря». 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755650" y="1844675"/>
            <a:ext cx="5400675" cy="2305050"/>
          </a:xfrm>
        </p:spPr>
        <p:txBody>
          <a:bodyPr>
            <a:normAutofit/>
          </a:bodyPr>
          <a:lstStyle/>
          <a:p>
            <a:pPr marL="0" indent="354013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2600" dirty="0" smtClean="0">
                <a:cs typeface="Times New Roman" pitchFamily="18" charset="0"/>
              </a:rPr>
              <a:t>В этом же году у Есенина и </a:t>
            </a:r>
            <a:r>
              <a:rPr lang="ru-RU" sz="2600" dirty="0" err="1" smtClean="0">
                <a:cs typeface="Times New Roman" pitchFamily="18" charset="0"/>
              </a:rPr>
              <a:t>Изрядновой</a:t>
            </a:r>
            <a:r>
              <a:rPr lang="ru-RU" sz="2600" dirty="0" smtClean="0">
                <a:cs typeface="Times New Roman" pitchFamily="18" charset="0"/>
              </a:rPr>
              <a:t> родился сын Юрий, который был расстрелян по ложному обвинению в 1937 году.</a:t>
            </a:r>
          </a:p>
        </p:txBody>
      </p:sp>
      <p:pic>
        <p:nvPicPr>
          <p:cNvPr id="5" name="Рисунок 4" descr="анна изряднова.jpg"/>
          <p:cNvPicPr>
            <a:picLocks noChangeAspect="1"/>
          </p:cNvPicPr>
          <p:nvPr/>
        </p:nvPicPr>
        <p:blipFill>
          <a:blip r:embed="rId2" cstate="print">
            <a:lum bright="10000" contrast="-40000"/>
          </a:blip>
          <a:stretch>
            <a:fillRect/>
          </a:stretch>
        </p:blipFill>
        <p:spPr>
          <a:xfrm>
            <a:off x="6274209" y="0"/>
            <a:ext cx="2869791" cy="3672408"/>
          </a:xfrm>
          <a:prstGeom prst="teardrop">
            <a:avLst/>
          </a:prstGeom>
        </p:spPr>
      </p:pic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1763713" y="692150"/>
            <a:ext cx="41767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>
                <a:solidFill>
                  <a:srgbClr val="0070C0"/>
                </a:solidFill>
              </a:rPr>
              <a:t>Анна Романовна Изряднова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556792"/>
            <a:ext cx="4233664" cy="49971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Белая берёза</a:t>
            </a:r>
          </a:p>
          <a:p>
            <a:pPr>
              <a:buNone/>
            </a:pPr>
            <a:r>
              <a:rPr lang="ru-RU" dirty="0" smtClean="0"/>
              <a:t> Под моим окном</a:t>
            </a:r>
          </a:p>
          <a:p>
            <a:pPr>
              <a:buNone/>
            </a:pPr>
            <a:r>
              <a:rPr lang="ru-RU" dirty="0" smtClean="0"/>
              <a:t> Принакрылась снегом,</a:t>
            </a:r>
          </a:p>
          <a:p>
            <a:pPr>
              <a:buNone/>
            </a:pPr>
            <a:r>
              <a:rPr lang="ru-RU" dirty="0" smtClean="0"/>
              <a:t> Точно серебром.</a:t>
            </a:r>
          </a:p>
          <a:p>
            <a:pPr>
              <a:buNone/>
            </a:pPr>
            <a:r>
              <a:rPr lang="ru-RU" dirty="0" smtClean="0"/>
              <a:t> На пушистых ветках</a:t>
            </a:r>
          </a:p>
          <a:p>
            <a:pPr>
              <a:buNone/>
            </a:pPr>
            <a:r>
              <a:rPr lang="ru-RU" dirty="0" smtClean="0"/>
              <a:t> Снежною каймой</a:t>
            </a:r>
          </a:p>
          <a:p>
            <a:pPr>
              <a:buNone/>
            </a:pPr>
            <a:r>
              <a:rPr lang="ru-RU" dirty="0" smtClean="0"/>
              <a:t> Распустились кисти</a:t>
            </a:r>
          </a:p>
          <a:p>
            <a:pPr>
              <a:buNone/>
            </a:pPr>
            <a:r>
              <a:rPr lang="ru-RU" dirty="0" smtClean="0"/>
              <a:t> Белой бахромой.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5220072" y="1916832"/>
            <a:ext cx="3600400" cy="46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 стоит берёза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сонной тишине,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 горят снежинки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золотом огне.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А заря, лениво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Обходя кругом,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Обсыпает ветки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Новым серебром.</a:t>
            </a:r>
          </a:p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sz="2800" kern="0" dirty="0" smtClean="0">
                <a:latin typeface="+mn-lt"/>
              </a:rPr>
              <a:t>(</a:t>
            </a:r>
            <a:r>
              <a:rPr kumimoji="0" lang="ru-RU" sz="2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1913</a:t>
            </a:r>
            <a:r>
              <a:rPr lang="ru-RU" sz="2800" kern="0" dirty="0" smtClean="0">
                <a:latin typeface="+mn-lt"/>
              </a:rPr>
              <a:t>)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46221" y="310704"/>
            <a:ext cx="750878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Первое опубликованное стихотворение</a:t>
            </a:r>
            <a:b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Есенина – «Берёза».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2171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6387" name="Picture 11" descr="hea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77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84213" y="1916113"/>
            <a:ext cx="8135937" cy="494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sz="2700" b="1" dirty="0">
                <a:latin typeface="Times New Roman" pitchFamily="18" charset="0"/>
                <a:cs typeface="Arial" charset="0"/>
              </a:rPr>
              <a:t>С начала 1914 в московских журналах появляются стихи Есенина. В 1915 он переезжает в Петроград, сам идет к Блоку знакомиться. Радушный прием в доме Блока, одобрение его стихов окрыляют молодого поэта. Почти все стихи, которые он привез, были напечатаны, он приобретает известность. </a:t>
            </a:r>
            <a:endParaRPr lang="ru-RU" sz="2700" b="1" dirty="0" smtClean="0">
              <a:latin typeface="Times New Roman" pitchFamily="18" charset="0"/>
              <a:cs typeface="Arial" charset="0"/>
            </a:endParaRPr>
          </a:p>
          <a:p>
            <a:pPr>
              <a:lnSpc>
                <a:spcPct val="90000"/>
              </a:lnSpc>
              <a:defRPr/>
            </a:pPr>
            <a:endParaRPr lang="ru-RU" sz="2700" b="1" dirty="0">
              <a:latin typeface="Times New Roman" pitchFamily="18" charset="0"/>
              <a:cs typeface="Arial" charset="0"/>
            </a:endParaRPr>
          </a:p>
          <a:p>
            <a:pPr algn="r">
              <a:lnSpc>
                <a:spcPct val="90000"/>
              </a:lnSpc>
              <a:defRPr/>
            </a:pPr>
            <a:r>
              <a:rPr lang="ru-RU" sz="2700" b="1" dirty="0">
                <a:latin typeface="+mj-lt"/>
                <a:cs typeface="Times New Roman" pitchFamily="18" charset="0"/>
              </a:rPr>
              <a:t>В это время Сергей Александрович вступает в группу так называемых «</a:t>
            </a:r>
            <a:r>
              <a:rPr lang="ru-RU" sz="2700" b="1" dirty="0" err="1">
                <a:latin typeface="+mj-lt"/>
                <a:cs typeface="Times New Roman" pitchFamily="18" charset="0"/>
              </a:rPr>
              <a:t>новокрестьянских</a:t>
            </a:r>
            <a:r>
              <a:rPr lang="ru-RU" sz="2700" b="1" dirty="0">
                <a:latin typeface="+mj-lt"/>
                <a:cs typeface="Times New Roman" pitchFamily="18" charset="0"/>
              </a:rPr>
              <a:t> поэтов» и издаёт в1916 г. первый сборник «Радуница», который сделал </a:t>
            </a:r>
            <a:r>
              <a:rPr lang="ru-RU" sz="2700" b="1" dirty="0" smtClean="0">
                <a:latin typeface="+mj-lt"/>
                <a:cs typeface="Times New Roman" pitchFamily="18" charset="0"/>
              </a:rPr>
              <a:t>его имя известным на всю страну.</a:t>
            </a:r>
            <a:endParaRPr lang="ru-RU" sz="2700" b="1" dirty="0">
              <a:latin typeface="+mj-lt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2171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6387" name="Picture 11" descr="hea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77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84213" y="1916113"/>
            <a:ext cx="8135937" cy="494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sz="2900" b="1" dirty="0" err="1" smtClean="0">
                <a:latin typeface="+mj-lt"/>
              </a:rPr>
              <a:t>Новокрестьянские</a:t>
            </a:r>
            <a:r>
              <a:rPr lang="ru-RU" sz="2900" b="1" dirty="0" smtClean="0">
                <a:latin typeface="+mj-lt"/>
              </a:rPr>
              <a:t> поэты </a:t>
            </a:r>
            <a:r>
              <a:rPr lang="ru-RU" sz="2900" dirty="0" smtClean="0">
                <a:latin typeface="+mj-lt"/>
              </a:rPr>
              <a:t>— понятие, объединяющее русских поэтов-выходцев из крестьян, творчество которых началось в 1900-1910-е годы.</a:t>
            </a:r>
          </a:p>
          <a:p>
            <a:pPr>
              <a:lnSpc>
                <a:spcPct val="90000"/>
              </a:lnSpc>
              <a:defRPr/>
            </a:pPr>
            <a:r>
              <a:rPr lang="ru-RU" sz="2900" dirty="0" smtClean="0">
                <a:latin typeface="+mj-lt"/>
              </a:rPr>
              <a:t>К </a:t>
            </a:r>
            <a:r>
              <a:rPr lang="ru-RU" sz="2900" dirty="0" err="1" smtClean="0">
                <a:latin typeface="+mj-lt"/>
              </a:rPr>
              <a:t>новокрестьянским</a:t>
            </a:r>
            <a:r>
              <a:rPr lang="ru-RU" sz="2900" dirty="0" smtClean="0">
                <a:latin typeface="+mj-lt"/>
              </a:rPr>
              <a:t> поэтам традиционно относят Николая Клюева, Сергея Есенина, Сергея </a:t>
            </a:r>
            <a:r>
              <a:rPr lang="ru-RU" sz="2900" dirty="0" err="1" smtClean="0">
                <a:latin typeface="+mj-lt"/>
              </a:rPr>
              <a:t>Клычкова</a:t>
            </a:r>
            <a:r>
              <a:rPr lang="ru-RU" sz="2900" dirty="0" smtClean="0">
                <a:latin typeface="+mj-lt"/>
              </a:rPr>
              <a:t>, Александра </a:t>
            </a:r>
            <a:r>
              <a:rPr lang="ru-RU" sz="2900" dirty="0" err="1" smtClean="0">
                <a:latin typeface="+mj-lt"/>
              </a:rPr>
              <a:t>Ширяевца</a:t>
            </a:r>
            <a:r>
              <a:rPr lang="ru-RU" sz="2900" dirty="0" smtClean="0">
                <a:latin typeface="+mj-lt"/>
              </a:rPr>
              <a:t> и Петра Орешина. Поэты, причисляемые к данному направлению себя так не называли и не образовывали литературного объединения или направления с единой теоретической платформой.</a:t>
            </a:r>
            <a:endParaRPr lang="ru-RU" sz="2900" dirty="0">
              <a:latin typeface="+mj-lt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3568" y="4077072"/>
            <a:ext cx="8208912" cy="2780928"/>
          </a:xfrm>
        </p:spPr>
        <p:txBody>
          <a:bodyPr/>
          <a:lstStyle/>
          <a:p>
            <a:pPr algn="ctr">
              <a:buNone/>
            </a:pPr>
            <a:r>
              <a:rPr lang="ru-RU" sz="2900" i="1" dirty="0" smtClean="0"/>
              <a:t>Там, где капустные грядки</a:t>
            </a:r>
          </a:p>
          <a:p>
            <a:pPr algn="ctr">
              <a:buNone/>
            </a:pPr>
            <a:r>
              <a:rPr lang="ru-RU" sz="2900" i="1" dirty="0" smtClean="0"/>
              <a:t> Красной водой поливает восход,</a:t>
            </a:r>
          </a:p>
          <a:p>
            <a:pPr algn="ctr">
              <a:buNone/>
            </a:pPr>
            <a:r>
              <a:rPr lang="ru-RU" sz="2900" i="1" dirty="0" smtClean="0"/>
              <a:t> </a:t>
            </a:r>
            <a:r>
              <a:rPr lang="ru-RU" sz="2900" i="1" dirty="0" err="1" smtClean="0"/>
              <a:t>Кленёночек</a:t>
            </a:r>
            <a:r>
              <a:rPr lang="ru-RU" sz="2900" i="1" dirty="0" smtClean="0"/>
              <a:t> маленький матке</a:t>
            </a:r>
          </a:p>
          <a:p>
            <a:pPr algn="ctr">
              <a:buNone/>
            </a:pPr>
            <a:r>
              <a:rPr lang="ru-RU" sz="2900" i="1" dirty="0" smtClean="0"/>
              <a:t> Зелёное вымя сосет.</a:t>
            </a:r>
          </a:p>
          <a:p>
            <a:pPr algn="r">
              <a:buNone/>
            </a:pPr>
            <a:r>
              <a:rPr lang="ru-RU" sz="2900" i="1" dirty="0" smtClean="0"/>
              <a:t>(</a:t>
            </a:r>
            <a:r>
              <a:rPr lang="ru-RU" sz="2900" dirty="0" smtClean="0"/>
              <a:t>1910)</a:t>
            </a:r>
            <a:endParaRPr lang="ru-RU" sz="29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764704"/>
            <a:ext cx="5472608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Знакомьтесь –</a:t>
            </a:r>
          </a:p>
          <a:p>
            <a:pPr algn="ctr">
              <a:defRPr/>
            </a:pPr>
            <a:r>
              <a:rPr lang="ru-RU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Есенин.</a:t>
            </a:r>
            <a:endParaRPr lang="ru-RU" sz="4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7" name="Рисунок 6" descr="есенин_в цвет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260648"/>
            <a:ext cx="2916168" cy="3748081"/>
          </a:xfrm>
          <a:prstGeom prst="rect">
            <a:avLst/>
          </a:prstGeom>
        </p:spPr>
      </p:pic>
    </p:spTree>
  </p:cSld>
  <p:clrMapOvr>
    <a:masterClrMapping/>
  </p:clrMapOvr>
  <p:transition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2171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6387" name="Picture 11" descr="hea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77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84213" y="1916832"/>
            <a:ext cx="8135937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sz="3000" dirty="0" smtClean="0">
                <a:latin typeface="+mj-lt"/>
              </a:rPr>
              <a:t>Однако </a:t>
            </a:r>
            <a:r>
              <a:rPr lang="ru-RU" sz="3000" b="1" dirty="0" smtClean="0">
                <a:latin typeface="+mj-lt"/>
              </a:rPr>
              <a:t>всем «</a:t>
            </a:r>
            <a:r>
              <a:rPr lang="ru-RU" sz="3000" b="1" dirty="0" err="1" smtClean="0">
                <a:latin typeface="+mj-lt"/>
              </a:rPr>
              <a:t>новокрестьянским</a:t>
            </a:r>
            <a:r>
              <a:rPr lang="ru-RU" sz="3000" b="1" dirty="0" smtClean="0">
                <a:latin typeface="+mj-lt"/>
              </a:rPr>
              <a:t>» поэтам в той или иной мере были присущи обращение к теме деревенской России (вопреки России «железной»), связь с миром природы и устного народного творчества. </a:t>
            </a:r>
          </a:p>
          <a:p>
            <a:pPr>
              <a:lnSpc>
                <a:spcPct val="90000"/>
              </a:lnSpc>
              <a:defRPr/>
            </a:pPr>
            <a:r>
              <a:rPr lang="ru-RU" sz="3000" dirty="0" smtClean="0">
                <a:latin typeface="+mj-lt"/>
              </a:rPr>
              <a:t>Термин появился в литературной критике на рубеже 1910-1920-х в статьях В. Л. Львова-Рогачевского и И. И. Розанова и был использован, чтобы отделить крестьянских поэтов </a:t>
            </a:r>
            <a:r>
              <a:rPr lang="en-US" sz="3000" dirty="0" smtClean="0">
                <a:latin typeface="+mj-lt"/>
              </a:rPr>
              <a:t>XX</a:t>
            </a:r>
            <a:r>
              <a:rPr lang="ru-RU" sz="3000" dirty="0" smtClean="0">
                <a:latin typeface="+mj-lt"/>
              </a:rPr>
              <a:t> века от крестьянских поэтов XIX века (Кольцов, Никитин, Суриков</a:t>
            </a:r>
            <a:r>
              <a:rPr lang="ru-RU" sz="2550" dirty="0" smtClean="0">
                <a:latin typeface="+mj-lt"/>
              </a:rPr>
              <a:t>).</a:t>
            </a:r>
            <a:endParaRPr lang="ru-RU" sz="2550" dirty="0">
              <a:latin typeface="+mj-lt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2171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6387" name="Picture 11" descr="hea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77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84213" y="1916832"/>
            <a:ext cx="8135937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sz="2900" b="1" dirty="0" smtClean="0">
                <a:latin typeface="+mj-lt"/>
              </a:rPr>
              <a:t>Основными чертами </a:t>
            </a:r>
            <a:r>
              <a:rPr lang="ru-RU" sz="2900" b="1" dirty="0" err="1" smtClean="0">
                <a:latin typeface="+mj-lt"/>
              </a:rPr>
              <a:t>новокрестьянской</a:t>
            </a:r>
            <a:r>
              <a:rPr lang="ru-RU" sz="2900" b="1" dirty="0" smtClean="0">
                <a:latin typeface="+mj-lt"/>
              </a:rPr>
              <a:t> поэзии были:</a:t>
            </a:r>
          </a:p>
          <a:p>
            <a:pPr>
              <a:lnSpc>
                <a:spcPct val="90000"/>
              </a:lnSpc>
              <a:defRPr/>
            </a:pPr>
            <a:r>
              <a:rPr lang="ru-RU" sz="2900" dirty="0" smtClean="0">
                <a:latin typeface="+mj-lt"/>
              </a:rPr>
              <a:t>1) любовь к "малой Родине"; </a:t>
            </a:r>
          </a:p>
          <a:p>
            <a:pPr>
              <a:lnSpc>
                <a:spcPct val="90000"/>
              </a:lnSpc>
              <a:defRPr/>
            </a:pPr>
            <a:r>
              <a:rPr lang="ru-RU" sz="2900" dirty="0" smtClean="0">
                <a:latin typeface="+mj-lt"/>
              </a:rPr>
              <a:t>2) следование вековым народным обычаям и нравственным традициям;</a:t>
            </a:r>
          </a:p>
          <a:p>
            <a:pPr>
              <a:lnSpc>
                <a:spcPct val="90000"/>
              </a:lnSpc>
              <a:defRPr/>
            </a:pPr>
            <a:r>
              <a:rPr lang="ru-RU" sz="2900" dirty="0" smtClean="0">
                <a:latin typeface="+mj-lt"/>
              </a:rPr>
              <a:t>3) использование религиозной символики, христианских и языческих мотивов;</a:t>
            </a:r>
          </a:p>
          <a:p>
            <a:pPr>
              <a:lnSpc>
                <a:spcPct val="90000"/>
              </a:lnSpc>
              <a:defRPr/>
            </a:pPr>
            <a:r>
              <a:rPr lang="ru-RU" sz="2900" dirty="0" smtClean="0">
                <a:latin typeface="+mj-lt"/>
              </a:rPr>
              <a:t>4) обращение к фольклорным сюжетам и образам, введение в поэтический обиход народных песен и частушек;</a:t>
            </a:r>
          </a:p>
          <a:p>
            <a:pPr>
              <a:lnSpc>
                <a:spcPct val="90000"/>
              </a:lnSpc>
              <a:defRPr/>
            </a:pPr>
            <a:r>
              <a:rPr lang="ru-RU" sz="2900" dirty="0" smtClean="0">
                <a:latin typeface="+mj-lt"/>
              </a:rPr>
              <a:t>5) отрицание "порочной" городской культуры, сопротивление культу машин и железа.</a:t>
            </a:r>
            <a:endParaRPr lang="ru-RU" sz="2900" dirty="0">
              <a:latin typeface="+mj-lt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есенин_клюев_1916.jpg"/>
          <p:cNvPicPr>
            <a:picLocks noChangeAspect="1"/>
          </p:cNvPicPr>
          <p:nvPr/>
        </p:nvPicPr>
        <p:blipFill>
          <a:blip r:embed="rId2" cstate="print"/>
          <a:srcRect b="16663"/>
          <a:stretch>
            <a:fillRect/>
          </a:stretch>
        </p:blipFill>
        <p:spPr>
          <a:xfrm>
            <a:off x="4283968" y="260648"/>
            <a:ext cx="4626429" cy="2448272"/>
          </a:xfrm>
          <a:prstGeom prst="rect">
            <a:avLst/>
          </a:prstGeom>
        </p:spPr>
      </p:pic>
      <p:pic>
        <p:nvPicPr>
          <p:cNvPr id="3" name="Рисунок 2" descr="есенин_клюев.jpg"/>
          <p:cNvPicPr>
            <a:picLocks noChangeAspect="1"/>
          </p:cNvPicPr>
          <p:nvPr/>
        </p:nvPicPr>
        <p:blipFill>
          <a:blip r:embed="rId3" cstate="print"/>
          <a:srcRect b="2121"/>
          <a:stretch>
            <a:fillRect/>
          </a:stretch>
        </p:blipFill>
        <p:spPr>
          <a:xfrm>
            <a:off x="251520" y="260648"/>
            <a:ext cx="3960440" cy="6354840"/>
          </a:xfrm>
          <a:prstGeom prst="rect">
            <a:avLst/>
          </a:prstGeom>
        </p:spPr>
      </p:pic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5076056" y="3573016"/>
            <a:ext cx="3240359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70C0"/>
                </a:solidFill>
              </a:rPr>
              <a:t>Сергей Есенин</a:t>
            </a:r>
          </a:p>
          <a:p>
            <a:pPr algn="ctr"/>
            <a:r>
              <a:rPr lang="ru-RU" sz="2600" b="1" dirty="0" smtClean="0">
                <a:solidFill>
                  <a:srgbClr val="0070C0"/>
                </a:solidFill>
              </a:rPr>
              <a:t>и</a:t>
            </a:r>
          </a:p>
          <a:p>
            <a:pPr algn="ctr"/>
            <a:r>
              <a:rPr lang="ru-RU" sz="2600" b="1" dirty="0" smtClean="0">
                <a:solidFill>
                  <a:srgbClr val="0070C0"/>
                </a:solidFill>
              </a:rPr>
              <a:t>Николай Клюев,</a:t>
            </a:r>
          </a:p>
          <a:p>
            <a:pPr algn="ctr"/>
            <a:r>
              <a:rPr lang="ru-RU" sz="2600" b="1" dirty="0" smtClean="0">
                <a:solidFill>
                  <a:srgbClr val="0070C0"/>
                </a:solidFill>
              </a:rPr>
              <a:t>1916 год</a:t>
            </a:r>
            <a:endParaRPr lang="ru-RU" sz="2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nb1533-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0" y="188913"/>
            <a:ext cx="3452813" cy="4752975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4546600" cy="935038"/>
          </a:xfrm>
        </p:spPr>
        <p:txBody>
          <a:bodyPr/>
          <a:lstStyle/>
          <a:p>
            <a:pPr eaLnBrk="1" hangingPunct="1"/>
            <a:r>
              <a:rPr lang="ru-RU" b="1" dirty="0" smtClean="0"/>
              <a:t>Первая книга стихов</a:t>
            </a:r>
          </a:p>
        </p:txBody>
      </p:sp>
      <p:sp>
        <p:nvSpPr>
          <p:cNvPr id="17412" name="Прямоугольник 4"/>
          <p:cNvSpPr>
            <a:spLocks noChangeArrowheads="1"/>
          </p:cNvSpPr>
          <p:nvPr/>
        </p:nvSpPr>
        <p:spPr bwMode="auto">
          <a:xfrm>
            <a:off x="684213" y="1628775"/>
            <a:ext cx="4608512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900" b="1" dirty="0">
                <a:solidFill>
                  <a:schemeClr val="tx2"/>
                </a:solidFill>
              </a:rPr>
              <a:t>Радуница </a:t>
            </a:r>
            <a:r>
              <a:rPr lang="ru-RU" sz="2900" dirty="0">
                <a:solidFill>
                  <a:schemeClr val="tx2"/>
                </a:solidFill>
              </a:rPr>
              <a:t>- религиозный обычай поминания умерших на могилах на послепасхальной неделе, сохранившийся у православных как пережиток древнего культа мёртвых.</a:t>
            </a:r>
          </a:p>
        </p:txBody>
      </p:sp>
      <p:pic>
        <p:nvPicPr>
          <p:cNvPr id="17413" name="Рисунок 8" descr="свеча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260350"/>
            <a:ext cx="93027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Рисунок 9" descr="свеча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50825" y="5373688"/>
            <a:ext cx="931863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4"/>
          <p:cNvSpPr>
            <a:spLocks noChangeArrowheads="1"/>
          </p:cNvSpPr>
          <p:nvPr/>
        </p:nvSpPr>
        <p:spPr bwMode="auto">
          <a:xfrm>
            <a:off x="1331640" y="5301208"/>
            <a:ext cx="756084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900" dirty="0" smtClean="0">
                <a:solidFill>
                  <a:schemeClr val="tx2"/>
                </a:solidFill>
              </a:rPr>
              <a:t>У Есенина же «радуница» - ещё и радость, и радушие, и радуга.</a:t>
            </a:r>
            <a:endParaRPr lang="ru-RU" sz="29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250825" y="5085184"/>
            <a:ext cx="8569325" cy="1368152"/>
          </a:xfrm>
        </p:spPr>
        <p:txBody>
          <a:bodyPr>
            <a:noAutofit/>
          </a:bodyPr>
          <a:lstStyle/>
          <a:p>
            <a:pPr marL="0" indent="0" algn="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2400" dirty="0" smtClean="0">
                <a:cs typeface="Times New Roman" pitchFamily="18" charset="0"/>
              </a:rPr>
              <a:t>В январе 1916 года Есенина призвали на военную службу. </a:t>
            </a:r>
          </a:p>
          <a:p>
            <a:pPr marL="0" indent="0" algn="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2200" dirty="0" smtClean="0">
                <a:cs typeface="Times New Roman" pitchFamily="18" charset="0"/>
              </a:rPr>
              <a:t>Весной молодого поэта приглашают читать стихи императрице, что в будущем помогает ему избежать фронта.</a:t>
            </a:r>
          </a:p>
        </p:txBody>
      </p:sp>
      <p:pic>
        <p:nvPicPr>
          <p:cNvPr id="2" name="Рисунок 3" descr="есенин_1916.jpg"/>
          <p:cNvPicPr>
            <a:picLocks noChangeAspect="1"/>
          </p:cNvPicPr>
          <p:nvPr/>
        </p:nvPicPr>
        <p:blipFill>
          <a:blip r:embed="rId2" cstate="print"/>
          <a:srcRect b="4950"/>
          <a:stretch>
            <a:fillRect/>
          </a:stretch>
        </p:blipFill>
        <p:spPr bwMode="auto">
          <a:xfrm>
            <a:off x="250825" y="260350"/>
            <a:ext cx="5400675" cy="344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755650" y="3860800"/>
            <a:ext cx="8064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70C0"/>
                </a:solidFill>
              </a:rPr>
              <a:t>С. А. Есенин среди персонала полевого Царскосельского военно-санитарного поезда № 143. 1916 г., июнь. Черновцы.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650" y="1628775"/>
            <a:ext cx="4464050" cy="4968875"/>
          </a:xfrm>
        </p:spPr>
        <p:txBody>
          <a:bodyPr>
            <a:normAutofit fontScale="85000" lnSpcReduction="10000"/>
          </a:bodyPr>
          <a:lstStyle/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dirty="0" smtClean="0">
                <a:cs typeface="Times New Roman" pitchFamily="18" charset="0"/>
              </a:rPr>
              <a:t>Весной 1917 года Сергей 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dirty="0" smtClean="0">
                <a:cs typeface="Times New Roman" pitchFamily="18" charset="0"/>
              </a:rPr>
              <a:t>Есенин в редакции газеты «Дело народа» знакомится с Зинаидой </a:t>
            </a:r>
            <a:r>
              <a:rPr lang="ru-RU" dirty="0" err="1" smtClean="0">
                <a:cs typeface="Times New Roman" pitchFamily="18" charset="0"/>
              </a:rPr>
              <a:t>Райх</a:t>
            </a:r>
            <a:r>
              <a:rPr lang="ru-RU" dirty="0" smtClean="0">
                <a:cs typeface="Times New Roman" pitchFamily="18" charset="0"/>
              </a:rPr>
              <a:t>, в июле того же года они венчаются. От этого брака у Есенина родилась дочь Татьяна и сын Константин.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dirty="0" smtClean="0">
                <a:cs typeface="Times New Roman" pitchFamily="18" charset="0"/>
              </a:rPr>
              <a:t>В это время разворачивалась Октябрьская революция, которую поэт принял безоговорочно.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  <p:pic>
        <p:nvPicPr>
          <p:cNvPr id="19459" name="Рисунок 3" descr="зинаида райх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7663" y="260350"/>
            <a:ext cx="3465512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971550" y="620713"/>
            <a:ext cx="4176713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200" b="1" dirty="0">
                <a:solidFill>
                  <a:srgbClr val="0070C0"/>
                </a:solidFill>
              </a:rPr>
              <a:t>Зинаида </a:t>
            </a:r>
            <a:r>
              <a:rPr lang="ru-RU" sz="2200" b="1" dirty="0" err="1">
                <a:solidFill>
                  <a:srgbClr val="0070C0"/>
                </a:solidFill>
              </a:rPr>
              <a:t>Райх</a:t>
            </a:r>
            <a:endParaRPr lang="ru-RU" sz="2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43438" y="1628775"/>
            <a:ext cx="4249737" cy="1541463"/>
          </a:xfrm>
        </p:spPr>
        <p:txBody>
          <a:bodyPr/>
          <a:lstStyle/>
          <a:p>
            <a:pPr marL="0" indent="0" algn="r" eaLnBrk="1" hangingPunct="1">
              <a:buFontTx/>
              <a:buNone/>
            </a:pPr>
            <a:r>
              <a:rPr lang="ru-RU" sz="2000" b="1" i="1" smtClean="0"/>
              <a:t>«Небо – как колокол,</a:t>
            </a:r>
          </a:p>
          <a:p>
            <a:pPr marL="0" indent="0" algn="r" eaLnBrk="1" hangingPunct="1">
              <a:buFontTx/>
              <a:buNone/>
            </a:pPr>
            <a:r>
              <a:rPr lang="ru-RU" sz="2000" b="1" i="1" smtClean="0"/>
              <a:t> Месяц – язык,</a:t>
            </a:r>
          </a:p>
          <a:p>
            <a:pPr marL="0" indent="0" algn="r" eaLnBrk="1" hangingPunct="1">
              <a:buFontTx/>
              <a:buNone/>
            </a:pPr>
            <a:r>
              <a:rPr lang="ru-RU" sz="2000" b="1" i="1" smtClean="0"/>
              <a:t> Мать моя – родина,</a:t>
            </a:r>
          </a:p>
          <a:p>
            <a:pPr marL="0" indent="0" algn="r" eaLnBrk="1" hangingPunct="1">
              <a:buFontTx/>
              <a:buNone/>
            </a:pPr>
            <a:r>
              <a:rPr lang="ru-RU" sz="2000" b="1" i="1" smtClean="0"/>
              <a:t> Я – большевик».</a:t>
            </a:r>
          </a:p>
        </p:txBody>
      </p:sp>
      <p:pic>
        <p:nvPicPr>
          <p:cNvPr id="20483" name="Picture 7" descr="есенин сти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484313"/>
            <a:ext cx="5473700" cy="366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8"/>
          <p:cNvSpPr txBox="1">
            <a:spLocks noChangeArrowheads="1"/>
          </p:cNvSpPr>
          <p:nvPr/>
        </p:nvSpPr>
        <p:spPr bwMode="auto">
          <a:xfrm>
            <a:off x="539750" y="5300663"/>
            <a:ext cx="820896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Есенин выступает на открытии памятника поэту Алексею Кольцову в Москве в 1918 г.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332656"/>
            <a:ext cx="76010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Есенин и революция.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2"/>
          <p:cNvSpPr>
            <a:spLocks noGrp="1"/>
          </p:cNvSpPr>
          <p:nvPr>
            <p:ph idx="1"/>
          </p:nvPr>
        </p:nvSpPr>
        <p:spPr>
          <a:xfrm>
            <a:off x="4140200" y="1700213"/>
            <a:ext cx="4752975" cy="295275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ru-RU" dirty="0" smtClean="0">
                <a:cs typeface="Times New Roman" pitchFamily="18" charset="0"/>
              </a:rPr>
              <a:t>Уже в апреле 1918 года Есенин перебирается в Москву, которая к тому времени стала литературным центром России, и примыкает к имажинистам. </a:t>
            </a:r>
          </a:p>
        </p:txBody>
      </p:sp>
      <p:pic>
        <p:nvPicPr>
          <p:cNvPr id="21507" name="Рисунок 4" descr="есенин_1918.jpg"/>
          <p:cNvPicPr>
            <a:picLocks noChangeAspect="1"/>
          </p:cNvPicPr>
          <p:nvPr/>
        </p:nvPicPr>
        <p:blipFill>
          <a:blip r:embed="rId2" cstate="print"/>
          <a:srcRect l="7016" r="5283" b="4240"/>
          <a:stretch>
            <a:fillRect/>
          </a:stretch>
        </p:blipFill>
        <p:spPr bwMode="auto">
          <a:xfrm>
            <a:off x="323850" y="333375"/>
            <a:ext cx="3600450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Box 5"/>
          <p:cNvSpPr txBox="1">
            <a:spLocks noChangeArrowheads="1"/>
          </p:cNvSpPr>
          <p:nvPr/>
        </p:nvSpPr>
        <p:spPr bwMode="auto">
          <a:xfrm>
            <a:off x="3995738" y="620713"/>
            <a:ext cx="35798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Сергей Есенин в 1918 году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Содержимое 5"/>
          <p:cNvSpPr>
            <a:spLocks noGrp="1"/>
          </p:cNvSpPr>
          <p:nvPr>
            <p:ph idx="1"/>
          </p:nvPr>
        </p:nvSpPr>
        <p:spPr>
          <a:xfrm>
            <a:off x="2627784" y="2204864"/>
            <a:ext cx="6265391" cy="2952353"/>
          </a:xfrm>
        </p:spPr>
        <p:txBody>
          <a:bodyPr>
            <a:noAutofit/>
          </a:bodyPr>
          <a:lstStyle/>
          <a:p>
            <a:pPr marL="0" indent="354013" algn="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2350" b="1" dirty="0" smtClean="0">
                <a:cs typeface="Times New Roman" pitchFamily="18" charset="0"/>
              </a:rPr>
              <a:t>Имажинизм</a:t>
            </a:r>
            <a:r>
              <a:rPr lang="ru-RU" sz="2350" dirty="0" smtClean="0">
                <a:cs typeface="Times New Roman" pitchFamily="18" charset="0"/>
              </a:rPr>
              <a:t> (</a:t>
            </a:r>
            <a:r>
              <a:rPr lang="ru-RU" sz="2350" i="1" dirty="0" smtClean="0">
                <a:cs typeface="Times New Roman" pitchFamily="18" charset="0"/>
              </a:rPr>
              <a:t>от лат. </a:t>
            </a:r>
            <a:r>
              <a:rPr lang="ru-RU" sz="2350" i="1" dirty="0" err="1" smtClean="0">
                <a:cs typeface="Times New Roman" pitchFamily="18" charset="0"/>
              </a:rPr>
              <a:t>imagо</a:t>
            </a:r>
            <a:r>
              <a:rPr lang="ru-RU" sz="2350" i="1" dirty="0" smtClean="0">
                <a:cs typeface="Times New Roman" pitchFamily="18" charset="0"/>
              </a:rPr>
              <a:t> — образ</a:t>
            </a:r>
            <a:r>
              <a:rPr lang="ru-RU" sz="2350" dirty="0" smtClean="0">
                <a:cs typeface="Times New Roman" pitchFamily="18" charset="0"/>
              </a:rPr>
              <a:t>) —</a:t>
            </a:r>
          </a:p>
          <a:p>
            <a:pPr marL="0" indent="354013" algn="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2350" dirty="0" smtClean="0">
                <a:cs typeface="Times New Roman" pitchFamily="18" charset="0"/>
              </a:rPr>
              <a:t>литературное течение в русской поэзии XX века, представители которого</a:t>
            </a:r>
          </a:p>
          <a:p>
            <a:pPr marL="0" indent="354013" algn="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2350" dirty="0" smtClean="0">
                <a:cs typeface="Times New Roman" pitchFamily="18" charset="0"/>
              </a:rPr>
              <a:t>заявляли, что </a:t>
            </a:r>
            <a:r>
              <a:rPr lang="ru-RU" sz="2350" b="1" dirty="0" smtClean="0">
                <a:cs typeface="Times New Roman" pitchFamily="18" charset="0"/>
              </a:rPr>
              <a:t>цель творчества</a:t>
            </a:r>
          </a:p>
          <a:p>
            <a:pPr marL="0" indent="354013" algn="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2350" b="1" dirty="0" smtClean="0">
                <a:cs typeface="Times New Roman" pitchFamily="18" charset="0"/>
              </a:rPr>
              <a:t>состоит в создании образа</a:t>
            </a:r>
            <a:r>
              <a:rPr lang="ru-RU" sz="2350" dirty="0" smtClean="0">
                <a:cs typeface="Times New Roman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99992" y="260648"/>
            <a:ext cx="4366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Имажинизм.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Рисунок 3" descr="есенин_мариенгоф_1919.jpg"/>
          <p:cNvPicPr>
            <a:picLocks noChangeAspect="1"/>
          </p:cNvPicPr>
          <p:nvPr/>
        </p:nvPicPr>
        <p:blipFill>
          <a:blip r:embed="rId2" cstate="print"/>
          <a:srcRect l="10904" r="5501" b="43301"/>
          <a:stretch>
            <a:fillRect/>
          </a:stretch>
        </p:blipFill>
        <p:spPr>
          <a:xfrm>
            <a:off x="179512" y="175610"/>
            <a:ext cx="2556792" cy="2501209"/>
          </a:xfrm>
          <a:prstGeom prst="ellipse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11560" y="4005064"/>
            <a:ext cx="835292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354013" algn="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2500" b="1" dirty="0" smtClean="0">
                <a:cs typeface="Times New Roman" pitchFamily="18" charset="0"/>
              </a:rPr>
              <a:t>Основное выразительное средство</a:t>
            </a:r>
          </a:p>
          <a:p>
            <a:pPr marL="0" indent="354013" algn="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2500" b="1" dirty="0" smtClean="0">
                <a:cs typeface="Times New Roman" pitchFamily="18" charset="0"/>
              </a:rPr>
              <a:t>имажинистов — метафора</a:t>
            </a:r>
            <a:r>
              <a:rPr lang="ru-RU" sz="2500" dirty="0" smtClean="0">
                <a:cs typeface="Times New Roman" pitchFamily="18" charset="0"/>
              </a:rPr>
              <a:t>, часто метафорические цепи, сопоставляющие различные элементы двух образов — прямого и переносного. </a:t>
            </a:r>
            <a:r>
              <a:rPr lang="ru-RU" sz="2500" b="1" dirty="0" smtClean="0">
                <a:cs typeface="Times New Roman" pitchFamily="18" charset="0"/>
              </a:rPr>
              <a:t>Для творчества имажинистов характерен эпатаж, анархические мотивы</a:t>
            </a:r>
            <a:r>
              <a:rPr lang="ru-RU" sz="2500" dirty="0" smtClean="0">
                <a:cs typeface="Times New Roman" pitchFamily="18" charset="0"/>
              </a:rPr>
              <a:t>.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611560" y="2708920"/>
            <a:ext cx="1800200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900" b="1" dirty="0" err="1" smtClean="0">
                <a:solidFill>
                  <a:srgbClr val="0070C0"/>
                </a:solidFill>
              </a:rPr>
              <a:t>Мариенгоф</a:t>
            </a:r>
            <a:r>
              <a:rPr lang="ru-RU" sz="1900" b="1" dirty="0" smtClean="0">
                <a:solidFill>
                  <a:srgbClr val="0070C0"/>
                </a:solidFill>
              </a:rPr>
              <a:t> и Есенин,</a:t>
            </a:r>
          </a:p>
          <a:p>
            <a:pPr algn="ctr"/>
            <a:r>
              <a:rPr lang="ru-RU" sz="1900" b="1" dirty="0" smtClean="0">
                <a:solidFill>
                  <a:srgbClr val="0070C0"/>
                </a:solidFill>
              </a:rPr>
              <a:t>1919 год</a:t>
            </a:r>
            <a:endParaRPr lang="ru-RU" sz="19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Содержимое 5"/>
          <p:cNvSpPr>
            <a:spLocks noGrp="1"/>
          </p:cNvSpPr>
          <p:nvPr>
            <p:ph idx="1"/>
          </p:nvPr>
        </p:nvSpPr>
        <p:spPr>
          <a:xfrm>
            <a:off x="611560" y="3429000"/>
            <a:ext cx="8280920" cy="3168650"/>
          </a:xfrm>
        </p:spPr>
        <p:txBody>
          <a:bodyPr>
            <a:normAutofit/>
          </a:bodyPr>
          <a:lstStyle/>
          <a:p>
            <a:pPr marL="0" indent="354013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dirty="0" smtClean="0">
                <a:cs typeface="Times New Roman" pitchFamily="18" charset="0"/>
              </a:rPr>
              <a:t>Имажинизм как поэтическое движение возник в 1918 году, когда в Москве был основан «Орден имажинистов». Создателями «Ордена» стали приехавший из Пензы Анатолий </a:t>
            </a:r>
            <a:r>
              <a:rPr lang="ru-RU" dirty="0" err="1" smtClean="0">
                <a:cs typeface="Times New Roman" pitchFamily="18" charset="0"/>
              </a:rPr>
              <a:t>Мариенгоф</a:t>
            </a:r>
            <a:r>
              <a:rPr lang="ru-RU" dirty="0" smtClean="0">
                <a:cs typeface="Times New Roman" pitchFamily="18" charset="0"/>
              </a:rPr>
              <a:t>, бывший футурист Вадим </a:t>
            </a:r>
            <a:r>
              <a:rPr lang="ru-RU" dirty="0" err="1" smtClean="0">
                <a:cs typeface="Times New Roman" pitchFamily="18" charset="0"/>
              </a:rPr>
              <a:t>Шершеневич</a:t>
            </a:r>
            <a:r>
              <a:rPr lang="ru-RU" dirty="0" smtClean="0">
                <a:cs typeface="Times New Roman" pitchFamily="18" charset="0"/>
              </a:rPr>
              <a:t> и входивший ранее в группу </a:t>
            </a:r>
            <a:r>
              <a:rPr lang="ru-RU" dirty="0" err="1" smtClean="0">
                <a:cs typeface="Times New Roman" pitchFamily="18" charset="0"/>
              </a:rPr>
              <a:t>новокрестьянских</a:t>
            </a:r>
            <a:r>
              <a:rPr lang="ru-RU" dirty="0" smtClean="0">
                <a:cs typeface="Times New Roman" pitchFamily="18" charset="0"/>
              </a:rPr>
              <a:t> поэтов Сергей Есенин. </a:t>
            </a:r>
          </a:p>
        </p:txBody>
      </p:sp>
      <p:pic>
        <p:nvPicPr>
          <p:cNvPr id="4" name="Рисунок 3" descr="мариенгоф_есенин_19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8425" y="196462"/>
            <a:ext cx="3954056" cy="308852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11560" y="0"/>
            <a:ext cx="4366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Имажинизм.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683568" y="2564904"/>
            <a:ext cx="415929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000" b="1" dirty="0" err="1" smtClean="0">
                <a:solidFill>
                  <a:srgbClr val="0070C0"/>
                </a:solidFill>
              </a:rPr>
              <a:t>Мариенгоф</a:t>
            </a:r>
            <a:r>
              <a:rPr lang="ru-RU" sz="2000" b="1" dirty="0" smtClean="0">
                <a:solidFill>
                  <a:srgbClr val="0070C0"/>
                </a:solidFill>
              </a:rPr>
              <a:t> и Есенин,</a:t>
            </a:r>
          </a:p>
          <a:p>
            <a:pPr algn="r"/>
            <a:r>
              <a:rPr lang="ru-RU" sz="2000" b="1" dirty="0" smtClean="0">
                <a:solidFill>
                  <a:srgbClr val="0070C0"/>
                </a:solidFill>
              </a:rPr>
              <a:t>1919 год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806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188" name="Rectangle 20"/>
          <p:cNvSpPr>
            <a:spLocks noChangeArrowheads="1"/>
          </p:cNvSpPr>
          <p:nvPr/>
        </p:nvSpPr>
        <p:spPr bwMode="auto">
          <a:xfrm>
            <a:off x="0" y="2581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11560" y="0"/>
            <a:ext cx="853244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 фамилии «</a:t>
            </a:r>
            <a:r>
              <a:rPr lang="ru-RU" sz="4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есенин</a:t>
            </a:r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»</a:t>
            </a:r>
            <a:endParaRPr lang="ru-RU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4" name="Rectangle 22"/>
          <p:cNvSpPr>
            <a:spLocks noChangeArrowheads="1"/>
          </p:cNvSpPr>
          <p:nvPr/>
        </p:nvSpPr>
        <p:spPr bwMode="auto">
          <a:xfrm>
            <a:off x="683568" y="1556792"/>
            <a:ext cx="8208912" cy="5301208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sz="2800" dirty="0" smtClean="0">
                <a:latin typeface="Times New Roman" pitchFamily="18" charset="0"/>
                <a:cs typeface="Arial" charset="0"/>
              </a:rPr>
              <a:t>Фамилия </a:t>
            </a:r>
            <a:r>
              <a:rPr lang="ru-RU" sz="2800" b="1" dirty="0" smtClean="0">
                <a:latin typeface="Times New Roman" pitchFamily="18" charset="0"/>
                <a:cs typeface="Arial" charset="0"/>
              </a:rPr>
              <a:t>Есенин</a:t>
            </a:r>
            <a:r>
              <a:rPr lang="ru-RU" sz="2800" dirty="0" smtClean="0">
                <a:latin typeface="Times New Roman" pitchFamily="18" charset="0"/>
                <a:cs typeface="Arial" charset="0"/>
              </a:rPr>
              <a:t> произошла от слова «</a:t>
            </a:r>
            <a:r>
              <a:rPr lang="ru-RU" sz="2800" i="1" dirty="0" err="1" smtClean="0">
                <a:latin typeface="Times New Roman" pitchFamily="18" charset="0"/>
                <a:cs typeface="Arial" charset="0"/>
              </a:rPr>
              <a:t>есеня</a:t>
            </a:r>
            <a:r>
              <a:rPr lang="ru-RU" sz="2800" dirty="0" smtClean="0">
                <a:latin typeface="Times New Roman" pitchFamily="18" charset="0"/>
                <a:cs typeface="Arial" charset="0"/>
              </a:rPr>
              <a:t>» — так называли на Рязанщине осень.</a:t>
            </a:r>
          </a:p>
          <a:p>
            <a:pPr>
              <a:defRPr/>
            </a:pPr>
            <a:r>
              <a:rPr lang="ru-RU" sz="2800" b="1" dirty="0" err="1" smtClean="0">
                <a:latin typeface="Times New Roman" pitchFamily="18" charset="0"/>
                <a:cs typeface="Arial" charset="0"/>
              </a:rPr>
              <a:t>Овсень</a:t>
            </a:r>
            <a:r>
              <a:rPr lang="ru-RU" sz="2800" dirty="0" smtClean="0">
                <a:latin typeface="Times New Roman" pitchFamily="18" charset="0"/>
                <a:cs typeface="Arial" charset="0"/>
              </a:rPr>
              <a:t> (</a:t>
            </a:r>
            <a:r>
              <a:rPr lang="ru-RU" sz="2800" i="1" dirty="0" smtClean="0">
                <a:latin typeface="Times New Roman" pitchFamily="18" charset="0"/>
                <a:cs typeface="Arial" charset="0"/>
              </a:rPr>
              <a:t>варианты: </a:t>
            </a:r>
            <a:r>
              <a:rPr lang="ru-RU" sz="2800" i="1" dirty="0" err="1" smtClean="0">
                <a:latin typeface="Times New Roman" pitchFamily="18" charset="0"/>
                <a:cs typeface="Arial" charset="0"/>
              </a:rPr>
              <a:t>авсень</a:t>
            </a:r>
            <a:r>
              <a:rPr lang="ru-RU" sz="2800" i="1" dirty="0" smtClean="0">
                <a:latin typeface="Times New Roman" pitchFamily="18" charset="0"/>
                <a:cs typeface="Arial" charset="0"/>
              </a:rPr>
              <a:t>, </a:t>
            </a:r>
            <a:r>
              <a:rPr lang="ru-RU" sz="2800" i="1" dirty="0" err="1" smtClean="0">
                <a:latin typeface="Times New Roman" pitchFamily="18" charset="0"/>
                <a:cs typeface="Arial" charset="0"/>
              </a:rPr>
              <a:t>таусень</a:t>
            </a:r>
            <a:r>
              <a:rPr lang="ru-RU" sz="2800" i="1" dirty="0" smtClean="0">
                <a:latin typeface="Times New Roman" pitchFamily="18" charset="0"/>
                <a:cs typeface="Arial" charset="0"/>
              </a:rPr>
              <a:t>, </a:t>
            </a:r>
            <a:r>
              <a:rPr lang="ru-RU" sz="2800" i="1" dirty="0" err="1" smtClean="0">
                <a:latin typeface="Times New Roman" pitchFamily="18" charset="0"/>
                <a:cs typeface="Arial" charset="0"/>
              </a:rPr>
              <a:t>баусень</a:t>
            </a:r>
            <a:r>
              <a:rPr lang="ru-RU" sz="2800" dirty="0" smtClean="0">
                <a:latin typeface="Times New Roman" pitchFamily="18" charset="0"/>
                <a:cs typeface="Arial" charset="0"/>
              </a:rPr>
              <a:t>) —</a:t>
            </a:r>
          </a:p>
          <a:p>
            <a:pPr>
              <a:defRPr/>
            </a:pPr>
            <a:r>
              <a:rPr lang="ru-RU" sz="2800" dirty="0" smtClean="0">
                <a:latin typeface="Times New Roman" pitchFamily="18" charset="0"/>
                <a:cs typeface="Arial" charset="0"/>
              </a:rPr>
              <a:t>1) по мнению В. Даля, народный праздник у восточных славян, вероятно, первый день весны, 1 марта, которым прежде начинался год;</a:t>
            </a:r>
          </a:p>
          <a:p>
            <a:pPr>
              <a:defRPr/>
            </a:pPr>
            <a:r>
              <a:rPr lang="ru-RU" sz="2800" dirty="0" smtClean="0">
                <a:latin typeface="Times New Roman" pitchFamily="18" charset="0"/>
                <a:cs typeface="Arial" charset="0"/>
              </a:rPr>
              <a:t>2)  традиционный припев-возглас в святочных колядках:</a:t>
            </a:r>
          </a:p>
          <a:p>
            <a:pPr algn="ctr">
              <a:defRPr/>
            </a:pPr>
            <a:r>
              <a:rPr lang="ru-RU" sz="2800" i="1" dirty="0" smtClean="0">
                <a:latin typeface="Times New Roman" pitchFamily="18" charset="0"/>
                <a:cs typeface="Arial" charset="0"/>
              </a:rPr>
              <a:t>Ай во боре, боре</a:t>
            </a:r>
          </a:p>
          <a:p>
            <a:pPr algn="ctr">
              <a:defRPr/>
            </a:pPr>
            <a:r>
              <a:rPr lang="ru-RU" sz="2800" i="1" dirty="0" smtClean="0">
                <a:latin typeface="Times New Roman" pitchFamily="18" charset="0"/>
                <a:cs typeface="Arial" charset="0"/>
              </a:rPr>
              <a:t>Стояла там сосна</a:t>
            </a:r>
          </a:p>
          <a:p>
            <a:pPr algn="ctr">
              <a:defRPr/>
            </a:pPr>
            <a:r>
              <a:rPr lang="ru-RU" sz="2800" i="1" dirty="0" smtClean="0">
                <a:latin typeface="Times New Roman" pitchFamily="18" charset="0"/>
                <a:cs typeface="Arial" charset="0"/>
              </a:rPr>
              <a:t>Зелена, кудрява.</a:t>
            </a:r>
          </a:p>
          <a:p>
            <a:pPr algn="ctr">
              <a:defRPr/>
            </a:pPr>
            <a:r>
              <a:rPr lang="ru-RU" sz="2800" i="1" dirty="0" smtClean="0">
                <a:latin typeface="Times New Roman" pitchFamily="18" charset="0"/>
                <a:cs typeface="Arial" charset="0"/>
              </a:rPr>
              <a:t>Ой </a:t>
            </a:r>
            <a:r>
              <a:rPr lang="ru-RU" sz="2800" i="1" dirty="0" err="1" smtClean="0">
                <a:latin typeface="Times New Roman" pitchFamily="18" charset="0"/>
                <a:cs typeface="Arial" charset="0"/>
              </a:rPr>
              <a:t>овсень</a:t>
            </a:r>
            <a:r>
              <a:rPr lang="ru-RU" sz="2800" i="1" dirty="0" smtClean="0">
                <a:latin typeface="Times New Roman" pitchFamily="18" charset="0"/>
                <a:cs typeface="Arial" charset="0"/>
              </a:rPr>
              <a:t>, </a:t>
            </a:r>
            <a:r>
              <a:rPr lang="ru-RU" sz="2800" i="1" dirty="0" err="1" smtClean="0">
                <a:latin typeface="Times New Roman" pitchFamily="18" charset="0"/>
                <a:cs typeface="Arial" charset="0"/>
              </a:rPr>
              <a:t>ой</a:t>
            </a:r>
            <a:r>
              <a:rPr lang="ru-RU" sz="2800" i="1" dirty="0" smtClean="0">
                <a:latin typeface="Times New Roman" pitchFamily="18" charset="0"/>
                <a:cs typeface="Arial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Arial" charset="0"/>
              </a:rPr>
              <a:t>овсень</a:t>
            </a:r>
            <a:r>
              <a:rPr lang="ru-RU" sz="2800" i="1" dirty="0" smtClean="0">
                <a:latin typeface="Times New Roman" pitchFamily="18" charset="0"/>
                <a:cs typeface="Arial" charset="0"/>
              </a:rPr>
              <a:t>!</a:t>
            </a:r>
            <a:endParaRPr lang="ru-RU" sz="2400" i="1" dirty="0"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0974" y="836712"/>
            <a:ext cx="5254708" cy="55399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Есень</a:t>
            </a:r>
            <a:r>
              <a:rPr lang="ru-RU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- осень - </a:t>
            </a:r>
            <a:r>
              <a:rPr lang="ru-RU" sz="3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овсень</a:t>
            </a:r>
            <a:endParaRPr lang="ru-RU" sz="3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  <p:bldP spid="7180" grpId="0" animBg="1"/>
      <p:bldP spid="718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600201"/>
            <a:ext cx="5472608" cy="3340968"/>
          </a:xfrm>
        </p:spPr>
        <p:txBody>
          <a:bodyPr/>
          <a:lstStyle/>
          <a:p>
            <a:pPr marL="0" indent="19050">
              <a:buNone/>
            </a:pPr>
            <a:r>
              <a:rPr lang="en-US" sz="2500" dirty="0" smtClean="0"/>
              <a:t>C</a:t>
            </a:r>
            <a:r>
              <a:rPr lang="ru-RU" sz="2500" dirty="0" smtClean="0"/>
              <a:t> 1993</a:t>
            </a:r>
            <a:r>
              <a:rPr lang="en-US" sz="2500" dirty="0" smtClean="0"/>
              <a:t> </a:t>
            </a:r>
            <a:r>
              <a:rPr lang="ru-RU" sz="2500" dirty="0" smtClean="0"/>
              <a:t>по1995 год в Москве существовала развивавшая поэзию образов группа </a:t>
            </a:r>
            <a:r>
              <a:rPr lang="ru-RU" sz="2500" b="1" dirty="0" err="1" smtClean="0"/>
              <a:t>мелоимажинистов</a:t>
            </a:r>
            <a:r>
              <a:rPr lang="ru-RU" sz="2500" dirty="0" smtClean="0"/>
              <a:t> (</a:t>
            </a:r>
            <a:r>
              <a:rPr lang="ru-RU" sz="2500" i="1" dirty="0" smtClean="0"/>
              <a:t>от греч. </a:t>
            </a:r>
            <a:r>
              <a:rPr lang="en-US" sz="2500" i="1" dirty="0" err="1" smtClean="0"/>
              <a:t>melos</a:t>
            </a:r>
            <a:r>
              <a:rPr lang="ru-RU" sz="2500" i="1" dirty="0" smtClean="0"/>
              <a:t> — мелодия</a:t>
            </a:r>
            <a:r>
              <a:rPr lang="en-US" sz="2500" i="1" dirty="0" smtClean="0"/>
              <a:t> </a:t>
            </a:r>
            <a:r>
              <a:rPr lang="ru-RU" sz="2500" i="1" dirty="0" smtClean="0"/>
              <a:t>и лат. </a:t>
            </a:r>
            <a:r>
              <a:rPr lang="en-US" sz="2500" i="1" dirty="0" smtClean="0"/>
              <a:t>imago</a:t>
            </a:r>
            <a:r>
              <a:rPr lang="ru-RU" sz="2500" i="1" dirty="0" smtClean="0"/>
              <a:t> — образ</a:t>
            </a:r>
            <a:r>
              <a:rPr lang="ru-RU" sz="2500" dirty="0" smtClean="0"/>
              <a:t>), которые призывали "вернуть поэзию к ее истокам – яркой образности и музыкальной звучности".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332656"/>
            <a:ext cx="57202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Кстати говоря…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Рисунок 4" descr="символ_мелоимажинистов.gif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6284508" y="260648"/>
            <a:ext cx="2523810" cy="36004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1520" y="5085184"/>
            <a:ext cx="8568952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19050">
              <a:buNone/>
            </a:pPr>
            <a:r>
              <a:rPr lang="ru-RU" sz="2500" dirty="0" smtClean="0"/>
              <a:t>Эстетическим направлением группы было "отрицание поэзии отрицания", то есть отрицание поверхностной иронической поэзии.</a:t>
            </a:r>
            <a:endParaRPr lang="ru-RU" sz="2500" dirty="0"/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6228184" y="3861048"/>
            <a:ext cx="25922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Символ</a:t>
            </a:r>
          </a:p>
          <a:p>
            <a:pPr algn="ctr"/>
            <a:r>
              <a:rPr lang="ru-RU" sz="2000" b="1" dirty="0" err="1" smtClean="0">
                <a:solidFill>
                  <a:srgbClr val="0070C0"/>
                </a:solidFill>
              </a:rPr>
              <a:t>мелоимажинистов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pull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Содержимое 2"/>
          <p:cNvSpPr>
            <a:spLocks noGrp="1"/>
          </p:cNvSpPr>
          <p:nvPr>
            <p:ph idx="1"/>
          </p:nvPr>
        </p:nvSpPr>
        <p:spPr>
          <a:xfrm>
            <a:off x="684213" y="1700213"/>
            <a:ext cx="3671887" cy="2881312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ru-RU" smtClean="0">
                <a:cs typeface="Times New Roman" pitchFamily="18" charset="0"/>
              </a:rPr>
              <a:t>В 1921 году поэт отправился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ru-RU" smtClean="0">
                <a:cs typeface="Times New Roman" pitchFamily="18" charset="0"/>
              </a:rPr>
              <a:t>в путешествие по Средней Азии,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ru-RU" smtClean="0">
                <a:cs typeface="Times New Roman" pitchFamily="18" charset="0"/>
              </a:rPr>
              <a:t>посетил Урал и Оренбуржье. </a:t>
            </a:r>
          </a:p>
        </p:txBody>
      </p:sp>
      <p:pic>
        <p:nvPicPr>
          <p:cNvPr id="22531" name="Рисунок 3" descr="есенин_1921-22.jpg"/>
          <p:cNvPicPr>
            <a:picLocks noChangeAspect="1"/>
          </p:cNvPicPr>
          <p:nvPr/>
        </p:nvPicPr>
        <p:blipFill>
          <a:blip r:embed="rId2" cstate="print"/>
          <a:srcRect l="11842" t="12201" r="9457"/>
          <a:stretch>
            <a:fillRect/>
          </a:stretch>
        </p:blipFill>
        <p:spPr bwMode="auto">
          <a:xfrm>
            <a:off x="4387850" y="333375"/>
            <a:ext cx="443230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Box 5"/>
          <p:cNvSpPr txBox="1">
            <a:spLocks noChangeArrowheads="1"/>
          </p:cNvSpPr>
          <p:nvPr/>
        </p:nvSpPr>
        <p:spPr bwMode="auto">
          <a:xfrm>
            <a:off x="323529" y="549275"/>
            <a:ext cx="4032572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1900" b="1" dirty="0">
                <a:solidFill>
                  <a:srgbClr val="0070C0"/>
                </a:solidFill>
              </a:rPr>
              <a:t>Сергей Есенин,</a:t>
            </a:r>
          </a:p>
          <a:p>
            <a:pPr algn="r"/>
            <a:r>
              <a:rPr lang="ru-RU" sz="1900" b="1" dirty="0">
                <a:solidFill>
                  <a:srgbClr val="0070C0"/>
                </a:solidFill>
              </a:rPr>
              <a:t>конец </a:t>
            </a:r>
            <a:r>
              <a:rPr lang="ru-RU" sz="1900" b="1" dirty="0" smtClean="0">
                <a:solidFill>
                  <a:srgbClr val="0070C0"/>
                </a:solidFill>
              </a:rPr>
              <a:t>1921 - начало </a:t>
            </a:r>
            <a:r>
              <a:rPr lang="ru-RU" sz="1900" b="1" dirty="0">
                <a:solidFill>
                  <a:srgbClr val="0070C0"/>
                </a:solidFill>
              </a:rPr>
              <a:t>1922 года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ChangeArrowheads="1"/>
          </p:cNvSpPr>
          <p:nvPr/>
        </p:nvSpPr>
        <p:spPr bwMode="auto">
          <a:xfrm>
            <a:off x="755650" y="3284538"/>
            <a:ext cx="7993063" cy="329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Совместное путешествие по Европе и Америке (май 1922 — август 1923), сопровождавшееся шумными скандалами, эпатирующими выходками Есенина, обнажило их «взаимонепонимание», усугублявшееся и буквальным отсутствием общего языка (Есенин не владел иностранными языками,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Айседора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выучила всего несколько десятков русских слов). 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По возвращении в Россию они расстались.</a:t>
            </a:r>
          </a:p>
        </p:txBody>
      </p:sp>
      <p:pic>
        <p:nvPicPr>
          <p:cNvPr id="24579" name="Рисунок 2" descr="линейка1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7763" y="908050"/>
            <a:ext cx="47625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айседора_есенин_в цвете.jpg"/>
          <p:cNvPicPr>
            <a:picLocks noChangeAspect="1"/>
          </p:cNvPicPr>
          <p:nvPr/>
        </p:nvPicPr>
        <p:blipFill>
          <a:blip r:embed="rId3" cstate="print"/>
          <a:srcRect l="19954" t="4117" r="20182" b="5295"/>
          <a:stretch>
            <a:fillRect/>
          </a:stretch>
        </p:blipFill>
        <p:spPr>
          <a:xfrm>
            <a:off x="323850" y="260350"/>
            <a:ext cx="2543175" cy="2663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581" name="Прямоугольник 5"/>
          <p:cNvSpPr>
            <a:spLocks noChangeArrowheads="1"/>
          </p:cNvSpPr>
          <p:nvPr/>
        </p:nvSpPr>
        <p:spPr bwMode="auto">
          <a:xfrm>
            <a:off x="2916238" y="1773238"/>
            <a:ext cx="5976937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500">
                <a:latin typeface="Times New Roman" pitchFamily="18" charset="0"/>
                <a:cs typeface="Times New Roman" pitchFamily="18" charset="0"/>
              </a:rPr>
              <a:t>Событием в жизни Есенина явилась встреча осенью 1921 с американской танцовщицей Айседорой Дункан, которая через полгода стала его женой. </a:t>
            </a:r>
            <a:endParaRPr lang="ru-RU" sz="2500"/>
          </a:p>
        </p:txBody>
      </p:sp>
      <p:pic>
        <p:nvPicPr>
          <p:cNvPr id="24582" name="Рисунок 3" descr="линейка1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908050"/>
            <a:ext cx="47625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08962" cy="504055"/>
          </a:xfrm>
        </p:spPr>
        <p:txBody>
          <a:bodyPr/>
          <a:lstStyle/>
          <a:p>
            <a:r>
              <a:rPr lang="ru-RU" sz="3800" b="1" dirty="0" err="1" smtClean="0">
                <a:solidFill>
                  <a:srgbClr val="0070C0"/>
                </a:solidFill>
              </a:rPr>
              <a:t>Айседора</a:t>
            </a:r>
            <a:r>
              <a:rPr lang="ru-RU" sz="3800" b="1" dirty="0" smtClean="0">
                <a:solidFill>
                  <a:srgbClr val="0070C0"/>
                </a:solidFill>
              </a:rPr>
              <a:t> </a:t>
            </a:r>
            <a:r>
              <a:rPr lang="ru-RU" sz="3800" b="1" dirty="0" err="1" smtClean="0">
                <a:solidFill>
                  <a:srgbClr val="0070C0"/>
                </a:solidFill>
              </a:rPr>
              <a:t>Дункан</a:t>
            </a:r>
            <a:r>
              <a:rPr lang="ru-RU" sz="3800" b="1" dirty="0" smtClean="0">
                <a:solidFill>
                  <a:srgbClr val="0070C0"/>
                </a:solidFill>
              </a:rPr>
              <a:t> и  Сергей Есенин</a:t>
            </a:r>
            <a:endParaRPr lang="ru-RU" sz="3800" dirty="0" smtClean="0"/>
          </a:p>
        </p:txBody>
      </p:sp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3203575" y="5661025"/>
            <a:ext cx="1547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70C0"/>
                </a:solidFill>
              </a:rPr>
              <a:t>1922 год</a:t>
            </a:r>
          </a:p>
        </p:txBody>
      </p:sp>
      <p:pic>
        <p:nvPicPr>
          <p:cNvPr id="6" name="Рисунок 5" descr="дункан_есенин_19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628800"/>
            <a:ext cx="4636659" cy="3776067"/>
          </a:xfrm>
          <a:prstGeom prst="ellipse">
            <a:avLst/>
          </a:prstGeom>
          <a:ln w="57150">
            <a:solidFill>
              <a:schemeClr val="accent6"/>
            </a:solidFill>
            <a:prstDash val="dashDot"/>
          </a:ln>
        </p:spPr>
      </p:pic>
      <p:pic>
        <p:nvPicPr>
          <p:cNvPr id="4" name="Рисунок 3" descr="айседора_есенин_1922.jpg"/>
          <p:cNvPicPr>
            <a:picLocks noChangeAspect="1"/>
          </p:cNvPicPr>
          <p:nvPr/>
        </p:nvPicPr>
        <p:blipFill>
          <a:blip r:embed="rId3" cstate="print"/>
          <a:srcRect l="7476" b="10378"/>
          <a:stretch>
            <a:fillRect/>
          </a:stretch>
        </p:blipFill>
        <p:spPr>
          <a:xfrm>
            <a:off x="3974058" y="2996952"/>
            <a:ext cx="4942085" cy="3567857"/>
          </a:xfrm>
          <a:prstGeom prst="heart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  <a:prstDash val="sysDot"/>
          </a:ln>
        </p:spPr>
      </p:pic>
      <p:sp>
        <p:nvSpPr>
          <p:cNvPr id="7" name="TextBox 6"/>
          <p:cNvSpPr txBox="1"/>
          <p:nvPr/>
        </p:nvSpPr>
        <p:spPr>
          <a:xfrm>
            <a:off x="0" y="764704"/>
            <a:ext cx="896448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6575" algn="r"/>
            <a:r>
              <a:rPr lang="ru-RU" sz="1900" dirty="0" smtClean="0">
                <a:latin typeface="+mj-lt"/>
              </a:rPr>
              <a:t>«</a:t>
            </a:r>
            <a:r>
              <a:rPr lang="ru-RU" sz="1900" i="1" dirty="0" smtClean="0">
                <a:latin typeface="+mj-lt"/>
              </a:rPr>
              <a:t>Есенин к жизни своей отнесся, как к сказке. Он </a:t>
            </a:r>
            <a:r>
              <a:rPr lang="ru-RU" sz="1900" i="1" dirty="0" err="1" smtClean="0">
                <a:latin typeface="+mj-lt"/>
              </a:rPr>
              <a:t>Иван-царевичем</a:t>
            </a:r>
            <a:r>
              <a:rPr lang="ru-RU" sz="1900" i="1" dirty="0" smtClean="0">
                <a:latin typeface="+mj-lt"/>
              </a:rPr>
              <a:t> на сером волке перелетел океан и, как жар-птицу, поймал за хвост </a:t>
            </a:r>
            <a:r>
              <a:rPr lang="ru-RU" sz="1900" i="1" dirty="0" err="1" smtClean="0">
                <a:latin typeface="+mj-lt"/>
              </a:rPr>
              <a:t>Айседору</a:t>
            </a:r>
            <a:r>
              <a:rPr lang="ru-RU" sz="1900" i="1" dirty="0" smtClean="0">
                <a:latin typeface="+mj-lt"/>
              </a:rPr>
              <a:t> </a:t>
            </a:r>
            <a:r>
              <a:rPr lang="ru-RU" sz="1900" i="1" dirty="0" err="1" smtClean="0">
                <a:latin typeface="+mj-lt"/>
              </a:rPr>
              <a:t>Дункан</a:t>
            </a:r>
            <a:r>
              <a:rPr lang="ru-RU" sz="1900" dirty="0" smtClean="0">
                <a:latin typeface="+mj-lt"/>
              </a:rPr>
              <a:t>».</a:t>
            </a:r>
          </a:p>
          <a:p>
            <a:pPr marL="536575" algn="r"/>
            <a:endParaRPr lang="ru-RU" sz="1900" b="1" dirty="0" smtClean="0">
              <a:latin typeface="+mj-lt"/>
            </a:endParaRPr>
          </a:p>
          <a:p>
            <a:pPr marL="536575" algn="r"/>
            <a:r>
              <a:rPr lang="ru-RU" sz="1900" b="1" dirty="0" smtClean="0">
                <a:latin typeface="+mj-lt"/>
              </a:rPr>
              <a:t>Б.Л. Пастернак</a:t>
            </a:r>
            <a:r>
              <a:rPr lang="ru-RU" sz="1700" b="1" dirty="0" smtClean="0">
                <a:latin typeface="+mj-lt"/>
              </a:rPr>
              <a:t> </a:t>
            </a:r>
            <a:endParaRPr lang="ru-RU" sz="1700" b="1" dirty="0">
              <a:latin typeface="+mj-lt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idx="1"/>
          </p:nvPr>
        </p:nvSpPr>
        <p:spPr>
          <a:xfrm>
            <a:off x="684213" y="1600200"/>
            <a:ext cx="4824412" cy="2620963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sz="2600" b="1" smtClean="0">
                <a:latin typeface="Times New Roman" pitchFamily="18" charset="0"/>
                <a:cs typeface="Arial" charset="0"/>
              </a:rPr>
              <a:t>В 1924-25 Есенин пишет такие известные стихотворения, как "Русь уходящая", "Письмо к женщине", "Письмо матери", "Стансы"; цикл "Персидские мотивы".</a:t>
            </a:r>
          </a:p>
        </p:txBody>
      </p:sp>
      <p:sp>
        <p:nvSpPr>
          <p:cNvPr id="26627" name="TextBox 5"/>
          <p:cNvSpPr txBox="1">
            <a:spLocks noChangeArrowheads="1"/>
          </p:cNvSpPr>
          <p:nvPr/>
        </p:nvSpPr>
        <p:spPr bwMode="auto">
          <a:xfrm>
            <a:off x="1763713" y="692150"/>
            <a:ext cx="35798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0070C0"/>
                </a:solidFill>
              </a:rPr>
              <a:t>Сергей Есенин в 1924 году</a:t>
            </a:r>
          </a:p>
        </p:txBody>
      </p:sp>
      <p:pic>
        <p:nvPicPr>
          <p:cNvPr id="7" name="Рисунок 6" descr="есенин_1924_1.jpg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5508104" y="260648"/>
            <a:ext cx="3357669" cy="4624622"/>
          </a:xfrm>
          <a:prstGeom prst="foldedCorner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Содержимое 5"/>
          <p:cNvSpPr>
            <a:spLocks noGrp="1"/>
          </p:cNvSpPr>
          <p:nvPr>
            <p:ph idx="1"/>
          </p:nvPr>
        </p:nvSpPr>
        <p:spPr>
          <a:xfrm>
            <a:off x="3635375" y="1628775"/>
            <a:ext cx="5257800" cy="4968875"/>
          </a:xfrm>
        </p:spPr>
        <p:txBody>
          <a:bodyPr>
            <a:normAutofit lnSpcReduction="10000"/>
          </a:bodyPr>
          <a:lstStyle/>
          <a:p>
            <a:pPr marL="0" indent="354013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dirty="0" smtClean="0">
                <a:cs typeface="Times New Roman" pitchFamily="18" charset="0"/>
              </a:rPr>
              <a:t>В одной из последних поэм «Страна негодяев» Сергей Александрович очень резко пишет о лидерах России, что влечёт за собой критику публикаций поэта и запрет на них. </a:t>
            </a:r>
          </a:p>
          <a:p>
            <a:pPr marL="0" indent="354013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dirty="0" smtClean="0">
                <a:cs typeface="Times New Roman" pitchFamily="18" charset="0"/>
              </a:rPr>
              <a:t>В 1924 году творческие разногласия и личные мотивы побудили Есенина порвать с имажинизмом и уехать в Закавказье. 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 smtClean="0">
              <a:cs typeface="Times New Roman" pitchFamily="18" charset="0"/>
            </a:endParaRPr>
          </a:p>
        </p:txBody>
      </p:sp>
      <p:pic>
        <p:nvPicPr>
          <p:cNvPr id="27651" name="Рисунок 3" descr="есенин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60350"/>
            <a:ext cx="3205162" cy="48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3708400" y="765175"/>
            <a:ext cx="3578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Сергей Есенин в 1925 году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рямоугольник 6"/>
          <p:cNvSpPr>
            <a:spLocks noChangeArrowheads="1"/>
          </p:cNvSpPr>
          <p:nvPr/>
        </p:nvSpPr>
        <p:spPr bwMode="auto">
          <a:xfrm>
            <a:off x="684213" y="1628775"/>
            <a:ext cx="446405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Есенин в очередной раз пытается начать семейную жизнь, но его союз с Софьей Андреевной Толстой (внучкой Л. Н. Толстого) не был счастливым.</a:t>
            </a:r>
          </a:p>
        </p:txBody>
      </p:sp>
      <p:pic>
        <p:nvPicPr>
          <p:cNvPr id="28675" name="Рисунок 3" descr="софья андреевна толстая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8875" y="260350"/>
            <a:ext cx="391318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Прямоугольник 6"/>
          <p:cNvSpPr>
            <a:spLocks noChangeArrowheads="1"/>
          </p:cNvSpPr>
          <p:nvPr/>
        </p:nvSpPr>
        <p:spPr bwMode="auto">
          <a:xfrm>
            <a:off x="250825" y="4941888"/>
            <a:ext cx="864235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latin typeface="Times New Roman" pitchFamily="18" charset="0"/>
                <a:cs typeface="Times New Roman" pitchFamily="18" charset="0"/>
              </a:rPr>
              <a:t>В конце ноября 1925 измученный скитальчеством и бивуачным бытом поэт попадает в психоневрологическую клинику. </a:t>
            </a:r>
          </a:p>
        </p:txBody>
      </p:sp>
      <p:sp>
        <p:nvSpPr>
          <p:cNvPr id="28677" name="TextBox 5"/>
          <p:cNvSpPr txBox="1">
            <a:spLocks noChangeArrowheads="1"/>
          </p:cNvSpPr>
          <p:nvPr/>
        </p:nvSpPr>
        <p:spPr bwMode="auto">
          <a:xfrm>
            <a:off x="1187450" y="836613"/>
            <a:ext cx="3613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0070C0"/>
                </a:solidFill>
              </a:rPr>
              <a:t>Софья Андреевна Толстая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idx="1"/>
          </p:nvPr>
        </p:nvSpPr>
        <p:spPr>
          <a:xfrm>
            <a:off x="250825" y="5661025"/>
            <a:ext cx="8497888" cy="1196975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sz="2300" b="1" smtClean="0">
                <a:latin typeface="Times New Roman" pitchFamily="18" charset="0"/>
                <a:cs typeface="Arial" charset="0"/>
              </a:rPr>
              <a:t>Незадолго до смерти Есенин создает трагическую поэму "Черный человек«, </a:t>
            </a:r>
            <a:r>
              <a:rPr lang="ru-RU" sz="2300" b="1" smtClean="0">
                <a:latin typeface="Times New Roman" pitchFamily="18" charset="0"/>
                <a:cs typeface="Times New Roman" pitchFamily="18" charset="0"/>
              </a:rPr>
              <a:t>в которой прошедшая жизнь предстает поэту частью ночного кошмара.</a:t>
            </a:r>
          </a:p>
          <a:p>
            <a:pPr marL="0" indent="0" algn="ctr">
              <a:buFont typeface="Wingdings" pitchFamily="2" charset="2"/>
              <a:buNone/>
            </a:pPr>
            <a:endParaRPr lang="ru-RU" sz="2000" smtClean="0">
              <a:cs typeface="Arial" charset="0"/>
            </a:endParaRPr>
          </a:p>
        </p:txBody>
      </p:sp>
      <p:pic>
        <p:nvPicPr>
          <p:cNvPr id="5" name="Рисунок 4" descr="чёрный человек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275" y="333375"/>
            <a:ext cx="4100513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есенин_1924_2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lumMod val="7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644008" y="332656"/>
            <a:ext cx="4176464" cy="2784309"/>
          </a:xfrm>
          <a:prstGeom prst="snip2DiagRect">
            <a:avLst/>
          </a:prstGeom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4140200" y="3284538"/>
            <a:ext cx="50038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/>
              <a:t>«Друг мой, друг мой,</a:t>
            </a:r>
          </a:p>
          <a:p>
            <a:pPr algn="ctr"/>
            <a:r>
              <a:rPr lang="ru-RU" b="1" i="1"/>
              <a:t> Я очень и очень болен.</a:t>
            </a:r>
          </a:p>
          <a:p>
            <a:pPr algn="ctr"/>
            <a:r>
              <a:rPr lang="ru-RU" b="1" i="1"/>
              <a:t> Сам не знаю, откуда взялась эта боль.</a:t>
            </a:r>
          </a:p>
          <a:p>
            <a:pPr algn="ctr"/>
            <a:r>
              <a:rPr lang="ru-RU" b="1" i="1"/>
              <a:t> То ли ветер свистит</a:t>
            </a:r>
          </a:p>
          <a:p>
            <a:pPr algn="ctr"/>
            <a:r>
              <a:rPr lang="ru-RU" b="1" i="1"/>
              <a:t> Над пустым и безлюдным полем,</a:t>
            </a:r>
          </a:p>
          <a:p>
            <a:pPr algn="ctr"/>
            <a:r>
              <a:rPr lang="ru-RU" b="1" i="1"/>
              <a:t> То ль, как рощу в сентябрь,</a:t>
            </a:r>
          </a:p>
          <a:p>
            <a:pPr algn="ctr"/>
            <a:r>
              <a:rPr lang="ru-RU" b="1" i="1"/>
              <a:t> Осыпает мозги алкоголь».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4427538" y="3573463"/>
            <a:ext cx="4465637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/>
              <a:t>«Черный человек</a:t>
            </a:r>
          </a:p>
          <a:p>
            <a:pPr algn="ctr"/>
            <a:r>
              <a:rPr lang="ru-RU" b="1" i="1"/>
              <a:t> На кровать ко мне садится,</a:t>
            </a:r>
          </a:p>
          <a:p>
            <a:pPr algn="ctr"/>
            <a:r>
              <a:rPr lang="ru-RU" b="1" i="1"/>
              <a:t> Черный человек</a:t>
            </a:r>
          </a:p>
          <a:p>
            <a:pPr algn="ctr"/>
            <a:r>
              <a:rPr lang="ru-RU" b="1" i="1"/>
              <a:t> Спать не дает мне всю ночь».</a:t>
            </a:r>
          </a:p>
          <a:p>
            <a:pPr algn="r"/>
            <a:r>
              <a:rPr lang="ru-RU" b="1" i="1"/>
              <a:t>(14 ноября 1925 г.)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800" decel="100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800" decel="100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800" decel="100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800" decel="100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800" decel="100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800" decel="100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800" decel="100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800" decel="100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800" decel="100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800" decel="100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800" decel="100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800" decel="100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00" decel="100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800" decel="100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idx="1"/>
          </p:nvPr>
        </p:nvSpPr>
        <p:spPr>
          <a:xfrm>
            <a:off x="755650" y="1600200"/>
            <a:ext cx="4968875" cy="2549525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b="1" smtClean="0">
                <a:latin typeface="Times New Roman" pitchFamily="18" charset="0"/>
                <a:cs typeface="Arial" charset="0"/>
              </a:rPr>
              <a:t>В своей поэзии Есенин сумел выразить горячую любовь к своей земле, природе, людям, но есть в ней и ощущение тревоги, ожидания и разочарования.</a:t>
            </a:r>
          </a:p>
        </p:txBody>
      </p:sp>
      <p:pic>
        <p:nvPicPr>
          <p:cNvPr id="30723" name="Рисунок 6" descr="есенин_1925.jpg"/>
          <p:cNvPicPr>
            <a:picLocks noChangeAspect="1"/>
          </p:cNvPicPr>
          <p:nvPr/>
        </p:nvPicPr>
        <p:blipFill>
          <a:blip r:embed="rId2" cstate="print"/>
          <a:srcRect b="3381"/>
          <a:stretch>
            <a:fillRect/>
          </a:stretch>
        </p:blipFill>
        <p:spPr bwMode="auto">
          <a:xfrm>
            <a:off x="5795963" y="260350"/>
            <a:ext cx="3081337" cy="447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Box 7"/>
          <p:cNvSpPr txBox="1">
            <a:spLocks noChangeArrowheads="1"/>
          </p:cNvSpPr>
          <p:nvPr/>
        </p:nvSpPr>
        <p:spPr bwMode="auto">
          <a:xfrm>
            <a:off x="1908175" y="620713"/>
            <a:ext cx="3578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0070C0"/>
                </a:solidFill>
              </a:rPr>
              <a:t>Сергей Есенин в 1925 году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3059113" y="1773238"/>
            <a:ext cx="5834062" cy="486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3100" dirty="0">
                <a:latin typeface="+mj-lt"/>
                <a:cs typeface="Times New Roman" pitchFamily="18" charset="0"/>
              </a:rPr>
              <a:t>Прервав курс лечения, 23 декабря Есенин поехал в Ленинград, где в ночь на 28 декабря в состоянии глубокой душевной депрессии в гостинице «</a:t>
            </a:r>
            <a:r>
              <a:rPr lang="ru-RU" sz="3100" dirty="0" err="1">
                <a:latin typeface="+mj-lt"/>
                <a:cs typeface="Times New Roman" pitchFamily="18" charset="0"/>
              </a:rPr>
              <a:t>Англетер</a:t>
            </a:r>
            <a:r>
              <a:rPr lang="ru-RU" sz="3100" dirty="0">
                <a:latin typeface="+mj-lt"/>
                <a:cs typeface="Times New Roman" pitchFamily="18" charset="0"/>
              </a:rPr>
              <a:t>» повесился. </a:t>
            </a:r>
            <a:r>
              <a:rPr lang="ru-RU" sz="3100" dirty="0">
                <a:latin typeface="+mj-lt"/>
              </a:rPr>
              <a:t>Последнее его стихотворение — «До свиданья, друг мой, до свиданья…» — было написано в этой гостинице кровью поэта.</a:t>
            </a:r>
            <a:endParaRPr lang="ru-RU" sz="3100" dirty="0">
              <a:latin typeface="+mj-lt"/>
              <a:cs typeface="Times New Roman" pitchFamily="18" charset="0"/>
            </a:endParaRPr>
          </a:p>
        </p:txBody>
      </p:sp>
      <p:sp>
        <p:nvSpPr>
          <p:cNvPr id="8" name="WordArt 12" descr="Белый мрамор"/>
          <p:cNvSpPr>
            <a:spLocks noChangeArrowheads="1" noChangeShapeType="1" noTextEdit="1"/>
          </p:cNvSpPr>
          <p:nvPr/>
        </p:nvSpPr>
        <p:spPr bwMode="auto">
          <a:xfrm>
            <a:off x="827088" y="333375"/>
            <a:ext cx="7848600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                 </a:t>
            </a:r>
          </a:p>
        </p:txBody>
      </p:sp>
      <p:pic>
        <p:nvPicPr>
          <p:cNvPr id="31748" name="Рисунок 12" descr="есенин_англетер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6022" t="6039" r="10564" b="5878"/>
          <a:stretch>
            <a:fillRect/>
          </a:stretch>
        </p:blipFill>
        <p:spPr bwMode="auto">
          <a:xfrm>
            <a:off x="395288" y="1628775"/>
            <a:ext cx="2520950" cy="408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209394" y="332656"/>
            <a:ext cx="71254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Трагический финал.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806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188" name="Rectangle 20"/>
          <p:cNvSpPr>
            <a:spLocks noChangeArrowheads="1"/>
          </p:cNvSpPr>
          <p:nvPr/>
        </p:nvSpPr>
        <p:spPr bwMode="auto">
          <a:xfrm>
            <a:off x="0" y="2581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4101" name="TextBox 20"/>
          <p:cNvSpPr txBox="1">
            <a:spLocks noChangeArrowheads="1"/>
          </p:cNvSpPr>
          <p:nvPr/>
        </p:nvSpPr>
        <p:spPr bwMode="auto">
          <a:xfrm>
            <a:off x="6443663" y="4581525"/>
            <a:ext cx="20732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solidFill>
                  <a:srgbClr val="0070C0"/>
                </a:solidFill>
              </a:rPr>
              <a:t>Сергей Есенин</a:t>
            </a:r>
          </a:p>
          <a:p>
            <a:pPr algn="ctr"/>
            <a:r>
              <a:rPr lang="ru-RU" sz="2000" b="1">
                <a:solidFill>
                  <a:srgbClr val="0070C0"/>
                </a:solidFill>
              </a:rPr>
              <a:t>с сёстрами</a:t>
            </a:r>
          </a:p>
          <a:p>
            <a:pPr algn="ctr"/>
            <a:r>
              <a:rPr lang="ru-RU" sz="2000" b="1">
                <a:solidFill>
                  <a:srgbClr val="0070C0"/>
                </a:solidFill>
              </a:rPr>
              <a:t>в 1912 году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971600" y="260648"/>
            <a:ext cx="458535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Биография</a:t>
            </a:r>
          </a:p>
        </p:txBody>
      </p:sp>
      <p:pic>
        <p:nvPicPr>
          <p:cNvPr id="4103" name="Рисунок 22" descr="есенин с сёстрами_1912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 l="5984" t="2954" r="3574" b="14320"/>
          <a:stretch>
            <a:fillRect/>
          </a:stretch>
        </p:blipFill>
        <p:spPr bwMode="auto">
          <a:xfrm>
            <a:off x="6011863" y="333375"/>
            <a:ext cx="2881312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22"/>
          <p:cNvSpPr>
            <a:spLocks noChangeArrowheads="1"/>
          </p:cNvSpPr>
          <p:nvPr/>
        </p:nvSpPr>
        <p:spPr bwMode="auto">
          <a:xfrm>
            <a:off x="827088" y="1568450"/>
            <a:ext cx="4752975" cy="4010025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sz="2800" b="1" dirty="0">
                <a:latin typeface="Times New Roman" pitchFamily="18" charset="0"/>
                <a:cs typeface="Arial" charset="0"/>
              </a:rPr>
              <a:t>Сергей Александрович</a:t>
            </a:r>
            <a:r>
              <a:rPr lang="en-US" sz="2800" b="1" dirty="0">
                <a:latin typeface="Times New Roman" pitchFamily="18" charset="0"/>
                <a:cs typeface="Arial" charset="0"/>
              </a:rPr>
              <a:t> </a:t>
            </a:r>
            <a:r>
              <a:rPr lang="ru-RU" sz="2800" b="1" dirty="0">
                <a:latin typeface="Times New Roman" pitchFamily="18" charset="0"/>
                <a:cs typeface="Arial" charset="0"/>
              </a:rPr>
              <a:t>Есенин родился 21 сентября в селе </a:t>
            </a:r>
            <a:r>
              <a:rPr lang="ru-RU" sz="2800" b="1" dirty="0" smtClean="0">
                <a:latin typeface="Times New Roman" pitchFamily="18" charset="0"/>
                <a:cs typeface="Arial" charset="0"/>
              </a:rPr>
              <a:t>Константиново </a:t>
            </a:r>
            <a:r>
              <a:rPr lang="ru-RU" sz="2800" b="1" dirty="0">
                <a:latin typeface="+mj-lt"/>
                <a:cs typeface="Arial" charset="0"/>
              </a:rPr>
              <a:t>Рязанской губернии в </a:t>
            </a:r>
            <a:r>
              <a:rPr lang="ru-RU" sz="2800" b="1" dirty="0">
                <a:latin typeface="+mj-lt"/>
                <a:cs typeface="Times New Roman" pitchFamily="18" charset="0"/>
              </a:rPr>
              <a:t>семье зажиточных крестьян Александра Никитича и Татьяны Фёдоровны Есениных. </a:t>
            </a:r>
            <a:endParaRPr lang="ru-RU" sz="2400" b="1" dirty="0">
              <a:latin typeface="+mj-lt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  <p:bldP spid="7180" grpId="0" animBg="1"/>
      <p:bldP spid="718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17" descr="candle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275" y="5013325"/>
            <a:ext cx="138747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Рисунок 8" descr="candle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5013325"/>
            <a:ext cx="138747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Рисунок 9" descr="candle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25" y="5013325"/>
            <a:ext cx="138747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Рисунок 11" descr="свеча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650" y="5013325"/>
            <a:ext cx="1403350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Рисунок 12" descr="свеча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3325"/>
            <a:ext cx="1403350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Рисунок 15" descr="свеча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0338" y="5013325"/>
            <a:ext cx="1403350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Рисунок 16" descr="свеча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5013325"/>
            <a:ext cx="1403350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497210" y="476672"/>
            <a:ext cx="864679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«До свиданья, друг мой,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 свиданья…».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51720" y="2420888"/>
            <a:ext cx="51063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Предыстория.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4213" y="1628775"/>
            <a:ext cx="8002587" cy="4968875"/>
          </a:xfrm>
        </p:spPr>
        <p:txBody>
          <a:bodyPr/>
          <a:lstStyle/>
          <a:p>
            <a:pPr marL="95250" indent="19050">
              <a:buFont typeface="Wingdings" pitchFamily="2" charset="2"/>
              <a:buNone/>
              <a:defRPr/>
            </a:pPr>
            <a:r>
              <a:rPr lang="ru-RU" dirty="0" smtClean="0">
                <a:latin typeface="+mj-lt"/>
              </a:rPr>
              <a:t>Когда утром 24 декабря 1925 года Есенин из Москвы приехал в Ленинград и остановился в гостинице «</a:t>
            </a:r>
            <a:r>
              <a:rPr lang="ru-RU" dirty="0" err="1" smtClean="0">
                <a:latin typeface="+mj-lt"/>
              </a:rPr>
              <a:t>Англетер</a:t>
            </a:r>
            <a:r>
              <a:rPr lang="ru-RU" dirty="0" smtClean="0">
                <a:latin typeface="+mj-lt"/>
              </a:rPr>
              <a:t>» («Интернационал»), там уже проживали знакомые поэта — супруги Устиновы. </a:t>
            </a:r>
          </a:p>
          <a:p>
            <a:pPr marL="95250" indent="19050">
              <a:buFont typeface="Wingdings" pitchFamily="2" charset="2"/>
              <a:buNone/>
              <a:defRPr/>
            </a:pPr>
            <a:r>
              <a:rPr lang="ru-RU" dirty="0" smtClean="0">
                <a:latin typeface="+mj-lt"/>
              </a:rPr>
              <a:t>Устинова позже вспоминала: «27-го я встретила Есенина на площадке без воротничка и без галстука, с мочалкой и с мылом в руках. Он подошел ко мне растерянно и говорит, что может взорваться ванна: там будто бы в топке много огня, а воды в колонке нет.</a:t>
            </a:r>
          </a:p>
        </p:txBody>
      </p:sp>
      <p:pic>
        <p:nvPicPr>
          <p:cNvPr id="33795" name="Рисунок 3" descr="есенин_рисунок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60350"/>
            <a:ext cx="14414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WordArt 12" descr="Белый мрамор"/>
          <p:cNvSpPr>
            <a:spLocks noChangeArrowheads="1" noChangeShapeType="1" noTextEdit="1"/>
          </p:cNvSpPr>
          <p:nvPr/>
        </p:nvSpPr>
        <p:spPr bwMode="auto">
          <a:xfrm>
            <a:off x="1979613" y="404813"/>
            <a:ext cx="6696075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                  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63688" y="332656"/>
            <a:ext cx="70462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Последнее стихотворение.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751" y="1557338"/>
            <a:ext cx="8352730" cy="5300662"/>
          </a:xfrm>
        </p:spPr>
        <p:txBody>
          <a:bodyPr/>
          <a:lstStyle/>
          <a:p>
            <a:pPr marL="95250" indent="19050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600" dirty="0" smtClean="0">
                <a:latin typeface="+mj-lt"/>
              </a:rPr>
              <a:t>Я сказала, что когда все будет исправлено, его позовут.</a:t>
            </a:r>
          </a:p>
          <a:p>
            <a:pPr marL="95250" indent="19050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600" dirty="0" smtClean="0">
                <a:latin typeface="+mj-lt"/>
              </a:rPr>
              <a:t>Я зашла к нему. Тут он мне показал левую руку: на кисти было три неглубоких пореза.</a:t>
            </a:r>
          </a:p>
          <a:p>
            <a:pPr marL="95250" indent="19050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600" dirty="0" smtClean="0">
                <a:latin typeface="+mj-lt"/>
              </a:rPr>
              <a:t>Сергей Александрович стал жаловаться, что в этой «паршивой» гостинице даже чернил нет, и ему пришлось писать сегодня утром кровью</a:t>
            </a:r>
            <a:r>
              <a:rPr lang="ru-RU" sz="2600" i="1" dirty="0" smtClean="0">
                <a:latin typeface="+mj-lt"/>
              </a:rPr>
              <a:t>.</a:t>
            </a:r>
          </a:p>
          <a:p>
            <a:pPr marL="95250" indent="19050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600" dirty="0" smtClean="0">
                <a:latin typeface="+mj-lt"/>
              </a:rPr>
              <a:t>Скоро пришел поэт Эрлих. Сергей Александрович подошел к столу, вырвал из блокнота написанное утром кровью стихотворение и сунул Эрлиху во внутренний карман пиджака.</a:t>
            </a:r>
          </a:p>
          <a:p>
            <a:pPr marL="95250" indent="19050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600" dirty="0" smtClean="0">
                <a:latin typeface="+mj-lt"/>
              </a:rPr>
              <a:t>Эрлих потянулся рукой за листком, но Есенин его остановил:</a:t>
            </a:r>
          </a:p>
          <a:p>
            <a:pPr marL="95250" indent="19050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600" dirty="0" smtClean="0">
                <a:latin typeface="+mj-lt"/>
              </a:rPr>
              <a:t>— Потом прочтешь, не надо!».</a:t>
            </a:r>
          </a:p>
          <a:p>
            <a:pPr marL="95250" indent="19050" algn="r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300" i="1" dirty="0" smtClean="0">
                <a:latin typeface="+mj-lt"/>
              </a:rPr>
              <a:t>(Устинова Е., «Четыре дня Сергея Александровича Есенина»)</a:t>
            </a:r>
          </a:p>
          <a:p>
            <a:pPr marL="95250" indent="19050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endParaRPr lang="ru-RU" sz="2300" i="1" dirty="0">
              <a:latin typeface="+mj-lt"/>
            </a:endParaRPr>
          </a:p>
        </p:txBody>
      </p:sp>
      <p:pic>
        <p:nvPicPr>
          <p:cNvPr id="34820" name="Рисунок 5" descr="есенин_рисунок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60350"/>
            <a:ext cx="14414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63688" y="332656"/>
            <a:ext cx="70462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Последнее стихотворение.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4213" y="1773238"/>
            <a:ext cx="8208962" cy="5084762"/>
          </a:xfrm>
        </p:spPr>
        <p:txBody>
          <a:bodyPr/>
          <a:lstStyle/>
          <a:p>
            <a:pPr marL="95250" indent="19050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900" dirty="0" smtClean="0">
                <a:latin typeface="+mj-lt"/>
              </a:rPr>
              <a:t>Сам Эрлих, описывая события утра 27 декабря, так рассказывал о передаче ему листка из блокнота:</a:t>
            </a:r>
          </a:p>
          <a:p>
            <a:pPr marL="95250" indent="19050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900" dirty="0" smtClean="0">
                <a:latin typeface="+mj-lt"/>
              </a:rPr>
              <a:t>«Сергей нагибается к столу, вырывает из блокнота листок, показывает издали: стихи. Затем говорит, складывая листок вчетверо и кладя мне в карман пиджака: «Это тебе. Я еще тебе не писал ведь? Правда... И ты мне тоже не писал!». Устинова хочет прочитать. Я тоже. Тяну руку в карман.</a:t>
            </a:r>
          </a:p>
          <a:p>
            <a:pPr marL="95250" indent="19050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900" dirty="0" smtClean="0">
                <a:latin typeface="+mj-lt"/>
              </a:rPr>
              <a:t>— Нет, ты подожди! Останешься один — прочитаешь. Не к спеху ведь».</a:t>
            </a:r>
            <a:endParaRPr lang="ru-RU" sz="2900" i="1" dirty="0">
              <a:latin typeface="+mj-lt"/>
            </a:endParaRPr>
          </a:p>
        </p:txBody>
      </p:sp>
      <p:pic>
        <p:nvPicPr>
          <p:cNvPr id="35844" name="Рисунок 5" descr="есенин_рисунок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60350"/>
            <a:ext cx="14414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63688" y="332656"/>
            <a:ext cx="70462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Последнее стихотворение.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Содержимое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49244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3000" i="1" smtClean="0">
                <a:latin typeface="Monotype Corsiva" pitchFamily="66" charset="0"/>
              </a:rPr>
              <a:t>До свиданья, друг мой, до свиданья.</a:t>
            </a:r>
          </a:p>
          <a:p>
            <a:pPr algn="ctr">
              <a:buFont typeface="Wingdings" pitchFamily="2" charset="2"/>
              <a:buNone/>
            </a:pPr>
            <a:r>
              <a:rPr lang="ru-RU" sz="3000" i="1" smtClean="0">
                <a:latin typeface="Monotype Corsiva" pitchFamily="66" charset="0"/>
              </a:rPr>
              <a:t> Милый мой, ты у меня в груди.</a:t>
            </a:r>
          </a:p>
          <a:p>
            <a:pPr algn="ctr">
              <a:buFont typeface="Wingdings" pitchFamily="2" charset="2"/>
              <a:buNone/>
            </a:pPr>
            <a:r>
              <a:rPr lang="ru-RU" sz="3000" i="1" smtClean="0">
                <a:latin typeface="Monotype Corsiva" pitchFamily="66" charset="0"/>
              </a:rPr>
              <a:t> Предназначенное расставанье</a:t>
            </a:r>
          </a:p>
          <a:p>
            <a:pPr algn="ctr">
              <a:buFont typeface="Wingdings" pitchFamily="2" charset="2"/>
              <a:buNone/>
            </a:pPr>
            <a:r>
              <a:rPr lang="ru-RU" sz="3000" i="1" smtClean="0">
                <a:latin typeface="Monotype Corsiva" pitchFamily="66" charset="0"/>
              </a:rPr>
              <a:t> Обещает встречу впереди.</a:t>
            </a:r>
          </a:p>
          <a:p>
            <a:pPr algn="ctr">
              <a:buFont typeface="Wingdings" pitchFamily="2" charset="2"/>
              <a:buNone/>
            </a:pPr>
            <a:endParaRPr lang="ru-RU" sz="3000" i="1" smtClean="0">
              <a:latin typeface="Monotype Corsiva" pitchFamily="66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sz="3000" i="1" smtClean="0">
                <a:latin typeface="Monotype Corsiva" pitchFamily="66" charset="0"/>
              </a:rPr>
              <a:t> До свиданья, друг мой, без руки, без слова,</a:t>
            </a:r>
          </a:p>
          <a:p>
            <a:pPr algn="ctr">
              <a:buFont typeface="Wingdings" pitchFamily="2" charset="2"/>
              <a:buNone/>
            </a:pPr>
            <a:r>
              <a:rPr lang="ru-RU" sz="3000" i="1" smtClean="0">
                <a:latin typeface="Monotype Corsiva" pitchFamily="66" charset="0"/>
              </a:rPr>
              <a:t> Не грусти и не печаль бровей, —</a:t>
            </a:r>
          </a:p>
          <a:p>
            <a:pPr algn="ctr">
              <a:buFont typeface="Wingdings" pitchFamily="2" charset="2"/>
              <a:buNone/>
            </a:pPr>
            <a:r>
              <a:rPr lang="ru-RU" sz="3000" i="1" smtClean="0">
                <a:latin typeface="Monotype Corsiva" pitchFamily="66" charset="0"/>
              </a:rPr>
              <a:t> В этой жизни умирать не ново,</a:t>
            </a:r>
          </a:p>
          <a:p>
            <a:pPr algn="ctr">
              <a:buFont typeface="Wingdings" pitchFamily="2" charset="2"/>
              <a:buNone/>
            </a:pPr>
            <a:r>
              <a:rPr lang="ru-RU" sz="3000" i="1" smtClean="0">
                <a:latin typeface="Monotype Corsiva" pitchFamily="66" charset="0"/>
              </a:rPr>
              <a:t> Но и жить, конечно, не новей.</a:t>
            </a:r>
          </a:p>
        </p:txBody>
      </p:sp>
      <p:pic>
        <p:nvPicPr>
          <p:cNvPr id="36868" name="Рисунок 5" descr="есенин_рисунок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60350"/>
            <a:ext cx="14414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763688" y="332656"/>
            <a:ext cx="70462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Последнее стихотворение.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есенин_обои.jpg"/>
          <p:cNvPicPr>
            <a:picLocks noChangeAspect="1"/>
          </p:cNvPicPr>
          <p:nvPr/>
        </p:nvPicPr>
        <p:blipFill>
          <a:blip r:embed="rId2" cstate="print"/>
          <a:srcRect t="5906" r="28338"/>
          <a:stretch>
            <a:fillRect/>
          </a:stretch>
        </p:blipFill>
        <p:spPr>
          <a:xfrm>
            <a:off x="2591272" y="0"/>
            <a:ext cx="6552728" cy="6883152"/>
          </a:xfrm>
          <a:prstGeom prst="rect">
            <a:avLst/>
          </a:prstGeom>
        </p:spPr>
      </p:pic>
      <p:pic>
        <p:nvPicPr>
          <p:cNvPr id="6" name="Рисунок 5" descr="esenin_a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630542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868144" y="5805264"/>
            <a:ext cx="295232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Почему?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горо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деревня.jpg"/>
          <p:cNvPicPr>
            <a:picLocks noChangeAspect="1"/>
          </p:cNvPicPr>
          <p:nvPr/>
        </p:nvPicPr>
        <p:blipFill>
          <a:blip r:embed="rId3" cstate="print"/>
          <a:srcRect t="8862" b="12389"/>
          <a:stretch>
            <a:fillRect/>
          </a:stretch>
        </p:blipFill>
        <p:spPr>
          <a:xfrm>
            <a:off x="0" y="1124744"/>
            <a:ext cx="9144000" cy="482453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55576" y="188640"/>
            <a:ext cx="813690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Есенин видел, как на смену этому: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51720" y="188640"/>
            <a:ext cx="410445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Приходит это: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692696"/>
            <a:ext cx="4680520" cy="5904656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ts val="0"/>
              </a:spcBef>
              <a:buNone/>
            </a:pPr>
            <a:r>
              <a:rPr lang="ru-RU" sz="1800" b="1" dirty="0" smtClean="0"/>
              <a:t>Неуютная жидкая </a:t>
            </a:r>
            <a:r>
              <a:rPr lang="ru-RU" sz="1800" b="1" dirty="0" err="1" smtClean="0"/>
              <a:t>лунность</a:t>
            </a:r>
            <a:endParaRPr lang="ru-RU" sz="1800" b="1" dirty="0" smtClean="0"/>
          </a:p>
          <a:p>
            <a:pPr>
              <a:lnSpc>
                <a:spcPct val="130000"/>
              </a:lnSpc>
              <a:spcBef>
                <a:spcPts val="0"/>
              </a:spcBef>
              <a:buNone/>
            </a:pPr>
            <a:r>
              <a:rPr lang="ru-RU" sz="1800" dirty="0" smtClean="0"/>
              <a:t> И тоска бесконечных равнин,—</a:t>
            </a:r>
          </a:p>
          <a:p>
            <a:pPr>
              <a:lnSpc>
                <a:spcPct val="130000"/>
              </a:lnSpc>
              <a:spcBef>
                <a:spcPts val="0"/>
              </a:spcBef>
              <a:buNone/>
            </a:pPr>
            <a:r>
              <a:rPr lang="ru-RU" sz="1800" dirty="0" smtClean="0"/>
              <a:t> Вот что видел я в резвую юность,</a:t>
            </a:r>
          </a:p>
          <a:p>
            <a:pPr>
              <a:lnSpc>
                <a:spcPct val="130000"/>
              </a:lnSpc>
              <a:spcBef>
                <a:spcPts val="0"/>
              </a:spcBef>
              <a:buNone/>
            </a:pPr>
            <a:r>
              <a:rPr lang="ru-RU" sz="1800" dirty="0" smtClean="0"/>
              <a:t> Что, любя, проклинал не один.</a:t>
            </a:r>
          </a:p>
          <a:p>
            <a:pPr>
              <a:lnSpc>
                <a:spcPct val="130000"/>
              </a:lnSpc>
              <a:spcBef>
                <a:spcPts val="0"/>
              </a:spcBef>
              <a:buNone/>
            </a:pPr>
            <a:r>
              <a:rPr lang="ru-RU" sz="1800" dirty="0" smtClean="0"/>
              <a:t> По дорогам усохшие вербы</a:t>
            </a:r>
          </a:p>
          <a:p>
            <a:pPr>
              <a:lnSpc>
                <a:spcPct val="130000"/>
              </a:lnSpc>
              <a:spcBef>
                <a:spcPts val="0"/>
              </a:spcBef>
              <a:buNone/>
            </a:pPr>
            <a:r>
              <a:rPr lang="ru-RU" sz="1800" dirty="0" smtClean="0"/>
              <a:t> И тележная песня колес…</a:t>
            </a:r>
          </a:p>
          <a:p>
            <a:pPr>
              <a:lnSpc>
                <a:spcPct val="130000"/>
              </a:lnSpc>
              <a:spcBef>
                <a:spcPts val="0"/>
              </a:spcBef>
              <a:buNone/>
            </a:pPr>
            <a:r>
              <a:rPr lang="ru-RU" sz="1800" dirty="0" smtClean="0"/>
              <a:t> Ни за что не хотел я теперь бы,</a:t>
            </a:r>
          </a:p>
          <a:p>
            <a:pPr>
              <a:lnSpc>
                <a:spcPct val="130000"/>
              </a:lnSpc>
              <a:spcBef>
                <a:spcPts val="0"/>
              </a:spcBef>
              <a:buNone/>
            </a:pPr>
            <a:r>
              <a:rPr lang="ru-RU" sz="1800" dirty="0" smtClean="0"/>
              <a:t> Чтоб мне слушать ее привелось.</a:t>
            </a:r>
          </a:p>
          <a:p>
            <a:pPr>
              <a:lnSpc>
                <a:spcPct val="130000"/>
              </a:lnSpc>
              <a:spcBef>
                <a:spcPts val="0"/>
              </a:spcBef>
              <a:buNone/>
            </a:pPr>
            <a:r>
              <a:rPr lang="ru-RU" sz="1800" dirty="0" smtClean="0"/>
              <a:t> Равнодушен я стал к лачугам,</a:t>
            </a:r>
          </a:p>
          <a:p>
            <a:pPr>
              <a:lnSpc>
                <a:spcPct val="130000"/>
              </a:lnSpc>
              <a:spcBef>
                <a:spcPts val="0"/>
              </a:spcBef>
              <a:buNone/>
            </a:pPr>
            <a:r>
              <a:rPr lang="ru-RU" sz="1800" dirty="0" smtClean="0"/>
              <a:t> И очажный огонь мне не мил.</a:t>
            </a:r>
          </a:p>
          <a:p>
            <a:pPr>
              <a:lnSpc>
                <a:spcPct val="130000"/>
              </a:lnSpc>
              <a:spcBef>
                <a:spcPts val="0"/>
              </a:spcBef>
              <a:buNone/>
            </a:pPr>
            <a:r>
              <a:rPr lang="ru-RU" sz="1800" dirty="0" smtClean="0"/>
              <a:t> Даже яблонь весеннюю вьюгу</a:t>
            </a:r>
          </a:p>
          <a:p>
            <a:pPr>
              <a:lnSpc>
                <a:spcPct val="130000"/>
              </a:lnSpc>
              <a:spcBef>
                <a:spcPts val="0"/>
              </a:spcBef>
              <a:buNone/>
            </a:pPr>
            <a:r>
              <a:rPr lang="ru-RU" sz="1800" dirty="0" smtClean="0"/>
              <a:t> Я за бедность полей разлюбил.</a:t>
            </a:r>
          </a:p>
          <a:p>
            <a:pPr>
              <a:lnSpc>
                <a:spcPct val="130000"/>
              </a:lnSpc>
              <a:spcBef>
                <a:spcPts val="0"/>
              </a:spcBef>
              <a:buNone/>
            </a:pPr>
            <a:r>
              <a:rPr lang="ru-RU" sz="1800" dirty="0" smtClean="0"/>
              <a:t> Мне теперь по душе иное…</a:t>
            </a:r>
          </a:p>
          <a:p>
            <a:pPr>
              <a:lnSpc>
                <a:spcPct val="130000"/>
              </a:lnSpc>
              <a:spcBef>
                <a:spcPts val="0"/>
              </a:spcBef>
              <a:buNone/>
            </a:pPr>
            <a:r>
              <a:rPr lang="ru-RU" sz="1800" dirty="0" smtClean="0"/>
              <a:t> И в чахоточном свете луны</a:t>
            </a:r>
          </a:p>
          <a:p>
            <a:pPr>
              <a:lnSpc>
                <a:spcPct val="130000"/>
              </a:lnSpc>
              <a:spcBef>
                <a:spcPts val="0"/>
              </a:spcBef>
              <a:buNone/>
            </a:pPr>
            <a:r>
              <a:rPr lang="ru-RU" sz="1800" dirty="0" smtClean="0"/>
              <a:t> Через каменное и стальное</a:t>
            </a:r>
          </a:p>
          <a:p>
            <a:pPr>
              <a:lnSpc>
                <a:spcPct val="130000"/>
              </a:lnSpc>
              <a:spcBef>
                <a:spcPts val="0"/>
              </a:spcBef>
              <a:buNone/>
            </a:pPr>
            <a:r>
              <a:rPr lang="ru-RU" sz="1800" dirty="0" smtClean="0"/>
              <a:t> Вижу мощь я родной стороны.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44008" y="1844824"/>
            <a:ext cx="4320480" cy="4413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  <a:buNone/>
            </a:pPr>
            <a:r>
              <a:rPr lang="ru-RU" dirty="0" smtClean="0"/>
              <a:t>Полевая Россия! Довольно</a:t>
            </a:r>
          </a:p>
          <a:p>
            <a:pPr algn="r">
              <a:lnSpc>
                <a:spcPct val="130000"/>
              </a:lnSpc>
              <a:buNone/>
            </a:pPr>
            <a:r>
              <a:rPr lang="ru-RU" dirty="0" smtClean="0"/>
              <a:t> Волочиться сохой по полям!</a:t>
            </a:r>
          </a:p>
          <a:p>
            <a:pPr algn="r">
              <a:lnSpc>
                <a:spcPct val="130000"/>
              </a:lnSpc>
              <a:buNone/>
            </a:pPr>
            <a:r>
              <a:rPr lang="ru-RU" dirty="0" smtClean="0"/>
              <a:t> Нищету твою видеть больно</a:t>
            </a:r>
          </a:p>
          <a:p>
            <a:pPr algn="r">
              <a:lnSpc>
                <a:spcPct val="130000"/>
              </a:lnSpc>
              <a:buNone/>
            </a:pPr>
            <a:r>
              <a:rPr lang="ru-RU" dirty="0" smtClean="0"/>
              <a:t> И березам и тополям.</a:t>
            </a:r>
          </a:p>
          <a:p>
            <a:pPr algn="r">
              <a:lnSpc>
                <a:spcPct val="130000"/>
              </a:lnSpc>
              <a:buNone/>
            </a:pPr>
            <a:r>
              <a:rPr lang="ru-RU" dirty="0" smtClean="0"/>
              <a:t> Я не знаю, что будет со мною…</a:t>
            </a:r>
          </a:p>
          <a:p>
            <a:pPr algn="r">
              <a:lnSpc>
                <a:spcPct val="130000"/>
              </a:lnSpc>
              <a:buNone/>
            </a:pPr>
            <a:r>
              <a:rPr lang="ru-RU" dirty="0" smtClean="0"/>
              <a:t> Может, в новую жизнь не гожусь,</a:t>
            </a:r>
          </a:p>
          <a:p>
            <a:pPr algn="r">
              <a:lnSpc>
                <a:spcPct val="130000"/>
              </a:lnSpc>
              <a:buNone/>
            </a:pPr>
            <a:r>
              <a:rPr lang="ru-RU" dirty="0" smtClean="0"/>
              <a:t> Но и все же хочу я стальною</a:t>
            </a:r>
          </a:p>
          <a:p>
            <a:pPr algn="r">
              <a:lnSpc>
                <a:spcPct val="130000"/>
              </a:lnSpc>
              <a:buNone/>
            </a:pPr>
            <a:r>
              <a:rPr lang="ru-RU" dirty="0" smtClean="0"/>
              <a:t> Видеть бедную, нищую Русь.</a:t>
            </a:r>
          </a:p>
          <a:p>
            <a:pPr algn="r">
              <a:lnSpc>
                <a:spcPct val="130000"/>
              </a:lnSpc>
              <a:buNone/>
            </a:pPr>
            <a:r>
              <a:rPr lang="ru-RU" dirty="0" smtClean="0"/>
              <a:t> И, внимая моторному лаю</a:t>
            </a:r>
          </a:p>
          <a:p>
            <a:pPr algn="r">
              <a:lnSpc>
                <a:spcPct val="130000"/>
              </a:lnSpc>
              <a:buNone/>
            </a:pPr>
            <a:r>
              <a:rPr lang="ru-RU" dirty="0" smtClean="0"/>
              <a:t> В сонме вьюг, в сонме бурь и гроз,</a:t>
            </a:r>
          </a:p>
          <a:p>
            <a:pPr algn="r">
              <a:lnSpc>
                <a:spcPct val="130000"/>
              </a:lnSpc>
              <a:buNone/>
            </a:pPr>
            <a:r>
              <a:rPr lang="ru-RU" dirty="0" smtClean="0"/>
              <a:t> Ни за что я теперь не желаю</a:t>
            </a:r>
          </a:p>
          <a:p>
            <a:pPr algn="r">
              <a:lnSpc>
                <a:spcPct val="130000"/>
              </a:lnSpc>
              <a:buNone/>
            </a:pPr>
            <a:r>
              <a:rPr lang="ru-RU" dirty="0" smtClean="0"/>
              <a:t> Слушать песню тележных колес.</a:t>
            </a:r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683568" y="127085"/>
            <a:ext cx="784440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Он пытался понять и принять новую Россию: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503858" y="6260585"/>
            <a:ext cx="261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(</a:t>
            </a:r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1556792"/>
            <a:ext cx="4896544" cy="5069160"/>
          </a:xfrm>
        </p:spPr>
        <p:txBody>
          <a:bodyPr/>
          <a:lstStyle/>
          <a:p>
            <a:pPr algn="ctr">
              <a:buNone/>
            </a:pPr>
            <a:r>
              <a:rPr lang="ru-RU" sz="2000" dirty="0" smtClean="0"/>
              <a:t>«Видели ли вы,</a:t>
            </a:r>
          </a:p>
          <a:p>
            <a:pPr algn="ctr">
              <a:buNone/>
            </a:pPr>
            <a:r>
              <a:rPr lang="ru-RU" sz="2000" dirty="0" smtClean="0"/>
              <a:t>Как бежит по степям,</a:t>
            </a:r>
          </a:p>
          <a:p>
            <a:pPr algn="ctr">
              <a:buNone/>
            </a:pPr>
            <a:r>
              <a:rPr lang="ru-RU" sz="2000" dirty="0" smtClean="0"/>
              <a:t>В туманах озёрных кроясь,</a:t>
            </a:r>
          </a:p>
          <a:p>
            <a:pPr algn="ctr">
              <a:buNone/>
            </a:pPr>
            <a:r>
              <a:rPr lang="ru-RU" sz="2000" dirty="0" smtClean="0"/>
              <a:t>Железной ноздрёй храпя,</a:t>
            </a:r>
          </a:p>
          <a:p>
            <a:pPr algn="ctr">
              <a:buNone/>
            </a:pPr>
            <a:r>
              <a:rPr lang="ru-RU" sz="2000" dirty="0" smtClean="0"/>
              <a:t>На лапах чугунных поезд?</a:t>
            </a:r>
          </a:p>
          <a:p>
            <a:pPr algn="ctr">
              <a:buNone/>
            </a:pPr>
            <a:r>
              <a:rPr lang="ru-RU" sz="2000" dirty="0" smtClean="0"/>
              <a:t>А за ним</a:t>
            </a:r>
          </a:p>
          <a:p>
            <a:pPr algn="ctr">
              <a:buNone/>
            </a:pPr>
            <a:r>
              <a:rPr lang="ru-RU" sz="2000" dirty="0" smtClean="0"/>
              <a:t>По большой траве,</a:t>
            </a:r>
          </a:p>
          <a:p>
            <a:pPr algn="ctr">
              <a:buNone/>
            </a:pPr>
            <a:r>
              <a:rPr lang="ru-RU" sz="2000" dirty="0" smtClean="0"/>
              <a:t>Как на празднике отчаянных гонок,</a:t>
            </a:r>
          </a:p>
          <a:p>
            <a:pPr algn="ctr">
              <a:buNone/>
            </a:pPr>
            <a:r>
              <a:rPr lang="ru-RU" sz="2000" dirty="0" smtClean="0"/>
              <a:t>Тонкие ноги закидывая к голове,</a:t>
            </a:r>
          </a:p>
          <a:p>
            <a:pPr algn="ctr">
              <a:buNone/>
            </a:pPr>
            <a:r>
              <a:rPr lang="ru-RU" sz="2000" dirty="0" smtClean="0"/>
              <a:t>Скачет </a:t>
            </a:r>
            <a:r>
              <a:rPr lang="ru-RU" sz="2000" dirty="0" err="1" smtClean="0"/>
              <a:t>красногривый</a:t>
            </a:r>
            <a:r>
              <a:rPr lang="ru-RU" sz="2000" dirty="0" smtClean="0"/>
              <a:t> жеребёнок?</a:t>
            </a:r>
          </a:p>
          <a:p>
            <a:pPr algn="ctr">
              <a:buNone/>
            </a:pPr>
            <a:r>
              <a:rPr lang="ru-RU" sz="2000" dirty="0" smtClean="0"/>
              <a:t>Милый, милый, смешной </a:t>
            </a:r>
            <a:r>
              <a:rPr lang="ru-RU" sz="2000" dirty="0" err="1" smtClean="0"/>
              <a:t>дуралей</a:t>
            </a:r>
            <a:r>
              <a:rPr lang="ru-RU" sz="2000" dirty="0" smtClean="0"/>
              <a:t>,</a:t>
            </a:r>
          </a:p>
          <a:p>
            <a:pPr algn="ctr">
              <a:buNone/>
            </a:pPr>
            <a:r>
              <a:rPr lang="ru-RU" sz="2000" dirty="0" smtClean="0"/>
              <a:t>Ну куда он, куда он гонится?</a:t>
            </a:r>
          </a:p>
          <a:p>
            <a:pPr algn="ctr">
              <a:buNone/>
            </a:pPr>
            <a:r>
              <a:rPr lang="ru-RU" sz="2000" dirty="0" smtClean="0"/>
              <a:t> </a:t>
            </a:r>
            <a:r>
              <a:rPr lang="ru-RU" sz="2000" dirty="0" err="1" smtClean="0"/>
              <a:t>Неужель</a:t>
            </a:r>
            <a:r>
              <a:rPr lang="ru-RU" sz="2000" dirty="0" smtClean="0"/>
              <a:t> он не знает, что живых коней</a:t>
            </a:r>
          </a:p>
          <a:p>
            <a:pPr algn="ctr">
              <a:buNone/>
            </a:pPr>
            <a:r>
              <a:rPr lang="ru-RU" sz="2000" dirty="0" smtClean="0"/>
              <a:t> Победила стальная конница?..».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91880" y="620688"/>
            <a:ext cx="565212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Сорокоуст» (отрывок):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9" name="Рисунок 8" descr="жеребёнок.jpg"/>
          <p:cNvPicPr>
            <a:picLocks noChangeAspect="1"/>
          </p:cNvPicPr>
          <p:nvPr/>
        </p:nvPicPr>
        <p:blipFill>
          <a:blip r:embed="rId2" cstate="print"/>
          <a:srcRect l="17870" t="17056" r="5586"/>
          <a:stretch>
            <a:fillRect/>
          </a:stretch>
        </p:blipFill>
        <p:spPr>
          <a:xfrm>
            <a:off x="323528" y="1556792"/>
            <a:ext cx="3847704" cy="2272348"/>
          </a:xfrm>
          <a:prstGeom prst="rect">
            <a:avLst/>
          </a:prstGeom>
        </p:spPr>
      </p:pic>
      <p:pic>
        <p:nvPicPr>
          <p:cNvPr id="10" name="Рисунок 9" descr="pegasu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941168"/>
            <a:ext cx="2817574" cy="1760984"/>
          </a:xfrm>
          <a:prstGeom prst="rect">
            <a:avLst/>
          </a:prstGeom>
        </p:spPr>
      </p:pic>
      <p:sp>
        <p:nvSpPr>
          <p:cNvPr id="11" name="Заголовок 3"/>
          <p:cNvSpPr>
            <a:spLocks noGrp="1"/>
          </p:cNvSpPr>
          <p:nvPr>
            <p:ph type="title"/>
          </p:nvPr>
        </p:nvSpPr>
        <p:spPr>
          <a:xfrm>
            <a:off x="683568" y="65529"/>
            <a:ext cx="78444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Но не смог…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конь_паровоз.jpg"/>
          <p:cNvPicPr>
            <a:picLocks noChangeAspect="1"/>
          </p:cNvPicPr>
          <p:nvPr/>
        </p:nvPicPr>
        <p:blipFill>
          <a:blip r:embed="rId2" cstate="print"/>
          <a:srcRect r="1839"/>
          <a:stretch>
            <a:fillRect/>
          </a:stretch>
        </p:blipFill>
        <p:spPr>
          <a:xfrm>
            <a:off x="179513" y="188638"/>
            <a:ext cx="6264696" cy="46985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5013176"/>
            <a:ext cx="91440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50" i="1" dirty="0" smtClean="0"/>
              <a:t>18 сентября 1830 года, США, знаменитое соревнование первого построенного в стране паровоза </a:t>
            </a:r>
            <a:r>
              <a:rPr lang="ru-RU" sz="1750" i="1" dirty="0" err="1" smtClean="0"/>
              <a:t>Tom</a:t>
            </a:r>
            <a:r>
              <a:rPr lang="ru-RU" sz="1750" i="1" dirty="0" smtClean="0"/>
              <a:t> </a:t>
            </a:r>
            <a:r>
              <a:rPr lang="ru-RU" sz="1750" i="1" dirty="0" err="1" smtClean="0"/>
              <a:t>Thumb</a:t>
            </a:r>
            <a:r>
              <a:rPr lang="ru-RU" sz="1750" i="1" dirty="0" smtClean="0"/>
              <a:t> - «Мальчик-с-пальчик» - с конным экипажем. Оно состоялось за </a:t>
            </a:r>
            <a:r>
              <a:rPr lang="en-US" sz="1750" i="1" dirty="0" smtClean="0"/>
              <a:t>3</a:t>
            </a:r>
            <a:r>
              <a:rPr lang="ru-RU" sz="1750" i="1" dirty="0" smtClean="0"/>
              <a:t> месяца до ввода в эксплуатацию первой железной дороги на паровой тяге. «Железный конь» тащил вагон с 40 пассажирами по 9-мильному рельсовому пути от местечка </a:t>
            </a:r>
            <a:r>
              <a:rPr lang="ru-RU" sz="1750" i="1" dirty="0" err="1" smtClean="0"/>
              <a:t>Райлиз</a:t>
            </a:r>
            <a:r>
              <a:rPr lang="ru-RU" sz="1750" i="1" dirty="0" smtClean="0"/>
              <a:t> Таверн до города Балтимора, что в штате Мэриленд. У паровоза потек котел и «Мальчик-с-пальчик» не дотянул до финиша...</a:t>
            </a:r>
            <a:endParaRPr lang="ru-RU" sz="1750" i="1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800_village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772816"/>
            <a:ext cx="5571849" cy="4613042"/>
          </a:xfrm>
          <a:prstGeom prst="roundRect">
            <a:avLst/>
          </a:prstGeom>
          <a:solidFill>
            <a:schemeClr val="accent1"/>
          </a:solidFill>
          <a:ln w="38100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683568" y="260648"/>
            <a:ext cx="756084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Село Константиново</a:t>
            </a:r>
            <a:endParaRPr lang="ru-RU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600200"/>
            <a:ext cx="8280920" cy="4997152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ru-RU" sz="2400" b="1" i="1" dirty="0" smtClean="0"/>
              <a:t>«Я никому здесь не знаком</a:t>
            </a:r>
            <a:r>
              <a:rPr lang="ru-RU" sz="2400" i="1" dirty="0" smtClean="0"/>
              <a:t>,</a:t>
            </a:r>
          </a:p>
          <a:p>
            <a:pPr>
              <a:spcBef>
                <a:spcPts val="0"/>
              </a:spcBef>
              <a:buNone/>
            </a:pPr>
            <a:r>
              <a:rPr lang="ru-RU" sz="2400" i="1" dirty="0" smtClean="0"/>
              <a:t>А те, что помнили, давно забыли...».</a:t>
            </a:r>
          </a:p>
          <a:p>
            <a:pPr>
              <a:spcBef>
                <a:spcPts val="0"/>
              </a:spcBef>
              <a:buNone/>
            </a:pPr>
            <a:endParaRPr lang="ru-RU" sz="2400" dirty="0" smtClean="0"/>
          </a:p>
          <a:p>
            <a:pPr algn="r">
              <a:spcBef>
                <a:spcPts val="0"/>
              </a:spcBef>
              <a:buNone/>
            </a:pPr>
            <a:r>
              <a:rPr lang="ru-RU" sz="2400" i="1" dirty="0" smtClean="0"/>
              <a:t>«Ах, родина! Какой я стал смешной.</a:t>
            </a:r>
          </a:p>
          <a:p>
            <a:pPr algn="r">
              <a:spcBef>
                <a:spcPts val="0"/>
              </a:spcBef>
              <a:buNone/>
            </a:pPr>
            <a:r>
              <a:rPr lang="ru-RU" sz="2400" i="1" dirty="0" smtClean="0"/>
              <a:t> На щёки впалые летит сухой румянец.</a:t>
            </a:r>
          </a:p>
          <a:p>
            <a:pPr algn="r">
              <a:spcBef>
                <a:spcPts val="0"/>
              </a:spcBef>
              <a:buNone/>
            </a:pPr>
            <a:r>
              <a:rPr lang="ru-RU" sz="2400" i="1" dirty="0" smtClean="0"/>
              <a:t> Язык сограждан стал мне как чужой,</a:t>
            </a:r>
          </a:p>
          <a:p>
            <a:pPr algn="r">
              <a:spcBef>
                <a:spcPts val="0"/>
              </a:spcBef>
              <a:buNone/>
            </a:pPr>
            <a:r>
              <a:rPr lang="ru-RU" sz="2400" i="1" dirty="0" smtClean="0"/>
              <a:t> </a:t>
            </a:r>
            <a:r>
              <a:rPr lang="ru-RU" sz="2400" b="1" i="1" dirty="0" smtClean="0"/>
              <a:t>В своей стране я словно иностранец».</a:t>
            </a:r>
          </a:p>
          <a:p>
            <a:pPr algn="r">
              <a:spcBef>
                <a:spcPts val="0"/>
              </a:spcBef>
              <a:buNone/>
            </a:pPr>
            <a:endParaRPr lang="ru-RU" sz="2400" b="1" i="1" dirty="0" smtClean="0"/>
          </a:p>
          <a:p>
            <a:pPr>
              <a:spcBef>
                <a:spcPts val="0"/>
              </a:spcBef>
              <a:buNone/>
            </a:pPr>
            <a:r>
              <a:rPr lang="ru-RU" sz="2400" i="1" dirty="0" smtClean="0"/>
              <a:t>«Вот так страна!</a:t>
            </a:r>
          </a:p>
          <a:p>
            <a:pPr>
              <a:spcBef>
                <a:spcPts val="0"/>
              </a:spcBef>
              <a:buNone/>
            </a:pPr>
            <a:r>
              <a:rPr lang="ru-RU" sz="2400" i="1" dirty="0" smtClean="0"/>
              <a:t> Какого ж я рожна</a:t>
            </a:r>
          </a:p>
          <a:p>
            <a:pPr>
              <a:spcBef>
                <a:spcPts val="0"/>
              </a:spcBef>
              <a:buNone/>
            </a:pPr>
            <a:r>
              <a:rPr lang="ru-RU" sz="2400" i="1" dirty="0" smtClean="0"/>
              <a:t> Орал в стихах, что я с народом дружен?</a:t>
            </a:r>
          </a:p>
          <a:p>
            <a:pPr>
              <a:spcBef>
                <a:spcPts val="0"/>
              </a:spcBef>
              <a:buNone/>
            </a:pPr>
            <a:r>
              <a:rPr lang="ru-RU" sz="2400" b="1" i="1" dirty="0" smtClean="0"/>
              <a:t> Моя поэзия здесь больше не нужна,</a:t>
            </a:r>
          </a:p>
          <a:p>
            <a:pPr>
              <a:spcBef>
                <a:spcPts val="0"/>
              </a:spcBef>
              <a:buNone/>
            </a:pPr>
            <a:r>
              <a:rPr lang="ru-RU" sz="2400" b="1" i="1" dirty="0" smtClean="0"/>
              <a:t>Да и, пожалуй, сам я тоже здесь не нужен».</a:t>
            </a:r>
            <a:endParaRPr lang="ru-RU" sz="2400" b="1" i="1" dirty="0"/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683568" y="332656"/>
            <a:ext cx="820891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«Русь советская», 1924 год (отрывки):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Рисунок 5" descr="2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508" y="2564904"/>
            <a:ext cx="2400267" cy="1800200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4427538" y="1773238"/>
            <a:ext cx="4465637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ru-RU" sz="2800" b="1">
                <a:latin typeface="Times New Roman" pitchFamily="18" charset="0"/>
              </a:rPr>
              <a:t>Похоронен Есенин в Москве на Ваганьковском кладбище. Как национальное достояние оберегает народ все, что связано с жизнью и творчеством поэта. В любое время года бесконечным потоком идут к Есенину люди.</a:t>
            </a:r>
            <a:r>
              <a:rPr lang="ru-RU" sz="2800">
                <a:latin typeface="Times New Roman" pitchFamily="18" charset="0"/>
              </a:rPr>
              <a:t> </a:t>
            </a:r>
          </a:p>
        </p:txBody>
      </p:sp>
      <p:pic>
        <p:nvPicPr>
          <p:cNvPr id="12293" name="Picture 5" descr="72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/>
          <a:stretch>
            <a:fillRect/>
          </a:stretch>
        </p:blipFill>
        <p:spPr bwMode="auto">
          <a:xfrm>
            <a:off x="552450" y="1600200"/>
            <a:ext cx="37147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572000" y="476672"/>
            <a:ext cx="42556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Память о поэте.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77813"/>
            <a:ext cx="8459787" cy="1143000"/>
          </a:xfrm>
        </p:spPr>
        <p:txBody>
          <a:bodyPr/>
          <a:lstStyle/>
          <a:p>
            <a:pPr eaLnBrk="1" hangingPunct="1"/>
            <a:r>
              <a:rPr lang="ru-RU" sz="4000" b="1" smtClean="0"/>
              <a:t>Памятник С. Есенину в селе Есенино (бывшее Константиново)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1508" name="Picture 4" descr="Рисунок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557338"/>
            <a:ext cx="8351838" cy="5040312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Рисунок 8" descr="покойся с миром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-11113"/>
            <a:ext cx="915035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есенин_1923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rcRect t="4641" b="23794"/>
          <a:stretch>
            <a:fillRect/>
          </a:stretch>
        </p:blipFill>
        <p:spPr>
          <a:xfrm rot="21125480">
            <a:off x="2592959" y="160325"/>
            <a:ext cx="2524522" cy="2808312"/>
          </a:xfrm>
          <a:prstGeom prst="ellipse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557338"/>
            <a:ext cx="7653337" cy="4530725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chemeClr val="hlink"/>
                </a:solidFill>
              </a:rPr>
              <a:t>Где родился С. Есенин?</a:t>
            </a:r>
          </a:p>
          <a:p>
            <a:pPr eaLnBrk="1" hangingPunct="1">
              <a:buFont typeface="Wingdings" pitchFamily="2" charset="2"/>
              <a:buNone/>
            </a:pPr>
            <a:endParaRPr lang="ru-RU" b="1" dirty="0" smtClean="0">
              <a:solidFill>
                <a:schemeClr val="hlink"/>
              </a:solidFill>
            </a:endParaRPr>
          </a:p>
          <a:p>
            <a:pPr eaLnBrk="1" hangingPunct="1"/>
            <a:r>
              <a:rPr lang="ru-RU" b="1" dirty="0" smtClean="0">
                <a:solidFill>
                  <a:schemeClr val="hlink"/>
                </a:solidFill>
              </a:rPr>
              <a:t>К каким литературным группировкам, направлениям принадлежал поэт?</a:t>
            </a:r>
          </a:p>
          <a:p>
            <a:pPr eaLnBrk="1" hangingPunct="1"/>
            <a:endParaRPr lang="ru-RU" b="1" dirty="0" smtClean="0">
              <a:solidFill>
                <a:schemeClr val="hlink"/>
              </a:solidFill>
            </a:endParaRPr>
          </a:p>
          <a:p>
            <a:pPr eaLnBrk="1" hangingPunct="1"/>
            <a:r>
              <a:rPr lang="ru-RU" b="1" dirty="0" smtClean="0">
                <a:solidFill>
                  <a:schemeClr val="hlink"/>
                </a:solidFill>
              </a:rPr>
              <a:t>Как умер Есенин?</a:t>
            </a:r>
          </a:p>
          <a:p>
            <a:pPr eaLnBrk="1" hangingPunct="1"/>
            <a:endParaRPr lang="ru-RU" b="1" dirty="0" smtClean="0">
              <a:solidFill>
                <a:schemeClr val="hlink"/>
              </a:solidFill>
            </a:endParaRPr>
          </a:p>
          <a:p>
            <a:pPr eaLnBrk="1" hangingPunct="1"/>
            <a:r>
              <a:rPr lang="ru-RU" b="1" dirty="0" smtClean="0">
                <a:solidFill>
                  <a:schemeClr val="hlink"/>
                </a:solidFill>
              </a:rPr>
              <a:t>Какие ещё интересные факты из биографии поэта вы запомнили?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404664"/>
            <a:ext cx="388984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Проверь себя: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 smtClean="0"/>
              <a:t>Используемый материал: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600200"/>
            <a:ext cx="8208912" cy="4530725"/>
          </a:xfrm>
        </p:spPr>
        <p:txBody>
          <a:bodyPr/>
          <a:lstStyle/>
          <a:p>
            <a:pPr marL="0" indent="20638"/>
            <a:r>
              <a:rPr lang="en-US" sz="1700" dirty="0" smtClean="0">
                <a:hlinkClick r:id="rId2"/>
              </a:rPr>
              <a:t>http://esenin.ru/</a:t>
            </a:r>
            <a:endParaRPr lang="ru-RU" sz="1700" dirty="0" smtClean="0"/>
          </a:p>
          <a:p>
            <a:pPr marL="0" indent="20638">
              <a:buNone/>
            </a:pPr>
            <a:endParaRPr lang="ru-RU" sz="1700" dirty="0" smtClean="0"/>
          </a:p>
          <a:p>
            <a:pPr marL="0" indent="20638"/>
            <a:r>
              <a:rPr lang="en-US" sz="1700" dirty="0" smtClean="0">
                <a:hlinkClick r:id="rId3"/>
              </a:rPr>
              <a:t>http://ru.wikipedia.org/wiki/</a:t>
            </a:r>
            <a:r>
              <a:rPr lang="ru-RU" sz="1700" dirty="0" smtClean="0">
                <a:hlinkClick r:id="rId3"/>
              </a:rPr>
              <a:t>Есенин</a:t>
            </a:r>
            <a:endParaRPr lang="ru-RU" sz="1700" dirty="0" smtClean="0"/>
          </a:p>
          <a:p>
            <a:pPr marL="0" indent="20638">
              <a:buNone/>
            </a:pPr>
            <a:endParaRPr lang="ru-RU" sz="1700" dirty="0" smtClean="0"/>
          </a:p>
          <a:p>
            <a:pPr marL="0" indent="20638"/>
            <a:r>
              <a:rPr lang="en-US" sz="1700" dirty="0" smtClean="0">
                <a:hlinkClick r:id="rId4"/>
              </a:rPr>
              <a:t>http://ru.wikisource.org/wiki/</a:t>
            </a:r>
            <a:r>
              <a:rPr lang="ru-RU" sz="1700" dirty="0" err="1" smtClean="0">
                <a:hlinkClick r:id="rId4"/>
              </a:rPr>
              <a:t>Сергей_Александрович_Есенин</a:t>
            </a:r>
            <a:endParaRPr lang="ru-RU" sz="1700" dirty="0" smtClean="0"/>
          </a:p>
          <a:p>
            <a:pPr marL="0" indent="20638">
              <a:buNone/>
            </a:pPr>
            <a:endParaRPr lang="ru-RU" sz="1700" dirty="0" smtClean="0"/>
          </a:p>
          <a:p>
            <a:pPr marL="0" indent="20638"/>
            <a:r>
              <a:rPr lang="en-US" sz="1700" dirty="0" smtClean="0">
                <a:hlinkClick r:id="rId5"/>
              </a:rPr>
              <a:t>http://feb-web.ru/feb/esenin/default.asp</a:t>
            </a:r>
            <a:r>
              <a:rPr lang="ru-RU" sz="1700" smtClean="0"/>
              <a:t>.</a:t>
            </a:r>
            <a:endParaRPr lang="ru-RU" sz="1700" dirty="0" smtClean="0"/>
          </a:p>
        </p:txBody>
      </p:sp>
    </p:spTree>
  </p:cSld>
  <p:clrMapOvr>
    <a:masterClrMapping/>
  </p:clrMapOvr>
  <p:transition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16284" flipV="1">
            <a:off x="4146088" y="3944031"/>
            <a:ext cx="4640263" cy="2601913"/>
          </a:xfrm>
          <a:prstGeom prst="round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16389" name="Picture 5" descr="дом есени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628800"/>
            <a:ext cx="4248150" cy="3455988"/>
          </a:xfrm>
          <a:prstGeom prst="round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827584" y="188640"/>
            <a:ext cx="792088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Дом, где родился поэт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7931150" cy="1052513"/>
          </a:xfrm>
        </p:spPr>
        <p:txBody>
          <a:bodyPr/>
          <a:lstStyle/>
          <a:p>
            <a:pPr eaLnBrk="1" hangingPunct="1"/>
            <a:r>
              <a:rPr lang="ru-RU" b="1" smtClean="0"/>
              <a:t>Родители С. Есенина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5876925"/>
            <a:ext cx="8424862" cy="6477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800" smtClean="0">
                <a:solidFill>
                  <a:srgbClr val="FF9900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800" smtClean="0">
              <a:solidFill>
                <a:srgbClr val="FF9900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b="1" smtClean="0">
                <a:solidFill>
                  <a:srgbClr val="FF9900"/>
                </a:solidFill>
              </a:rPr>
              <a:t>Александр Никитич и Татьяна Федоровна</a:t>
            </a:r>
            <a:r>
              <a:rPr lang="ru-RU" smtClean="0">
                <a:solidFill>
                  <a:srgbClr val="FF9900"/>
                </a:solidFill>
              </a:rPr>
              <a:t> </a:t>
            </a:r>
            <a:endParaRPr lang="ru-RU" sz="800" smtClean="0">
              <a:solidFill>
                <a:srgbClr val="FF99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800" smtClean="0">
              <a:solidFill>
                <a:srgbClr val="FF99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800" smtClean="0">
                <a:solidFill>
                  <a:srgbClr val="FF9900"/>
                </a:solidFill>
              </a:rPr>
              <a:t> </a:t>
            </a:r>
          </a:p>
        </p:txBody>
      </p:sp>
      <p:pic>
        <p:nvPicPr>
          <p:cNvPr id="17412" name="Picture 4" descr="el1-443-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908050"/>
            <a:ext cx="3097212" cy="4924425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3"/>
          <p:cNvSpPr>
            <a:spLocks noGrp="1" noChangeArrowheads="1"/>
          </p:cNvSpPr>
          <p:nvPr>
            <p:ph idx="1"/>
          </p:nvPr>
        </p:nvSpPr>
        <p:spPr>
          <a:xfrm>
            <a:off x="250825" y="4941888"/>
            <a:ext cx="8642350" cy="1582737"/>
          </a:xfrm>
        </p:spPr>
        <p:txBody>
          <a:bodyPr/>
          <a:lstStyle/>
          <a:p>
            <a:pPr marL="0" indent="0" algn="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z="3100" smtClean="0"/>
              <a:t>Учился сначала в Константиновском земском училище, затем в Спас-Клепиковской школе, готовящей сельских учителей.</a:t>
            </a:r>
            <a:endParaRPr lang="ru-RU" sz="3100" i="1" smtClean="0"/>
          </a:p>
        </p:txBody>
      </p:sp>
      <p:pic>
        <p:nvPicPr>
          <p:cNvPr id="7171" name="Рисунок 4" descr="есенин_1913_1.jpg"/>
          <p:cNvPicPr>
            <a:picLocks noChangeAspect="1"/>
          </p:cNvPicPr>
          <p:nvPr/>
        </p:nvPicPr>
        <p:blipFill>
          <a:blip r:embed="rId2" cstate="print"/>
          <a:srcRect l="3398" t="3381" r="10303" b="5901"/>
          <a:stretch>
            <a:fillRect/>
          </a:stretch>
        </p:blipFill>
        <p:spPr bwMode="auto">
          <a:xfrm>
            <a:off x="180975" y="260350"/>
            <a:ext cx="3100388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3"/>
          <p:cNvSpPr txBox="1">
            <a:spLocks noChangeArrowheads="1"/>
          </p:cNvSpPr>
          <p:nvPr/>
        </p:nvSpPr>
        <p:spPr bwMode="auto">
          <a:xfrm>
            <a:off x="3419475" y="1916113"/>
            <a:ext cx="5400675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  <a:defRPr/>
            </a:pPr>
            <a:r>
              <a:rPr lang="ru-RU" sz="3200" kern="0" dirty="0">
                <a:latin typeface="+mn-lt"/>
              </a:rPr>
              <a:t>С двух лет "по бедности отца и многочисленности семейства" Есенин был отдан на воспитание зажиточному деду по матери.</a:t>
            </a:r>
            <a:endParaRPr lang="ru-RU" sz="3200" i="1" kern="0" dirty="0">
              <a:latin typeface="+mn-lt"/>
            </a:endParaRPr>
          </a:p>
        </p:txBody>
      </p:sp>
      <p:sp>
        <p:nvSpPr>
          <p:cNvPr id="7173" name="TextBox 6"/>
          <p:cNvSpPr txBox="1">
            <a:spLocks noChangeArrowheads="1"/>
          </p:cNvSpPr>
          <p:nvPr/>
        </p:nvSpPr>
        <p:spPr bwMode="auto">
          <a:xfrm>
            <a:off x="3419475" y="549275"/>
            <a:ext cx="3579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0070C0"/>
                </a:solidFill>
              </a:rPr>
              <a:t>Сергей Есенин в 1913 году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2771775" y="1773238"/>
            <a:ext cx="6143625" cy="4824412"/>
          </a:xfrm>
        </p:spPr>
        <p:txBody>
          <a:bodyPr>
            <a:normAutofit/>
          </a:bodyPr>
          <a:lstStyle/>
          <a:p>
            <a:pPr marL="0" indent="0" algn="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3200" dirty="0" smtClean="0">
                <a:cs typeface="Times New Roman" pitchFamily="18" charset="0"/>
              </a:rPr>
              <a:t>Дедушка Сергея Есенина был </a:t>
            </a:r>
          </a:p>
          <a:p>
            <a:pPr marL="0" indent="0" algn="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3200" dirty="0" smtClean="0">
                <a:cs typeface="Times New Roman" pitchFamily="18" charset="0"/>
              </a:rPr>
              <a:t>знатоком церковных книг, а</a:t>
            </a:r>
          </a:p>
          <a:p>
            <a:pPr marL="0" indent="0" algn="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3200" dirty="0" smtClean="0">
                <a:cs typeface="Times New Roman" pitchFamily="18" charset="0"/>
              </a:rPr>
              <a:t> бабушка знала множество </a:t>
            </a:r>
          </a:p>
          <a:p>
            <a:pPr marL="0" indent="0" algn="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3200" dirty="0" smtClean="0">
                <a:cs typeface="Times New Roman" pitchFamily="18" charset="0"/>
              </a:rPr>
              <a:t>песен, сказок, частушек, и как </a:t>
            </a:r>
          </a:p>
          <a:p>
            <a:pPr marL="0" indent="0" algn="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3200" dirty="0" smtClean="0">
                <a:cs typeface="Times New Roman" pitchFamily="18" charset="0"/>
              </a:rPr>
              <a:t>утверждал сам поэт, именно </a:t>
            </a:r>
          </a:p>
          <a:p>
            <a:pPr marL="0" indent="0" algn="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3200" dirty="0" smtClean="0">
                <a:cs typeface="Times New Roman" pitchFamily="18" charset="0"/>
              </a:rPr>
              <a:t>бабушка подтолкнула его </a:t>
            </a:r>
          </a:p>
          <a:p>
            <a:pPr marL="0" indent="0" algn="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3200" dirty="0" smtClean="0">
                <a:cs typeface="Times New Roman" pitchFamily="18" charset="0"/>
              </a:rPr>
              <a:t>к написанию </a:t>
            </a:r>
          </a:p>
          <a:p>
            <a:pPr marL="0" indent="0" algn="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3200" dirty="0" smtClean="0">
                <a:cs typeface="Times New Roman" pitchFamily="18" charset="0"/>
              </a:rPr>
              <a:t>первых стихотворений.</a:t>
            </a:r>
            <a:endParaRPr lang="ru-RU" sz="3200" dirty="0" smtClean="0"/>
          </a:p>
        </p:txBody>
      </p:sp>
      <p:pic>
        <p:nvPicPr>
          <p:cNvPr id="8195" name="Рисунок 4" descr="дед есенина.jpg"/>
          <p:cNvPicPr>
            <a:picLocks noChangeAspect="1"/>
          </p:cNvPicPr>
          <p:nvPr/>
        </p:nvPicPr>
        <p:blipFill>
          <a:blip r:embed="rId2" cstate="print">
            <a:lum contrast="-10000"/>
          </a:blip>
          <a:srcRect/>
          <a:stretch>
            <a:fillRect/>
          </a:stretch>
        </p:blipFill>
        <p:spPr bwMode="auto">
          <a:xfrm>
            <a:off x="250825" y="260350"/>
            <a:ext cx="2808288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Box 6"/>
          <p:cNvSpPr txBox="1">
            <a:spLocks noChangeArrowheads="1"/>
          </p:cNvSpPr>
          <p:nvPr/>
        </p:nvSpPr>
        <p:spPr bwMode="auto">
          <a:xfrm>
            <a:off x="3059113" y="692150"/>
            <a:ext cx="5818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solidFill>
                  <a:srgbClr val="0070C0"/>
                </a:solidFill>
              </a:rPr>
              <a:t>Фёдор Андреевич Титов, дед поэта (1926 г.).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ои">
  <a:themeElements>
    <a:clrScheme name="Слои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Слои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1034</TotalTime>
  <Words>2722</Words>
  <Application>Microsoft Office PowerPoint</Application>
  <PresentationFormat>Экран (4:3)</PresentationFormat>
  <Paragraphs>289</Paragraphs>
  <Slides>55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62" baseType="lpstr">
      <vt:lpstr>Arial</vt:lpstr>
      <vt:lpstr>Calibri</vt:lpstr>
      <vt:lpstr>Monotype Corsiva</vt:lpstr>
      <vt:lpstr>Times New Roman</vt:lpstr>
      <vt:lpstr>Wingdings</vt:lpstr>
      <vt:lpstr>Wingdings 2</vt:lpstr>
      <vt:lpstr>Слои</vt:lpstr>
      <vt:lpstr>Жизнь и творчество Сергея Александровича Есенина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Родители С. Есенина</vt:lpstr>
      <vt:lpstr>Презентация PowerPoint</vt:lpstr>
      <vt:lpstr>Презентация PowerPoint</vt:lpstr>
      <vt:lpstr>Презентация PowerPoint</vt:lpstr>
      <vt:lpstr>Спас-Клепиковская учительская школа</vt:lpstr>
      <vt:lpstr>Презентация PowerPoint</vt:lpstr>
      <vt:lpstr>        </vt:lpstr>
      <vt:lpstr>Презентация PowerPoint</vt:lpstr>
      <vt:lpstr>Презентация PowerPoint</vt:lpstr>
      <vt:lpstr>Презентация PowerPoint</vt:lpstr>
      <vt:lpstr>Первое опубликованное стихотворение Есенина – «Берёза».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Первая книга стихов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Айседора Дункан и  Сергей Есенин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Почему?</vt:lpstr>
      <vt:lpstr>Презентация PowerPoint</vt:lpstr>
      <vt:lpstr>Он пытался понять и принять новую Россию:</vt:lpstr>
      <vt:lpstr>Но не смог…</vt:lpstr>
      <vt:lpstr>Презентация PowerPoint</vt:lpstr>
      <vt:lpstr>«Русь советская», 1924 год (отрывки):</vt:lpstr>
      <vt:lpstr>Презентация PowerPoint</vt:lpstr>
      <vt:lpstr>Памятник С. Есенину в селе Есенино (бывшее Константиново)</vt:lpstr>
      <vt:lpstr>Презентация PowerPoint</vt:lpstr>
      <vt:lpstr>Презентация PowerPoint</vt:lpstr>
      <vt:lpstr>Используемый материал:</vt:lpstr>
    </vt:vector>
  </TitlesOfParts>
  <Company>RCIO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user30</dc:creator>
  <cp:lastModifiedBy>XXXXX</cp:lastModifiedBy>
  <cp:revision>150</cp:revision>
  <dcterms:created xsi:type="dcterms:W3CDTF">2004-11-22T11:14:09Z</dcterms:created>
  <dcterms:modified xsi:type="dcterms:W3CDTF">2021-03-20T16:04:28Z</dcterms:modified>
</cp:coreProperties>
</file>