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3B3046E-5925-4E9E-927C-766AB845BBE5}" type="datetimeFigureOut">
              <a:rPr lang="ru-RU" smtClean="0"/>
              <a:t>09.10.2016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E00502A-F442-44A9-A070-C3D0003F80D5}" type="slidenum">
              <a:rPr lang="ru-RU" smtClean="0"/>
              <a:t>‹#›</a:t>
            </a:fld>
            <a:endParaRPr lang="ru-RU"/>
          </a:p>
        </p:txBody>
      </p:sp>
    </p:spTree>
    <p:extLst>
      <p:ext uri="{BB962C8B-B14F-4D97-AF65-F5344CB8AC3E}">
        <p14:creationId xmlns:p14="http://schemas.microsoft.com/office/powerpoint/2010/main" val="1803237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699C75-EEDC-450F-9EB1-99026FAB8951}" type="datetimeFigureOut">
              <a:rPr lang="ru-RU" smtClean="0"/>
              <a:t>09.10.2016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AB7AA02-460C-4B9E-B15F-284FF0D4AC92}" type="slidenum">
              <a:rPr lang="ru-RU" smtClean="0"/>
              <a:t>‹#›</a:t>
            </a:fld>
            <a:endParaRPr lang="ru-RU"/>
          </a:p>
        </p:txBody>
      </p:sp>
    </p:spTree>
    <p:extLst>
      <p:ext uri="{BB962C8B-B14F-4D97-AF65-F5344CB8AC3E}">
        <p14:creationId xmlns:p14="http://schemas.microsoft.com/office/powerpoint/2010/main" val="1843612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solidFill>
                <a:srgbClr val="4F261E"/>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ru-RU">
              <a:solidFill>
                <a:srgbClr val="4F261E"/>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012089B-F841-4448-8FB7-D336C9E43D1A}" type="slidenum">
              <a:rPr lang="ru-RU">
                <a:solidFill>
                  <a:srgbClr val="4F261E"/>
                </a:solidFill>
              </a:rPr>
              <a:pPr>
                <a:defRPr/>
              </a:pPr>
              <a:t>‹#›</a:t>
            </a:fld>
            <a:endParaRPr lang="ru-RU">
              <a:solidFill>
                <a:srgbClr val="4F261E"/>
              </a:solidFill>
            </a:endParaRPr>
          </a:p>
        </p:txBody>
      </p:sp>
    </p:spTree>
    <p:extLst>
      <p:ext uri="{BB962C8B-B14F-4D97-AF65-F5344CB8AC3E}">
        <p14:creationId xmlns:p14="http://schemas.microsoft.com/office/powerpoint/2010/main" val="1972741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Рисунок 6"/>
          <p:cNvPicPr>
            <a:picLocks noChangeAspect="1"/>
          </p:cNvPicPr>
          <p:nvPr userDrawn="1"/>
        </p:nvPicPr>
        <p:blipFill rotWithShape="1">
          <a:blip r:embed="rId5">
            <a:extLst>
              <a:ext uri="{28A0092B-C50C-407E-A947-70E740481C1C}">
                <a14:useLocalDpi xmlns:a14="http://schemas.microsoft.com/office/drawing/2010/main" val="0"/>
              </a:ext>
            </a:extLst>
          </a:blip>
          <a:srcRect t="66481" b="2963"/>
          <a:stretch/>
        </p:blipFill>
        <p:spPr>
          <a:xfrm>
            <a:off x="0" y="4762500"/>
            <a:ext cx="9144000" cy="2095500"/>
          </a:xfrm>
          <a:prstGeom prst="rect">
            <a:avLst/>
          </a:prstGeom>
        </p:spPr>
      </p:pic>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3046E-5925-4E9E-927C-766AB845BBE5}" type="datetimeFigureOut">
              <a:rPr lang="ru-RU" smtClean="0"/>
              <a:t>09.10.2016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0502A-F442-44A9-A070-C3D0003F80D5}" type="slidenum">
              <a:rPr lang="ru-RU" smtClean="0"/>
              <a:t>‹#›</a:t>
            </a:fld>
            <a:endParaRPr lang="ru-RU"/>
          </a:p>
        </p:txBody>
      </p:sp>
    </p:spTree>
    <p:extLst>
      <p:ext uri="{BB962C8B-B14F-4D97-AF65-F5344CB8AC3E}">
        <p14:creationId xmlns:p14="http://schemas.microsoft.com/office/powerpoint/2010/main" val="2752440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audio" Target="file:///J:\&#1054;&#1090;&#1082;&#1088;&#1099;&#1090;&#1099;&#1077;%20&#1091;&#1088;&#1086;&#1082;&#1080;\&#1059;&#1088;&#1086;&#1082;%20&#1045;&#1089;&#1077;&#1085;&#1080;&#1085;\sergey_esenin_chitaet_a._zlishchev_-_ne_zhaleyu_ne_zovu_ne_plachu_(zaycev.net).mp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audio" Target="file:///J:\&#1054;&#1090;&#1082;&#1088;&#1099;&#1090;&#1099;&#1077;%20&#1091;&#1088;&#1086;&#1082;&#1080;\&#1059;&#1088;&#1086;&#1082;%20&#1045;&#1089;&#1077;&#1085;&#1080;&#1085;\&#1042;&#1080;&#1082;&#1072;%20&#1062;&#1099;&#1075;&#1072;&#1085;&#1086;&#1074;&#1072;%20-%20&#1053;&#1077;%20&#1078;&#1072;&#1083;&#1077;&#1102;,%20&#1085;&#1077;%20&#1079;&#1086;&#1074;&#1091;,%20&#1085;&#1077;%20&#1087;&#1083;&#1072;&#1095;&#1091;%20(mp3ostrov.com).mp3"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rotWithShape="1">
          <a:blip r:embed="rId2">
            <a:extLst>
              <a:ext uri="{28A0092B-C50C-407E-A947-70E740481C1C}">
                <a14:useLocalDpi xmlns:a14="http://schemas.microsoft.com/office/drawing/2010/main" val="0"/>
              </a:ext>
            </a:extLst>
          </a:blip>
          <a:srcRect t="66464" b="2424"/>
          <a:stretch/>
        </p:blipFill>
        <p:spPr>
          <a:xfrm>
            <a:off x="0" y="4724399"/>
            <a:ext cx="9144000" cy="2133601"/>
          </a:xfrm>
          <a:prstGeom prst="rect">
            <a:avLst/>
          </a:prstGeom>
        </p:spPr>
      </p:pic>
      <p:sp>
        <p:nvSpPr>
          <p:cNvPr id="6" name="Подзаголовок 5"/>
          <p:cNvSpPr>
            <a:spLocks noGrp="1"/>
          </p:cNvSpPr>
          <p:nvPr>
            <p:ph type="subTitle" idx="1"/>
          </p:nvPr>
        </p:nvSpPr>
        <p:spPr>
          <a:xfrm>
            <a:off x="323528" y="1236921"/>
            <a:ext cx="6400800" cy="2259080"/>
          </a:xfrm>
          <a:prstGeom prst="rect">
            <a:avLst/>
          </a:prstGeom>
        </p:spPr>
        <p:txBody>
          <a:bodyPr wrap="square">
            <a:spAutoFit/>
          </a:bodyPr>
          <a:lstStyle/>
          <a:p>
            <a:r>
              <a:rPr lang="ru-RU" b="1" cap="all" dirty="0" smtClean="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Есенин</a:t>
            </a:r>
          </a:p>
          <a:p>
            <a:r>
              <a:rPr lang="ru-RU" b="1" cap="all" dirty="0" smtClean="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ru-RU" b="1" cap="all" dirty="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Сергей</a:t>
            </a:r>
            <a:br>
              <a:rPr lang="ru-RU" b="1" cap="all" dirty="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br>
            <a:r>
              <a:rPr lang="ru-RU" b="1" cap="all" dirty="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ru-RU" b="1" cap="all" dirty="0" smtClean="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Александрович</a:t>
            </a:r>
          </a:p>
          <a:p>
            <a:r>
              <a:rPr lang="ru-RU" b="1" cap="all" dirty="0" smtClean="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a:t>
            </a:r>
            <a:r>
              <a:rPr lang="ru-RU" b="1" cap="all" dirty="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1895-1925</a:t>
            </a:r>
            <a:r>
              <a:rPr lang="ru-RU" b="1" cap="all" dirty="0">
                <a:ln w="500">
                  <a:solidFill>
                    <a:srgbClr val="FFF9E5">
                      <a:shade val="20000"/>
                      <a:satMod val="350000"/>
                    </a:srgbClr>
                  </a:solidFill>
                </a:ln>
                <a:solidFill>
                  <a:srgbClr val="FF0000"/>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a:t>
            </a:r>
          </a:p>
        </p:txBody>
      </p:sp>
      <p:pic>
        <p:nvPicPr>
          <p:cNvPr id="9" name="Picture 6" descr="File:Esenin Moscow 1922.jpg"/>
          <p:cNvPicPr>
            <a:picLocks noChangeAspect="1" noChangeArrowheads="1"/>
          </p:cNvPicPr>
          <p:nvPr/>
        </p:nvPicPr>
        <p:blipFill>
          <a:blip r:embed="rId3" cstate="print"/>
          <a:srcRect/>
          <a:stretch>
            <a:fillRect/>
          </a:stretch>
        </p:blipFill>
        <p:spPr bwMode="auto">
          <a:xfrm>
            <a:off x="5687943" y="548680"/>
            <a:ext cx="3228257" cy="3960440"/>
          </a:xfrm>
          <a:prstGeom prst="rect">
            <a:avLst/>
          </a:prstGeom>
          <a:noFill/>
        </p:spPr>
      </p:pic>
    </p:spTree>
    <p:extLst>
      <p:ext uri="{BB962C8B-B14F-4D97-AF65-F5344CB8AC3E}">
        <p14:creationId xmlns:p14="http://schemas.microsoft.com/office/powerpoint/2010/main" val="22204307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504" y="260648"/>
            <a:ext cx="8784976" cy="5256584"/>
          </a:xfrm>
        </p:spPr>
        <p:txBody>
          <a:bodyPr>
            <a:noAutofit/>
          </a:bodyPr>
          <a:lstStyle/>
          <a:p>
            <a:pPr algn="just">
              <a:buNone/>
            </a:pPr>
            <a:r>
              <a:rPr lang="ru-RU" sz="14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В </a:t>
            </a:r>
            <a:r>
              <a:rPr lang="ru-RU" sz="1600" dirty="0">
                <a:latin typeface="Times New Roman" panose="02020603050405020304" pitchFamily="18" charset="0"/>
                <a:cs typeface="Times New Roman" panose="02020603050405020304" pitchFamily="18" charset="0"/>
              </a:rPr>
              <a:t>течение 1920 г. Госиздатом были отклонены сборники его стихов "Звездное стойло", "Телец", "О земле русской, о чудесном госте".  В газетах стали появляться резко критические статьи о нём, обвиняющие его в пьянстве, драках и прочих </a:t>
            </a:r>
            <a:r>
              <a:rPr lang="ru-RU" sz="1600" dirty="0" err="1">
                <a:latin typeface="Times New Roman" panose="02020603050405020304" pitchFamily="18" charset="0"/>
                <a:cs typeface="Times New Roman" panose="02020603050405020304" pitchFamily="18" charset="0"/>
              </a:rPr>
              <a:t>антисоциальных</a:t>
            </a:r>
            <a:r>
              <a:rPr lang="ru-RU" sz="1600" dirty="0">
                <a:latin typeface="Times New Roman" panose="02020603050405020304" pitchFamily="18" charset="0"/>
                <a:cs typeface="Times New Roman" panose="02020603050405020304" pitchFamily="18" charset="0"/>
              </a:rPr>
              <a:t> поступках, хотя поэт своим поведением иногда сам давал основание для подобного рода критики со стороны своих недоброжелателей. Уже к 1920-м годам Есенин зарекомендовал себя как опустившегося алкоголика, бродяжничал, сильно злоупотреблял алкоголем, неоднократно задерживался милицией за пьяные дебоши и драки. Правление Союза писателей СССР пыталось принять участие в излечении поэта, неоднократно принуждало его лечиться в психиатрических клиниках и курортах, но по-видимому, это не дало результатов. В январе вышел в свет его сборник "Исповедь хулигана".  В стихах Есенина появились мотивы "развороченного бурей быта", пьяной удали, сменяющейся надрывной тоской. Поэт предстал хулиганом, скандалистом, пропойцей с окровавленной душой, ковыляющим "из притона в притон",  где окружает его "чужой и хохочущий сброд</a:t>
            </a:r>
            <a:r>
              <a:rPr lang="ru-RU" sz="1600" dirty="0" smtClean="0">
                <a:latin typeface="Times New Roman" panose="02020603050405020304" pitchFamily="18" charset="0"/>
                <a:cs typeface="Times New Roman" panose="02020603050405020304" pitchFamily="18" charset="0"/>
              </a:rPr>
              <a:t>".</a:t>
            </a:r>
          </a:p>
          <a:p>
            <a:pPr algn="just">
              <a:buNone/>
            </a:pPr>
            <a:r>
              <a:rPr lang="ru-RU" sz="1600" dirty="0" smtClean="0">
                <a:latin typeface="Times New Roman" panose="02020603050405020304" pitchFamily="18" charset="0"/>
                <a:cs typeface="Times New Roman" panose="02020603050405020304" pitchFamily="18" charset="0"/>
              </a:rPr>
              <a:t>             В </a:t>
            </a:r>
            <a:r>
              <a:rPr lang="ru-RU" sz="1600" dirty="0">
                <a:latin typeface="Times New Roman" panose="02020603050405020304" pitchFamily="18" charset="0"/>
                <a:cs typeface="Times New Roman" panose="02020603050405020304" pitchFamily="18" charset="0"/>
              </a:rPr>
              <a:t>1921 году поэт ездил в Среднюю Азию, посетил Урал и Оренбуржье. С 13 мая по 3 июня гостил в Ташкенте у своего друга и поэта Александра </a:t>
            </a:r>
            <a:r>
              <a:rPr lang="ru-RU" sz="1600" dirty="0" err="1">
                <a:latin typeface="Times New Roman" panose="02020603050405020304" pitchFamily="18" charset="0"/>
                <a:cs typeface="Times New Roman" panose="02020603050405020304" pitchFamily="18" charset="0"/>
              </a:rPr>
              <a:t>Ширяевца</a:t>
            </a:r>
            <a:r>
              <a:rPr lang="ru-RU" sz="1600" dirty="0">
                <a:latin typeface="Times New Roman" panose="02020603050405020304" pitchFamily="18" charset="0"/>
                <a:cs typeface="Times New Roman" panose="02020603050405020304" pitchFamily="18" charset="0"/>
              </a:rPr>
              <a:t>. Несмотря на неформальный характер визита, Есенин несколько раз выступал перед публикой, читал стихотворения на поэтических вечерах и в домах своих ташкентских друзей. По словам очевидцев, Есенин любил бывать в старом городе, чайханах старого города и </a:t>
            </a:r>
            <a:r>
              <a:rPr lang="ru-RU" sz="1600" dirty="0" err="1">
                <a:latin typeface="Times New Roman" panose="02020603050405020304" pitchFamily="18" charset="0"/>
                <a:cs typeface="Times New Roman" panose="02020603050405020304" pitchFamily="18" charset="0"/>
              </a:rPr>
              <a:t>Урды</a:t>
            </a:r>
            <a:r>
              <a:rPr lang="ru-RU" sz="1600" dirty="0">
                <a:latin typeface="Times New Roman" panose="02020603050405020304" pitchFamily="18" charset="0"/>
                <a:cs typeface="Times New Roman" panose="02020603050405020304" pitchFamily="18" charset="0"/>
              </a:rPr>
              <a:t>, слушать узбекскую поэзию, музыку и песни, посещать живописные окрестности Ташкента со своими друзьями. Он совершил также короткую поездку в Самарканд.</a:t>
            </a:r>
          </a:p>
        </p:txBody>
      </p:sp>
    </p:spTree>
    <p:extLst>
      <p:ext uri="{BB962C8B-B14F-4D97-AF65-F5344CB8AC3E}">
        <p14:creationId xmlns:p14="http://schemas.microsoft.com/office/powerpoint/2010/main" val="2504113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915816" y="116632"/>
            <a:ext cx="5976664" cy="5112568"/>
          </a:xfrm>
        </p:spPr>
        <p:txBody>
          <a:bodyPr>
            <a:noAutofit/>
          </a:bodyPr>
          <a:lstStyle/>
          <a:p>
            <a:pPr algn="just">
              <a:buNone/>
            </a:pPr>
            <a:r>
              <a:rPr lang="ru-RU" sz="1600" dirty="0" smtClean="0">
                <a:latin typeface="Times New Roman" panose="02020603050405020304" pitchFamily="18" charset="0"/>
                <a:cs typeface="Times New Roman" panose="02020603050405020304" pitchFamily="18" charset="0"/>
              </a:rPr>
              <a:t>             Осенью </a:t>
            </a:r>
            <a:r>
              <a:rPr lang="ru-RU" sz="1600" dirty="0">
                <a:latin typeface="Times New Roman" panose="02020603050405020304" pitchFamily="18" charset="0"/>
                <a:cs typeface="Times New Roman" panose="02020603050405020304" pitchFamily="18" charset="0"/>
              </a:rPr>
              <a:t>1921 года в мастерской Г. Б. </a:t>
            </a:r>
            <a:r>
              <a:rPr lang="ru-RU" sz="1600" dirty="0" err="1">
                <a:latin typeface="Times New Roman" panose="02020603050405020304" pitchFamily="18" charset="0"/>
                <a:cs typeface="Times New Roman" panose="02020603050405020304" pitchFamily="18" charset="0"/>
              </a:rPr>
              <a:t>Якулова</a:t>
            </a:r>
            <a:r>
              <a:rPr lang="ru-RU" sz="1600" dirty="0">
                <a:latin typeface="Times New Roman" panose="02020603050405020304" pitchFamily="18" charset="0"/>
                <a:cs typeface="Times New Roman" panose="02020603050405020304" pitchFamily="18" charset="0"/>
              </a:rPr>
              <a:t> Есенин познакомился с американской танцовщицей </a:t>
            </a:r>
            <a:r>
              <a:rPr lang="ru-RU" sz="1600" dirty="0" err="1">
                <a:latin typeface="Times New Roman" panose="02020603050405020304" pitchFamily="18" charset="0"/>
                <a:cs typeface="Times New Roman" panose="02020603050405020304" pitchFamily="18" charset="0"/>
              </a:rPr>
              <a:t>Айседорой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Дункан</a:t>
            </a:r>
            <a:r>
              <a:rPr lang="ru-RU" sz="1600" dirty="0">
                <a:latin typeface="Times New Roman" panose="02020603050405020304" pitchFamily="18" charset="0"/>
                <a:cs typeface="Times New Roman" panose="02020603050405020304" pitchFamily="18" charset="0"/>
              </a:rPr>
              <a:t>, на которой он через полгода женился. После свадьбы Есенин с </a:t>
            </a:r>
            <a:r>
              <a:rPr lang="ru-RU" sz="1600" dirty="0" err="1">
                <a:latin typeface="Times New Roman" panose="02020603050405020304" pitchFamily="18" charset="0"/>
                <a:cs typeface="Times New Roman" panose="02020603050405020304" pitchFamily="18" charset="0"/>
              </a:rPr>
              <a:t>Дункан</a:t>
            </a:r>
            <a:r>
              <a:rPr lang="ru-RU" sz="1600" dirty="0">
                <a:latin typeface="Times New Roman" panose="02020603050405020304" pitchFamily="18" charset="0"/>
                <a:cs typeface="Times New Roman" panose="02020603050405020304" pitchFamily="18" charset="0"/>
              </a:rPr>
              <a:t> ездили в Европу и в США, где они </a:t>
            </a:r>
            <a:r>
              <a:rPr lang="ru-RU" sz="1600" dirty="0" err="1">
                <a:latin typeface="Times New Roman" panose="02020603050405020304" pitchFamily="18" charset="0"/>
                <a:cs typeface="Times New Roman" panose="02020603050405020304" pitchFamily="18" charset="0"/>
              </a:rPr>
              <a:t>находиились</a:t>
            </a:r>
            <a:r>
              <a:rPr lang="ru-RU" sz="1600" dirty="0">
                <a:latin typeface="Times New Roman" panose="02020603050405020304" pitchFamily="18" charset="0"/>
                <a:cs typeface="Times New Roman" panose="02020603050405020304" pitchFamily="18" charset="0"/>
              </a:rPr>
              <a:t> с мая 1922 года по август 1923 года. Поездка сопровождалась  шумными скандалами, эпатирующими выходками </a:t>
            </a:r>
            <a:r>
              <a:rPr lang="ru-RU" sz="1600" dirty="0" err="1">
                <a:latin typeface="Times New Roman" panose="02020603050405020304" pitchFamily="18" charset="0"/>
                <a:cs typeface="Times New Roman" panose="02020603050405020304" pitchFamily="18" charset="0"/>
              </a:rPr>
              <a:t>Айседоры</a:t>
            </a:r>
            <a:r>
              <a:rPr lang="ru-RU" sz="1600" dirty="0">
                <a:latin typeface="Times New Roman" panose="02020603050405020304" pitchFamily="18" charset="0"/>
                <a:cs typeface="Times New Roman" panose="02020603050405020304" pitchFamily="18" charset="0"/>
              </a:rPr>
              <a:t> и Есенина, </a:t>
            </a:r>
            <a:r>
              <a:rPr lang="ru-RU" sz="1600" dirty="0" smtClean="0">
                <a:latin typeface="Times New Roman" panose="02020603050405020304" pitchFamily="18" charset="0"/>
                <a:cs typeface="Times New Roman" panose="02020603050405020304" pitchFamily="18" charset="0"/>
              </a:rPr>
              <a:t>что обнажило </a:t>
            </a:r>
            <a:r>
              <a:rPr lang="ru-RU" sz="1600" dirty="0">
                <a:latin typeface="Times New Roman" panose="02020603050405020304" pitchFamily="18" charset="0"/>
                <a:cs typeface="Times New Roman" panose="02020603050405020304" pitchFamily="18" charset="0"/>
              </a:rPr>
              <a:t>их "взаимонепонимание", усугублявшееся и буквальным отсутствием общего языка (Есенин не владел иностранными языками, а </a:t>
            </a:r>
            <a:r>
              <a:rPr lang="ru-RU" sz="1600" dirty="0" err="1">
                <a:latin typeface="Times New Roman" panose="02020603050405020304" pitchFamily="18" charset="0"/>
                <a:cs typeface="Times New Roman" panose="02020603050405020304" pitchFamily="18" charset="0"/>
              </a:rPr>
              <a:t>Айседора</a:t>
            </a:r>
            <a:r>
              <a:rPr lang="ru-RU" sz="1600" dirty="0">
                <a:latin typeface="Times New Roman" panose="02020603050405020304" pitchFamily="18" charset="0"/>
                <a:cs typeface="Times New Roman" panose="02020603050405020304" pitchFamily="18" charset="0"/>
              </a:rPr>
              <a:t> выучила всего несколько десятков русских слов). Брак с </a:t>
            </a:r>
            <a:r>
              <a:rPr lang="ru-RU" sz="1600" dirty="0" err="1">
                <a:latin typeface="Times New Roman" panose="02020603050405020304" pitchFamily="18" charset="0"/>
                <a:cs typeface="Times New Roman" panose="02020603050405020304" pitchFamily="18" charset="0"/>
              </a:rPr>
              <a:t>Дункан</a:t>
            </a:r>
            <a:r>
              <a:rPr lang="ru-RU" sz="1600" dirty="0">
                <a:latin typeface="Times New Roman" panose="02020603050405020304" pitchFamily="18" charset="0"/>
                <a:cs typeface="Times New Roman" panose="02020603050405020304" pitchFamily="18" charset="0"/>
              </a:rPr>
              <a:t> распался вскоре после их возвращения из-за границы. Газета «Известия» опубликовала записи Есенина об Америке «Железный Миргород</a:t>
            </a:r>
            <a:r>
              <a:rPr lang="ru-RU" sz="1600" dirty="0" smtClean="0">
                <a:latin typeface="Times New Roman" panose="02020603050405020304" pitchFamily="18" charset="0"/>
                <a:cs typeface="Times New Roman" panose="02020603050405020304" pitchFamily="18" charset="0"/>
              </a:rPr>
              <a:t>».</a:t>
            </a:r>
          </a:p>
          <a:p>
            <a:pPr algn="just">
              <a:buNone/>
            </a:pPr>
            <a:r>
              <a:rPr lang="ru-RU" sz="1600" dirty="0" smtClean="0">
                <a:latin typeface="Times New Roman" panose="02020603050405020304" pitchFamily="18" charset="0"/>
                <a:cs typeface="Times New Roman" panose="02020603050405020304" pitchFamily="18" charset="0"/>
              </a:rPr>
              <a:t>             На </a:t>
            </a:r>
            <a:r>
              <a:rPr lang="ru-RU" sz="1600" dirty="0">
                <a:latin typeface="Times New Roman" panose="02020603050405020304" pitchFamily="18" charset="0"/>
                <a:cs typeface="Times New Roman" panose="02020603050405020304" pitchFamily="18" charset="0"/>
              </a:rPr>
              <a:t>родину Есенин вернулся с радостью, ощущением обновления, желанием "быть певцом и гражданином... в великих штатах СССР". В этот период  создаются его лучшие строки: стихотворения "Отговорила роща золотая...", "Письмо к матери", "Мы теперь уходим понемногу...", цикл "Персидские мотивы", поэма "Анна </a:t>
            </a:r>
            <a:r>
              <a:rPr lang="ru-RU" sz="1600" dirty="0" err="1">
                <a:latin typeface="Times New Roman" panose="02020603050405020304" pitchFamily="18" charset="0"/>
                <a:cs typeface="Times New Roman" panose="02020603050405020304" pitchFamily="18" charset="0"/>
              </a:rPr>
              <a:t>Снегина</a:t>
            </a:r>
            <a:r>
              <a:rPr lang="ru-RU" sz="1600" dirty="0">
                <a:latin typeface="Times New Roman" panose="02020603050405020304" pitchFamily="18" charset="0"/>
                <a:cs typeface="Times New Roman" panose="02020603050405020304" pitchFamily="18" charset="0"/>
              </a:rPr>
              <a:t>" и др.</a:t>
            </a:r>
          </a:p>
        </p:txBody>
      </p:sp>
      <p:pic>
        <p:nvPicPr>
          <p:cNvPr id="25602" name="Picture 2" descr="Файл:Есенин и Дункан..jpg"/>
          <p:cNvPicPr>
            <a:picLocks noChangeAspect="1" noChangeArrowheads="1"/>
          </p:cNvPicPr>
          <p:nvPr/>
        </p:nvPicPr>
        <p:blipFill>
          <a:blip r:embed="rId2" cstate="print"/>
          <a:srcRect/>
          <a:stretch>
            <a:fillRect/>
          </a:stretch>
        </p:blipFill>
        <p:spPr bwMode="auto">
          <a:xfrm>
            <a:off x="179512" y="404664"/>
            <a:ext cx="3024336" cy="4383096"/>
          </a:xfrm>
          <a:prstGeom prst="rect">
            <a:avLst/>
          </a:prstGeom>
          <a:noFill/>
        </p:spPr>
      </p:pic>
    </p:spTree>
    <p:extLst>
      <p:ext uri="{BB962C8B-B14F-4D97-AF65-F5344CB8AC3E}">
        <p14:creationId xmlns:p14="http://schemas.microsoft.com/office/powerpoint/2010/main" val="2523389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61328" y="332657"/>
            <a:ext cx="8559143" cy="3960440"/>
          </a:xfrm>
        </p:spPr>
        <p:txBody>
          <a:bodyPr>
            <a:noAutofit/>
          </a:bodyPr>
          <a:lstStyle/>
          <a:p>
            <a:pPr algn="just">
              <a:buNone/>
            </a:pPr>
            <a:r>
              <a:rPr lang="ru-RU" sz="1550" dirty="0" smtClean="0">
                <a:latin typeface="Times New Roman" panose="02020603050405020304" pitchFamily="18" charset="0"/>
                <a:cs typeface="Times New Roman" panose="02020603050405020304" pitchFamily="18" charset="0"/>
              </a:rPr>
              <a:t>             В </a:t>
            </a:r>
            <a:r>
              <a:rPr lang="ru-RU" sz="1550" dirty="0">
                <a:latin typeface="Times New Roman" panose="02020603050405020304" pitchFamily="18" charset="0"/>
                <a:cs typeface="Times New Roman" panose="02020603050405020304" pitchFamily="18" charset="0"/>
              </a:rPr>
              <a:t>начале 1920-х годов Есенин активно занимался книжно-издательской деятельностью, а также продажей книг в арендованной им книжной лавке на Большой Никитской, что занимало почти все время поэта. Последние годы жизни Есенин много путешествовал по стране</a:t>
            </a:r>
            <a:r>
              <a:rPr lang="ru-RU" sz="1550" dirty="0" smtClean="0">
                <a:latin typeface="Times New Roman" panose="02020603050405020304" pitchFamily="18" charset="0"/>
                <a:cs typeface="Times New Roman" panose="02020603050405020304" pitchFamily="18" charset="0"/>
              </a:rPr>
              <a:t>.</a:t>
            </a:r>
          </a:p>
          <a:p>
            <a:pPr algn="just">
              <a:buNone/>
            </a:pPr>
            <a:r>
              <a:rPr lang="ru-RU" sz="1550" dirty="0" smtClean="0">
                <a:latin typeface="Times New Roman" panose="02020603050405020304" pitchFamily="18" charset="0"/>
                <a:cs typeface="Times New Roman" panose="02020603050405020304" pitchFamily="18" charset="0"/>
              </a:rPr>
              <a:t>           12 </a:t>
            </a:r>
            <a:r>
              <a:rPr lang="ru-RU" sz="1550" dirty="0">
                <a:latin typeface="Times New Roman" panose="02020603050405020304" pitchFamily="18" charset="0"/>
                <a:cs typeface="Times New Roman" panose="02020603050405020304" pitchFamily="18" charset="0"/>
              </a:rPr>
              <a:t>мая 1924 года у Есенина родился сын Александр от переводчицы Надежды </a:t>
            </a:r>
            <a:r>
              <a:rPr lang="ru-RU" sz="1550" dirty="0" err="1">
                <a:latin typeface="Times New Roman" panose="02020603050405020304" pitchFamily="18" charset="0"/>
                <a:cs typeface="Times New Roman" panose="02020603050405020304" pitchFamily="18" charset="0"/>
              </a:rPr>
              <a:t>Вольпин</a:t>
            </a:r>
            <a:r>
              <a:rPr lang="ru-RU" sz="1550" dirty="0">
                <a:latin typeface="Times New Roman" panose="02020603050405020304" pitchFamily="18" charset="0"/>
                <a:cs typeface="Times New Roman" panose="02020603050405020304" pitchFamily="18" charset="0"/>
              </a:rPr>
              <a:t> — впоследствии известный математик и деятель диссидентского движения.</a:t>
            </a:r>
            <a:r>
              <a:rPr lang="ru-RU" sz="1550" dirty="0" smtClean="0">
                <a:latin typeface="Times New Roman" panose="02020603050405020304" pitchFamily="18" charset="0"/>
                <a:cs typeface="Times New Roman" panose="02020603050405020304" pitchFamily="18" charset="0"/>
              </a:rPr>
              <a:t/>
            </a:r>
            <a:br>
              <a:rPr lang="ru-RU" sz="1550" dirty="0" smtClean="0">
                <a:latin typeface="Times New Roman" panose="02020603050405020304" pitchFamily="18" charset="0"/>
                <a:cs typeface="Times New Roman" panose="02020603050405020304" pitchFamily="18" charset="0"/>
              </a:rPr>
            </a:br>
            <a:r>
              <a:rPr lang="ru-RU" sz="1550" dirty="0">
                <a:latin typeface="Times New Roman" panose="02020603050405020304" pitchFamily="18" charset="0"/>
                <a:cs typeface="Times New Roman" panose="02020603050405020304" pitchFamily="18" charset="0"/>
              </a:rPr>
              <a:t>В 1924—1925 годах Есенин посетил Азербайджан, выпустил сборник стихов в типографии «Красный восток», печатался в местном издательстве. Есть версия о том, что здесь же, в мае 1925 года, было написано стихотворное «Послание "евангелисту" Демьяну». Жил в селении </a:t>
            </a:r>
            <a:r>
              <a:rPr lang="ru-RU" sz="1550" dirty="0" err="1">
                <a:latin typeface="Times New Roman" panose="02020603050405020304" pitchFamily="18" charset="0"/>
                <a:cs typeface="Times New Roman" panose="02020603050405020304" pitchFamily="18" charset="0"/>
              </a:rPr>
              <a:t>Мардакян</a:t>
            </a:r>
            <a:r>
              <a:rPr lang="ru-RU" sz="1550" dirty="0">
                <a:latin typeface="Times New Roman" panose="02020603050405020304" pitchFamily="18" charset="0"/>
                <a:cs typeface="Times New Roman" panose="02020603050405020304" pitchFamily="18" charset="0"/>
              </a:rPr>
              <a:t> (пригород Баку). В настоящее время здесь находятся его дом-музей и мемориальная доска</a:t>
            </a:r>
            <a:r>
              <a:rPr lang="ru-RU" sz="1550" dirty="0" smtClean="0">
                <a:latin typeface="Times New Roman" panose="02020603050405020304" pitchFamily="18" charset="0"/>
                <a:cs typeface="Times New Roman" panose="02020603050405020304" pitchFamily="18" charset="0"/>
              </a:rPr>
              <a:t>.</a:t>
            </a:r>
          </a:p>
          <a:p>
            <a:pPr algn="just">
              <a:buNone/>
            </a:pPr>
            <a:r>
              <a:rPr lang="ru-RU" sz="1550" dirty="0" smtClean="0">
                <a:latin typeface="Times New Roman" panose="02020603050405020304" pitchFamily="18" charset="0"/>
                <a:cs typeface="Times New Roman" panose="02020603050405020304" pitchFamily="18" charset="0"/>
              </a:rPr>
              <a:t>          В </a:t>
            </a:r>
            <a:r>
              <a:rPr lang="ru-RU" sz="1550" dirty="0">
                <a:latin typeface="Times New Roman" panose="02020603050405020304" pitchFamily="18" charset="0"/>
                <a:cs typeface="Times New Roman" panose="02020603050405020304" pitchFamily="18" charset="0"/>
              </a:rPr>
              <a:t>1924 году Сергей Есенин решил окончательно  порвать с имажинизмом из-за разногласий с А. Б. </a:t>
            </a:r>
            <a:r>
              <a:rPr lang="ru-RU" sz="1550" dirty="0" err="1">
                <a:latin typeface="Times New Roman" panose="02020603050405020304" pitchFamily="18" charset="0"/>
                <a:cs typeface="Times New Roman" panose="02020603050405020304" pitchFamily="18" charset="0"/>
              </a:rPr>
              <a:t>Мариенгофом</a:t>
            </a:r>
            <a:r>
              <a:rPr lang="ru-RU" sz="1550" dirty="0">
                <a:latin typeface="Times New Roman" panose="02020603050405020304" pitchFamily="18" charset="0"/>
                <a:cs typeface="Times New Roman" panose="02020603050405020304" pitchFamily="18" charset="0"/>
              </a:rPr>
              <a:t>. Есенин и Иван Грузинов опубликовали открытое письмо о роспуске группировки. Осенью 1925 года Есенин женился в третий (и последний) раз — на Софье Андреевне Толстой, внучке Л. Н. Толстого. Однако брак оказался не слишком счастливым для поэта</a:t>
            </a:r>
            <a:r>
              <a:rPr lang="ru-RU" sz="1550" dirty="0" smtClean="0">
                <a:latin typeface="Times New Roman" panose="02020603050405020304" pitchFamily="18" charset="0"/>
                <a:cs typeface="Times New Roman" panose="02020603050405020304" pitchFamily="18" charset="0"/>
              </a:rPr>
              <a:t>.</a:t>
            </a:r>
          </a:p>
          <a:p>
            <a:pPr algn="just">
              <a:buNone/>
            </a:pPr>
            <a:r>
              <a:rPr lang="ru-RU" sz="1550" dirty="0" smtClean="0">
                <a:latin typeface="Times New Roman" panose="02020603050405020304" pitchFamily="18" charset="0"/>
                <a:cs typeface="Times New Roman" panose="02020603050405020304" pitchFamily="18" charset="0"/>
              </a:rPr>
              <a:t>        В </a:t>
            </a:r>
            <a:r>
              <a:rPr lang="ru-RU" sz="1550" dirty="0">
                <a:latin typeface="Times New Roman" panose="02020603050405020304" pitchFamily="18" charset="0"/>
                <a:cs typeface="Times New Roman" panose="02020603050405020304" pitchFamily="18" charset="0"/>
              </a:rPr>
              <a:t>1925 г. Есениным были написаны поэмы "Анна </a:t>
            </a:r>
            <a:r>
              <a:rPr lang="ru-RU" sz="1550" dirty="0" err="1">
                <a:latin typeface="Times New Roman" panose="02020603050405020304" pitchFamily="18" charset="0"/>
                <a:cs typeface="Times New Roman" panose="02020603050405020304" pitchFamily="18" charset="0"/>
              </a:rPr>
              <a:t>Снегина</a:t>
            </a:r>
            <a:r>
              <a:rPr lang="ru-RU" sz="1550" dirty="0">
                <a:latin typeface="Times New Roman" panose="02020603050405020304" pitchFamily="18" charset="0"/>
                <a:cs typeface="Times New Roman" panose="02020603050405020304" pitchFamily="18" charset="0"/>
              </a:rPr>
              <a:t>" и "Черный человек", изданы несколько его сборников. В течение года он работал над поэмой "</a:t>
            </a:r>
            <a:r>
              <a:rPr lang="ru-RU" sz="1550" dirty="0" err="1">
                <a:latin typeface="Times New Roman" panose="02020603050405020304" pitchFamily="18" charset="0"/>
                <a:cs typeface="Times New Roman" panose="02020603050405020304" pitchFamily="18" charset="0"/>
              </a:rPr>
              <a:t>Пармен</a:t>
            </a:r>
            <a:r>
              <a:rPr lang="ru-RU" sz="1550" dirty="0">
                <a:latin typeface="Times New Roman" panose="02020603050405020304" pitchFamily="18" charset="0"/>
                <a:cs typeface="Times New Roman" panose="02020603050405020304" pitchFamily="18" charset="0"/>
              </a:rPr>
              <a:t> </a:t>
            </a:r>
            <a:r>
              <a:rPr lang="ru-RU" sz="1550" dirty="0" err="1">
                <a:latin typeface="Times New Roman" panose="02020603050405020304" pitchFamily="18" charset="0"/>
                <a:cs typeface="Times New Roman" panose="02020603050405020304" pitchFamily="18" charset="0"/>
              </a:rPr>
              <a:t>Крямин</a:t>
            </a:r>
            <a:r>
              <a:rPr lang="ru-RU" sz="1550" dirty="0">
                <a:latin typeface="Times New Roman" panose="02020603050405020304" pitchFamily="18" charset="0"/>
                <a:cs typeface="Times New Roman" panose="02020603050405020304" pitchFamily="18" charset="0"/>
              </a:rPr>
              <a:t>" и повестью "Когда я был мальчишкой", тексты которых остались неизвестны</a:t>
            </a:r>
            <a:r>
              <a:rPr lang="ru-RU" sz="1550" dirty="0" smtClean="0">
                <a:latin typeface="Times New Roman" panose="02020603050405020304" pitchFamily="18" charset="0"/>
                <a:cs typeface="Times New Roman" panose="02020603050405020304" pitchFamily="18" charset="0"/>
              </a:rPr>
              <a:t>.</a:t>
            </a:r>
          </a:p>
          <a:p>
            <a:pPr algn="just">
              <a:buNone/>
            </a:pPr>
            <a:r>
              <a:rPr lang="ru-RU" sz="1400" dirty="0" smtClean="0">
                <a:latin typeface="Times New Roman" panose="02020603050405020304" pitchFamily="18" charset="0"/>
                <a:cs typeface="Times New Roman" panose="02020603050405020304" pitchFamily="18" charset="0"/>
              </a:rPr>
              <a:t/>
            </a:r>
            <a:br>
              <a:rPr lang="ru-RU" sz="1400" dirty="0" smtClean="0">
                <a:latin typeface="Times New Roman" panose="02020603050405020304" pitchFamily="18" charset="0"/>
                <a:cs typeface="Times New Roman" panose="02020603050405020304" pitchFamily="18" charset="0"/>
              </a:rPr>
            </a:b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48415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340828"/>
            <a:ext cx="5904656" cy="4929411"/>
          </a:xfrm>
        </p:spPr>
        <p:txBody>
          <a:bodyPr>
            <a:noAutofit/>
          </a:bodyPr>
          <a:lstStyle/>
          <a:p>
            <a:pPr algn="just">
              <a:buNone/>
            </a:pPr>
            <a:r>
              <a:rPr lang="ru-RU" sz="1750" dirty="0" smtClean="0">
                <a:latin typeface="Times New Roman" panose="02020603050405020304" pitchFamily="18" charset="0"/>
                <a:cs typeface="Times New Roman" panose="02020603050405020304" pitchFamily="18" charset="0"/>
              </a:rPr>
              <a:t>            В конце </a:t>
            </a:r>
            <a:r>
              <a:rPr lang="ru-RU" sz="1750" dirty="0">
                <a:latin typeface="Times New Roman" panose="02020603050405020304" pitchFamily="18" charset="0"/>
                <a:cs typeface="Times New Roman" panose="02020603050405020304" pitchFamily="18" charset="0"/>
              </a:rPr>
              <a:t>ноября 1925 года Софья Толстая договорилась с директором платной психоневрологической клиники 1-го Московского университета профессором П. Б. Ганнушкиным о госпитализации поэта в его клинику. Об этом знало только несколько близких поэту людей. 23 декабря 1925 года Есенин покинул клинику и уехал в Ленинград</a:t>
            </a:r>
            <a:r>
              <a:rPr lang="ru-RU" sz="1750" dirty="0" smtClean="0">
                <a:latin typeface="Times New Roman" panose="02020603050405020304" pitchFamily="18" charset="0"/>
                <a:cs typeface="Times New Roman" panose="02020603050405020304" pitchFamily="18" charset="0"/>
              </a:rPr>
              <a:t>.</a:t>
            </a:r>
          </a:p>
          <a:p>
            <a:pPr algn="just">
              <a:buNone/>
            </a:pPr>
            <a:r>
              <a:rPr lang="ru-RU" sz="1750" dirty="0" smtClean="0">
                <a:latin typeface="Times New Roman" panose="02020603050405020304" pitchFamily="18" charset="0"/>
                <a:cs typeface="Times New Roman" panose="02020603050405020304" pitchFamily="18" charset="0"/>
              </a:rPr>
              <a:t>              28 </a:t>
            </a:r>
            <a:r>
              <a:rPr lang="ru-RU" sz="1750" dirty="0">
                <a:latin typeface="Times New Roman" panose="02020603050405020304" pitchFamily="18" charset="0"/>
                <a:cs typeface="Times New Roman" panose="02020603050405020304" pitchFamily="18" charset="0"/>
              </a:rPr>
              <a:t>декабря 1925 года Есенина нашли в номере 5  ленинградской гостиницы «</a:t>
            </a:r>
            <a:r>
              <a:rPr lang="ru-RU" sz="1750" dirty="0" err="1">
                <a:latin typeface="Times New Roman" panose="02020603050405020304" pitchFamily="18" charset="0"/>
                <a:cs typeface="Times New Roman" panose="02020603050405020304" pitchFamily="18" charset="0"/>
              </a:rPr>
              <a:t>Англетер</a:t>
            </a:r>
            <a:r>
              <a:rPr lang="ru-RU" sz="1750" dirty="0">
                <a:latin typeface="Times New Roman" panose="02020603050405020304" pitchFamily="18" charset="0"/>
                <a:cs typeface="Times New Roman" panose="02020603050405020304" pitchFamily="18" charset="0"/>
              </a:rPr>
              <a:t>» повешенным на трубе парового отопления. Точная дата и точное время его смерти остались неизвестны. Последнее его стихотворение — «До свиданья, друг мой, до свиданья…» — было написано в этой гостинице кровью, и по свидетельству друзей поэта, Есенин жаловался, что в номере нет чернил и он вынужден писать </a:t>
            </a:r>
            <a:r>
              <a:rPr lang="ru-RU" sz="1750" dirty="0" smtClean="0">
                <a:latin typeface="Times New Roman" panose="02020603050405020304" pitchFamily="18" charset="0"/>
                <a:cs typeface="Times New Roman" panose="02020603050405020304" pitchFamily="18" charset="0"/>
              </a:rPr>
              <a:t>кровью.</a:t>
            </a:r>
            <a:endParaRPr lang="ru-RU" sz="1750" dirty="0">
              <a:latin typeface="Times New Roman" panose="02020603050405020304" pitchFamily="18" charset="0"/>
              <a:cs typeface="Times New Roman" panose="02020603050405020304" pitchFamily="18" charset="0"/>
            </a:endParaRPr>
          </a:p>
        </p:txBody>
      </p:sp>
      <p:pic>
        <p:nvPicPr>
          <p:cNvPr id="28674" name="Picture 2" descr="http://lib.rus.ec/i/82/307882/i_103.jpg"/>
          <p:cNvPicPr>
            <a:picLocks noChangeAspect="1" noChangeArrowheads="1"/>
          </p:cNvPicPr>
          <p:nvPr/>
        </p:nvPicPr>
        <p:blipFill>
          <a:blip r:embed="rId2" cstate="print"/>
          <a:srcRect/>
          <a:stretch>
            <a:fillRect/>
          </a:stretch>
        </p:blipFill>
        <p:spPr bwMode="auto">
          <a:xfrm>
            <a:off x="6084168" y="332656"/>
            <a:ext cx="2926085" cy="4147407"/>
          </a:xfrm>
          <a:prstGeom prst="rect">
            <a:avLst/>
          </a:prstGeom>
          <a:noFill/>
        </p:spPr>
      </p:pic>
    </p:spTree>
    <p:extLst>
      <p:ext uri="{BB962C8B-B14F-4D97-AF65-F5344CB8AC3E}">
        <p14:creationId xmlns:p14="http://schemas.microsoft.com/office/powerpoint/2010/main" val="31247240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5"/>
            <a:ext cx="8075240" cy="3240360"/>
          </a:xfrm>
        </p:spPr>
        <p:txBody>
          <a:bodyPr>
            <a:noAutofit/>
          </a:bodyPr>
          <a:lstStyle/>
          <a:p>
            <a:pPr marL="0" indent="0" algn="just">
              <a:lnSpc>
                <a:spcPct val="120000"/>
              </a:lnSpc>
              <a:spcBef>
                <a:spcPts val="0"/>
              </a:spcBef>
              <a:buNone/>
            </a:pPr>
            <a:r>
              <a:rPr lang="ru-RU" sz="2000" dirty="0" smtClean="0">
                <a:latin typeface="Times New Roman" panose="02020603050405020304" pitchFamily="18" charset="0"/>
                <a:cs typeface="Times New Roman" panose="02020603050405020304" pitchFamily="18" charset="0"/>
              </a:rPr>
              <a:t>            По </a:t>
            </a:r>
            <a:r>
              <a:rPr lang="ru-RU" sz="2000" dirty="0">
                <a:latin typeface="Times New Roman" panose="02020603050405020304" pitchFamily="18" charset="0"/>
                <a:cs typeface="Times New Roman" panose="02020603050405020304" pitchFamily="18" charset="0"/>
              </a:rPr>
              <a:t>принятой большинством биографов поэта версии, Есенин в состоянии депрессии (через месяц после лечения в психоневрологической больнице) покончил жизнь самоубийством (повесился). Ни современниками события, ни в ближайшие несколько десятилетий после смерти поэта других версий события не высказывалось. В 1970—1980-е годы, преимущественно в националистических кругах, возникли также версии об убийстве поэта с последующей инсценировкой его самоубийства: на почве ревности, корыстной почве, убийстве сотрудниками ОГПУ</a:t>
            </a:r>
            <a:r>
              <a:rPr lang="ru-RU" sz="2000" dirty="0" smtClean="0">
                <a:latin typeface="Times New Roman" panose="02020603050405020304" pitchFamily="18" charset="0"/>
                <a:cs typeface="Times New Roman" panose="02020603050405020304" pitchFamily="18" charset="0"/>
              </a:rPr>
              <a:t>.</a:t>
            </a:r>
          </a:p>
          <a:p>
            <a:pPr marL="0" indent="0" algn="just">
              <a:lnSpc>
                <a:spcPct val="120000"/>
              </a:lnSpc>
              <a:spcBef>
                <a:spcPts val="0"/>
              </a:spcBef>
              <a:buNone/>
            </a:pPr>
            <a:r>
              <a:rPr lang="ru-RU" sz="2000" dirty="0" smtClean="0">
                <a:latin typeface="Times New Roman" panose="02020603050405020304" pitchFamily="18" charset="0"/>
                <a:cs typeface="Times New Roman" panose="02020603050405020304" pitchFamily="18" charset="0"/>
              </a:rPr>
              <a:t>         Сергей </a:t>
            </a:r>
            <a:r>
              <a:rPr lang="ru-RU" sz="2000" dirty="0">
                <a:latin typeface="Times New Roman" panose="02020603050405020304" pitchFamily="18" charset="0"/>
                <a:cs typeface="Times New Roman" panose="02020603050405020304" pitchFamily="18" charset="0"/>
              </a:rPr>
              <a:t>Есенин был похоронен 31 декабря 1925 года в г.Москва на Ваганьковском кладбище.</a:t>
            </a:r>
          </a:p>
        </p:txBody>
      </p:sp>
    </p:spTree>
    <p:extLst>
      <p:ext uri="{BB962C8B-B14F-4D97-AF65-F5344CB8AC3E}">
        <p14:creationId xmlns:p14="http://schemas.microsoft.com/office/powerpoint/2010/main" val="3993257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1371600" y="274638"/>
            <a:ext cx="7315200" cy="633412"/>
          </a:xfrm>
        </p:spPr>
        <p:txBody>
          <a:bodyPr/>
          <a:lstStyle/>
          <a:p>
            <a:pPr algn="ctr"/>
            <a:r>
              <a:rPr lang="ru-RU" altLang="ru-RU" sz="3200" b="1" smtClean="0">
                <a:latin typeface="Times New Roman" pitchFamily="18" charset="0"/>
                <a:cs typeface="Times New Roman" pitchFamily="18" charset="0"/>
              </a:rPr>
              <a:t>Темы и мотивы лирики С. Есенина.</a:t>
            </a:r>
          </a:p>
        </p:txBody>
      </p:sp>
      <p:sp>
        <p:nvSpPr>
          <p:cNvPr id="11267" name="Объект 2"/>
          <p:cNvSpPr>
            <a:spLocks noGrp="1"/>
          </p:cNvSpPr>
          <p:nvPr>
            <p:ph idx="1"/>
          </p:nvPr>
        </p:nvSpPr>
        <p:spPr>
          <a:xfrm>
            <a:off x="892157" y="1556792"/>
            <a:ext cx="3168650" cy="2447925"/>
          </a:xfrm>
        </p:spPr>
        <p:txBody>
          <a:bodyPr/>
          <a:lstStyle/>
          <a:p>
            <a:pPr>
              <a:defRPr/>
            </a:pPr>
            <a:r>
              <a:rPr lang="ru-RU" i="1" dirty="0" smtClean="0">
                <a:latin typeface="Times New Roman" pitchFamily="18" charset="0"/>
                <a:cs typeface="Times New Roman" pitchFamily="18" charset="0"/>
              </a:rPr>
              <a:t>Родина		</a:t>
            </a:r>
          </a:p>
          <a:p>
            <a:pPr>
              <a:defRPr/>
            </a:pPr>
            <a:r>
              <a:rPr lang="ru-RU" i="1" dirty="0" smtClean="0">
                <a:latin typeface="Times New Roman" pitchFamily="18" charset="0"/>
                <a:cs typeface="Times New Roman" pitchFamily="18" charset="0"/>
              </a:rPr>
              <a:t>деревня		</a:t>
            </a:r>
          </a:p>
          <a:p>
            <a:pPr>
              <a:defRPr/>
            </a:pPr>
            <a:r>
              <a:rPr lang="ru-RU" i="1" dirty="0" smtClean="0">
                <a:latin typeface="Times New Roman" pitchFamily="18" charset="0"/>
                <a:cs typeface="Times New Roman" pitchFamily="18" charset="0"/>
              </a:rPr>
              <a:t>любовь</a:t>
            </a:r>
          </a:p>
          <a:p>
            <a:pPr>
              <a:defRPr/>
            </a:pPr>
            <a:r>
              <a:rPr lang="ru-RU" i="1" dirty="0" smtClean="0">
                <a:latin typeface="Times New Roman" pitchFamily="18" charset="0"/>
                <a:cs typeface="Times New Roman" pitchFamily="18" charset="0"/>
              </a:rPr>
              <a:t>природа</a:t>
            </a:r>
          </a:p>
          <a:p>
            <a:pPr marL="0" indent="0">
              <a:buFontTx/>
              <a:buNone/>
              <a:defRPr/>
            </a:pPr>
            <a:endParaRPr lang="ru-RU" dirty="0" smtClean="0">
              <a:latin typeface="Times New Roman" pitchFamily="18" charset="0"/>
              <a:cs typeface="Times New Roman" pitchFamily="18" charset="0"/>
            </a:endParaRPr>
          </a:p>
          <a:p>
            <a:pPr>
              <a:defRPr/>
            </a:pPr>
            <a:endParaRPr lang="ru-RU" dirty="0" smtClean="0">
              <a:latin typeface="Times New Roman" pitchFamily="18" charset="0"/>
              <a:cs typeface="Times New Roman" pitchFamily="18" charset="0"/>
            </a:endParaRPr>
          </a:p>
        </p:txBody>
      </p:sp>
      <p:sp>
        <p:nvSpPr>
          <p:cNvPr id="6" name="Объект 2"/>
          <p:cNvSpPr txBox="1">
            <a:spLocks/>
          </p:cNvSpPr>
          <p:nvPr/>
        </p:nvSpPr>
        <p:spPr bwMode="auto">
          <a:xfrm>
            <a:off x="3635896" y="1052513"/>
            <a:ext cx="5112567" cy="3600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2"/>
                </a:solidFill>
                <a:latin typeface="+mn-lt"/>
              </a:defRPr>
            </a:lvl2pPr>
            <a:lvl3pPr marL="1143000" indent="-228600" algn="l" rtl="0" eaLnBrk="0" fontAlgn="base" hangingPunct="0">
              <a:spcBef>
                <a:spcPct val="20000"/>
              </a:spcBef>
              <a:spcAft>
                <a:spcPct val="0"/>
              </a:spcAft>
              <a:buChar char="•"/>
              <a:defRPr sz="2400">
                <a:solidFill>
                  <a:schemeClr val="tx2"/>
                </a:solidFill>
                <a:latin typeface="+mn-lt"/>
              </a:defRPr>
            </a:lvl3pPr>
            <a:lvl4pPr marL="1600200" indent="-228600" algn="l" rtl="0" eaLnBrk="0" fontAlgn="base" hangingPunct="0">
              <a:spcBef>
                <a:spcPct val="20000"/>
              </a:spcBef>
              <a:spcAft>
                <a:spcPct val="0"/>
              </a:spcAft>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a:lstStyle>
          <a:p>
            <a:pPr algn="just">
              <a:defRPr/>
            </a:pPr>
            <a:r>
              <a:rPr lang="ru-RU" sz="2800" i="1" dirty="0" smtClean="0">
                <a:solidFill>
                  <a:srgbClr val="4F261E"/>
                </a:solidFill>
                <a:latin typeface="Times New Roman" pitchFamily="18" charset="0"/>
                <a:cs typeface="Times New Roman" pitchFamily="18" charset="0"/>
              </a:rPr>
              <a:t>Мотивы фольклорные, евангельские, </a:t>
            </a:r>
            <a:r>
              <a:rPr lang="ru-RU" sz="2800" i="1" dirty="0" smtClean="0">
                <a:solidFill>
                  <a:srgbClr val="4F261E"/>
                </a:solidFill>
                <a:latin typeface="Times New Roman" pitchFamily="18" charset="0"/>
                <a:cs typeface="Times New Roman" pitchFamily="18" charset="0"/>
              </a:rPr>
              <a:t>философские</a:t>
            </a:r>
            <a:r>
              <a:rPr lang="ru-RU" sz="2800" i="1" dirty="0" smtClean="0">
                <a:solidFill>
                  <a:srgbClr val="4F261E"/>
                </a:solidFill>
                <a:latin typeface="Times New Roman" pitchFamily="18" charset="0"/>
                <a:cs typeface="Times New Roman" pitchFamily="18" charset="0"/>
              </a:rPr>
              <a:t>;</a:t>
            </a:r>
          </a:p>
          <a:p>
            <a:pPr algn="just">
              <a:defRPr/>
            </a:pPr>
            <a:r>
              <a:rPr lang="ru-RU" sz="2800" i="1" dirty="0">
                <a:solidFill>
                  <a:srgbClr val="4F261E"/>
                </a:solidFill>
                <a:latin typeface="Times New Roman" pitchFamily="18" charset="0"/>
                <a:cs typeface="Times New Roman" pitchFamily="18" charset="0"/>
              </a:rPr>
              <a:t>м</a:t>
            </a:r>
            <a:r>
              <a:rPr lang="ru-RU" sz="2800" i="1" dirty="0" smtClean="0">
                <a:solidFill>
                  <a:srgbClr val="4F261E"/>
                </a:solidFill>
                <a:latin typeface="Times New Roman" pitchFamily="18" charset="0"/>
                <a:cs typeface="Times New Roman" pitchFamily="18" charset="0"/>
              </a:rPr>
              <a:t>отив странничества, дороги, дома;</a:t>
            </a:r>
          </a:p>
          <a:p>
            <a:pPr algn="just">
              <a:defRPr/>
            </a:pPr>
            <a:r>
              <a:rPr lang="ru-RU" sz="2800" i="1" dirty="0" smtClean="0">
                <a:solidFill>
                  <a:srgbClr val="4F261E"/>
                </a:solidFill>
                <a:latin typeface="Times New Roman" pitchFamily="18" charset="0"/>
                <a:cs typeface="Times New Roman" pitchFamily="18" charset="0"/>
              </a:rPr>
              <a:t>мотив предчувствия смерти, подведения итогов пройденного пути, увядания.</a:t>
            </a:r>
            <a:r>
              <a:rPr lang="ru-RU" i="1" dirty="0" smtClean="0">
                <a:solidFill>
                  <a:srgbClr val="4F261E"/>
                </a:solidFill>
                <a:latin typeface="Times New Roman" pitchFamily="18" charset="0"/>
                <a:cs typeface="Times New Roman" pitchFamily="18" charset="0"/>
              </a:rPr>
              <a:t>	</a:t>
            </a:r>
            <a:r>
              <a:rPr lang="ru-RU" dirty="0" smtClean="0">
                <a:solidFill>
                  <a:srgbClr val="4F261E"/>
                </a:solidFill>
                <a:latin typeface="Times New Roman" pitchFamily="18" charset="0"/>
                <a:cs typeface="Times New Roman" pitchFamily="18" charset="0"/>
              </a:rPr>
              <a:t>	</a:t>
            </a:r>
          </a:p>
          <a:p>
            <a:pPr marL="0" indent="0">
              <a:buFontTx/>
              <a:buNone/>
              <a:defRPr/>
            </a:pPr>
            <a:endParaRPr lang="ru-RU" dirty="0" smtClean="0">
              <a:solidFill>
                <a:srgbClr val="4F261E"/>
              </a:solidFill>
              <a:latin typeface="Times New Roman" pitchFamily="18" charset="0"/>
              <a:cs typeface="Times New Roman" pitchFamily="18" charset="0"/>
            </a:endParaRPr>
          </a:p>
          <a:p>
            <a:pPr>
              <a:defRPr/>
            </a:pPr>
            <a:endParaRPr lang="ru-RU" dirty="0" smtClean="0">
              <a:solidFill>
                <a:srgbClr val="4F261E"/>
              </a:solidFill>
              <a:latin typeface="Times New Roman" pitchFamily="18" charset="0"/>
              <a:cs typeface="Times New Roman" pitchFamily="18" charset="0"/>
            </a:endParaRPr>
          </a:p>
        </p:txBody>
      </p:sp>
    </p:spTree>
    <p:extLst>
      <p:ext uri="{BB962C8B-B14F-4D97-AF65-F5344CB8AC3E}">
        <p14:creationId xmlns:p14="http://schemas.microsoft.com/office/powerpoint/2010/main" val="38271378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100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ircle(in)">
                                      <p:cBhvr>
                                        <p:cTn id="7" dur="2000"/>
                                        <p:tgtEl>
                                          <p:spTgt spid="11267">
                                            <p:txEl>
                                              <p:pRg st="0" end="0"/>
                                            </p:txEl>
                                          </p:spTgt>
                                        </p:tgtEl>
                                      </p:cBhvr>
                                    </p:animEffect>
                                  </p:childTnLst>
                                </p:cTn>
                              </p:par>
                            </p:childTnLst>
                          </p:cTn>
                        </p:par>
                        <p:par>
                          <p:cTn id="8" fill="hold" nodeType="afterGroup">
                            <p:stCondLst>
                              <p:cond delay="3000"/>
                            </p:stCondLst>
                            <p:childTnLst>
                              <p:par>
                                <p:cTn id="9" presetID="6" presetClass="entr" presetSubtype="16" fill="hold" grpId="0" nodeType="afterEffect">
                                  <p:stCondLst>
                                    <p:cond delay="1000"/>
                                  </p:stCondLst>
                                  <p:childTnLst>
                                    <p:set>
                                      <p:cBhvr>
                                        <p:cTn id="10" dur="1" fill="hold">
                                          <p:stCondLst>
                                            <p:cond delay="0"/>
                                          </p:stCondLst>
                                        </p:cTn>
                                        <p:tgtEl>
                                          <p:spTgt spid="11267">
                                            <p:txEl>
                                              <p:pRg st="1" end="1"/>
                                            </p:txEl>
                                          </p:spTgt>
                                        </p:tgtEl>
                                        <p:attrNameLst>
                                          <p:attrName>style.visibility</p:attrName>
                                        </p:attrNameLst>
                                      </p:cBhvr>
                                      <p:to>
                                        <p:strVal val="visible"/>
                                      </p:to>
                                    </p:set>
                                    <p:animEffect transition="in" filter="circle(in)">
                                      <p:cBhvr>
                                        <p:cTn id="11" dur="2000"/>
                                        <p:tgtEl>
                                          <p:spTgt spid="11267">
                                            <p:txEl>
                                              <p:pRg st="1" end="1"/>
                                            </p:txEl>
                                          </p:spTgt>
                                        </p:tgtEl>
                                      </p:cBhvr>
                                    </p:animEffect>
                                  </p:childTnLst>
                                </p:cTn>
                              </p:par>
                            </p:childTnLst>
                          </p:cTn>
                        </p:par>
                        <p:par>
                          <p:cTn id="12" fill="hold" nodeType="afterGroup">
                            <p:stCondLst>
                              <p:cond delay="6000"/>
                            </p:stCondLst>
                            <p:childTnLst>
                              <p:par>
                                <p:cTn id="13" presetID="6" presetClass="entr" presetSubtype="16" fill="hold" grpId="0" nodeType="afterEffect">
                                  <p:stCondLst>
                                    <p:cond delay="1000"/>
                                  </p:stCondLst>
                                  <p:childTnLst>
                                    <p:set>
                                      <p:cBhvr>
                                        <p:cTn id="14" dur="1" fill="hold">
                                          <p:stCondLst>
                                            <p:cond delay="0"/>
                                          </p:stCondLst>
                                        </p:cTn>
                                        <p:tgtEl>
                                          <p:spTgt spid="11267">
                                            <p:txEl>
                                              <p:pRg st="2" end="2"/>
                                            </p:txEl>
                                          </p:spTgt>
                                        </p:tgtEl>
                                        <p:attrNameLst>
                                          <p:attrName>style.visibility</p:attrName>
                                        </p:attrNameLst>
                                      </p:cBhvr>
                                      <p:to>
                                        <p:strVal val="visible"/>
                                      </p:to>
                                    </p:set>
                                    <p:animEffect transition="in" filter="circle(in)">
                                      <p:cBhvr>
                                        <p:cTn id="15" dur="2000"/>
                                        <p:tgtEl>
                                          <p:spTgt spid="11267">
                                            <p:txEl>
                                              <p:pRg st="2" end="2"/>
                                            </p:txEl>
                                          </p:spTgt>
                                        </p:tgtEl>
                                      </p:cBhvr>
                                    </p:animEffect>
                                  </p:childTnLst>
                                </p:cTn>
                              </p:par>
                            </p:childTnLst>
                          </p:cTn>
                        </p:par>
                        <p:par>
                          <p:cTn id="16" fill="hold" nodeType="afterGroup">
                            <p:stCondLst>
                              <p:cond delay="9000"/>
                            </p:stCondLst>
                            <p:childTnLst>
                              <p:par>
                                <p:cTn id="17" presetID="6" presetClass="entr" presetSubtype="16" fill="hold" grpId="0" nodeType="afterEffect">
                                  <p:stCondLst>
                                    <p:cond delay="1000"/>
                                  </p:stCondLst>
                                  <p:childTnLst>
                                    <p:set>
                                      <p:cBhvr>
                                        <p:cTn id="18" dur="1" fill="hold">
                                          <p:stCondLst>
                                            <p:cond delay="0"/>
                                          </p:stCondLst>
                                        </p:cTn>
                                        <p:tgtEl>
                                          <p:spTgt spid="11267">
                                            <p:txEl>
                                              <p:pRg st="3" end="3"/>
                                            </p:txEl>
                                          </p:spTgt>
                                        </p:tgtEl>
                                        <p:attrNameLst>
                                          <p:attrName>style.visibility</p:attrName>
                                        </p:attrNameLst>
                                      </p:cBhvr>
                                      <p:to>
                                        <p:strVal val="visible"/>
                                      </p:to>
                                    </p:set>
                                    <p:animEffect transition="in" filter="circle(in)">
                                      <p:cBhvr>
                                        <p:cTn id="19" dur="2000"/>
                                        <p:tgtEl>
                                          <p:spTgt spid="11267">
                                            <p:txEl>
                                              <p:pRg st="3" end="3"/>
                                            </p:txEl>
                                          </p:spTgt>
                                        </p:tgtEl>
                                      </p:cBhvr>
                                    </p:animEffect>
                                  </p:childTnLst>
                                </p:cTn>
                              </p:par>
                            </p:childTnLst>
                          </p:cTn>
                        </p:par>
                        <p:par>
                          <p:cTn id="20" fill="hold" nodeType="afterGroup">
                            <p:stCondLst>
                              <p:cond delay="12000"/>
                            </p:stCondLst>
                            <p:childTnLst>
                              <p:par>
                                <p:cTn id="21" presetID="6" presetClass="entr" presetSubtype="16" fill="hold" nodeType="after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circle(in)">
                                      <p:cBhvr>
                                        <p:cTn id="23" dur="2000"/>
                                        <p:tgtEl>
                                          <p:spTgt spid="6">
                                            <p:txEl>
                                              <p:pRg st="0" end="0"/>
                                            </p:txEl>
                                          </p:spTgt>
                                        </p:tgtEl>
                                      </p:cBhvr>
                                    </p:animEffect>
                                  </p:childTnLst>
                                </p:cTn>
                              </p:par>
                            </p:childTnLst>
                          </p:cTn>
                        </p:par>
                        <p:par>
                          <p:cTn id="24" fill="hold" nodeType="afterGroup">
                            <p:stCondLst>
                              <p:cond delay="14000"/>
                            </p:stCondLst>
                            <p:childTnLst>
                              <p:par>
                                <p:cTn id="25" presetID="6" presetClass="entr" presetSubtype="16" fill="hold" nodeType="after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circle(in)">
                                      <p:cBhvr>
                                        <p:cTn id="27" dur="2000"/>
                                        <p:tgtEl>
                                          <p:spTgt spid="6">
                                            <p:txEl>
                                              <p:pRg st="1" end="1"/>
                                            </p:txEl>
                                          </p:spTgt>
                                        </p:tgtEl>
                                      </p:cBhvr>
                                    </p:animEffect>
                                  </p:childTnLst>
                                </p:cTn>
                              </p:par>
                            </p:childTnLst>
                          </p:cTn>
                        </p:par>
                        <p:par>
                          <p:cTn id="28" fill="hold" nodeType="afterGroup">
                            <p:stCondLst>
                              <p:cond delay="16000"/>
                            </p:stCondLst>
                            <p:childTnLst>
                              <p:par>
                                <p:cTn id="29" presetID="6" presetClass="entr" presetSubtype="16" fill="hold" nodeType="after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animEffect transition="in" filter="circle(in)">
                                      <p:cBhvr>
                                        <p:cTn id="31"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ctrTitle"/>
          </p:nvPr>
        </p:nvSpPr>
        <p:spPr>
          <a:xfrm>
            <a:off x="1908175" y="188913"/>
            <a:ext cx="5543550" cy="1511300"/>
          </a:xfrm>
        </p:spPr>
        <p:txBody>
          <a:bodyPr/>
          <a:lstStyle/>
          <a:p>
            <a:pPr algn="ctr"/>
            <a:r>
              <a:rPr lang="ru-RU" altLang="ru-RU" sz="3200" i="1" dirty="0" smtClean="0">
                <a:latin typeface="Times New Roman" pitchFamily="18" charset="0"/>
                <a:cs typeface="Times New Roman" pitchFamily="18" charset="0"/>
              </a:rPr>
              <a:t>Художественное своеобразие творчества С. Есенина.</a:t>
            </a:r>
          </a:p>
        </p:txBody>
      </p:sp>
      <p:sp>
        <p:nvSpPr>
          <p:cNvPr id="4" name="Объект 2"/>
          <p:cNvSpPr txBox="1">
            <a:spLocks/>
          </p:cNvSpPr>
          <p:nvPr/>
        </p:nvSpPr>
        <p:spPr bwMode="auto">
          <a:xfrm>
            <a:off x="1331640" y="2276872"/>
            <a:ext cx="7239000" cy="428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r" rtl="0" eaLnBrk="0" fontAlgn="base" hangingPunct="0">
              <a:spcBef>
                <a:spcPct val="20000"/>
              </a:spcBef>
              <a:spcAft>
                <a:spcPct val="0"/>
              </a:spcAft>
              <a:buFontTx/>
              <a:buNone/>
              <a:defRPr sz="3200">
                <a:solidFill>
                  <a:schemeClr val="tx2"/>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2"/>
                </a:solidFill>
                <a:latin typeface="+mn-lt"/>
              </a:defRPr>
            </a:lvl2pPr>
            <a:lvl3pPr marL="1143000" indent="-228600" algn="l" rtl="0" eaLnBrk="0" fontAlgn="base" hangingPunct="0">
              <a:spcBef>
                <a:spcPct val="20000"/>
              </a:spcBef>
              <a:spcAft>
                <a:spcPct val="0"/>
              </a:spcAft>
              <a:buChar char="•"/>
              <a:defRPr sz="2400">
                <a:solidFill>
                  <a:schemeClr val="tx2"/>
                </a:solidFill>
                <a:latin typeface="+mn-lt"/>
              </a:defRPr>
            </a:lvl3pPr>
            <a:lvl4pPr marL="1600200" indent="-228600" algn="l" rtl="0" eaLnBrk="0" fontAlgn="base" hangingPunct="0">
              <a:spcBef>
                <a:spcPct val="20000"/>
              </a:spcBef>
              <a:spcAft>
                <a:spcPct val="0"/>
              </a:spcAft>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a:lstStyle>
          <a:p>
            <a:pPr algn="just">
              <a:lnSpc>
                <a:spcPct val="115000"/>
              </a:lnSpc>
              <a:spcAft>
                <a:spcPts val="1000"/>
              </a:spcAft>
            </a:pPr>
            <a:r>
              <a:rPr lang="ru-RU" altLang="ru-RU" sz="2400" b="1" i="1" u="sng" kern="0" dirty="0" smtClean="0">
                <a:solidFill>
                  <a:srgbClr val="000000"/>
                </a:solidFill>
                <a:latin typeface="Times New Roman" pitchFamily="18" charset="0"/>
                <a:ea typeface="Calibri" pitchFamily="34" charset="0"/>
                <a:cs typeface="Times New Roman" pitchFamily="18" charset="0"/>
              </a:rPr>
              <a:t>ХУДОЖЕСТВЕННОЕ СВОЕОБРАЗИЕ </a:t>
            </a:r>
            <a:r>
              <a:rPr lang="ru-RU" altLang="ru-RU" i="1" kern="0" dirty="0" smtClean="0">
                <a:solidFill>
                  <a:srgbClr val="4F261E"/>
                </a:solidFill>
                <a:latin typeface="Times New Roman" pitchFamily="18" charset="0"/>
                <a:ea typeface="Calibri" pitchFamily="34" charset="0"/>
                <a:cs typeface="Times New Roman" pitchFamily="18" charset="0"/>
              </a:rPr>
              <a:t>— </a:t>
            </a:r>
            <a:r>
              <a:rPr lang="ru-RU" altLang="ru-RU" sz="2400" i="1" kern="0" dirty="0" smtClean="0">
                <a:solidFill>
                  <a:srgbClr val="000000"/>
                </a:solidFill>
                <a:latin typeface="Times New Roman" pitchFamily="18" charset="0"/>
                <a:ea typeface="Calibri" pitchFamily="34" charset="0"/>
                <a:cs typeface="Times New Roman" pitchFamily="18" charset="0"/>
              </a:rPr>
              <a:t>неповтори­мые черты и свойства того или иного литературного   произве­дения, придающие ему индивидуальность и непохожесть на другие произведения. </a:t>
            </a:r>
            <a:endParaRPr lang="ru-RU" altLang="ru-RU" sz="2400" kern="0" dirty="0" smtClean="0">
              <a:solidFill>
                <a:srgbClr val="000000"/>
              </a:solidFill>
              <a:latin typeface="Calibri" pitchFamily="34" charset="0"/>
              <a:ea typeface="Calibri" pitchFamily="34" charset="0"/>
              <a:cs typeface="Times New Roman" pitchFamily="18" charset="0"/>
            </a:endParaRPr>
          </a:p>
          <a:p>
            <a:endParaRPr lang="ru-RU" altLang="ru-RU" kern="0" dirty="0" smtClean="0">
              <a:solidFill>
                <a:srgbClr val="4F261E"/>
              </a:solidFill>
              <a:ea typeface="Calibri" pitchFamily="34" charset="0"/>
              <a:cs typeface="Times New Roman" pitchFamily="18" charset="0"/>
            </a:endParaRPr>
          </a:p>
        </p:txBody>
      </p:sp>
    </p:spTree>
    <p:extLst>
      <p:ext uri="{BB962C8B-B14F-4D97-AF65-F5344CB8AC3E}">
        <p14:creationId xmlns:p14="http://schemas.microsoft.com/office/powerpoint/2010/main" val="161992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200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4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a:xfrm>
            <a:off x="899592" y="274638"/>
            <a:ext cx="7787208" cy="1143000"/>
          </a:xfrm>
        </p:spPr>
        <p:txBody>
          <a:bodyPr/>
          <a:lstStyle/>
          <a:p>
            <a:pPr algn="just"/>
            <a:r>
              <a:rPr lang="ru-RU" altLang="ru-RU" sz="2800" b="1" dirty="0" smtClean="0">
                <a:latin typeface="Times New Roman" pitchFamily="18" charset="0"/>
                <a:cs typeface="Times New Roman" pitchFamily="18" charset="0"/>
              </a:rPr>
              <a:t>АНАЛИЗ СТИХОТВОРЕНИЯ С. Есенина </a:t>
            </a:r>
            <a:br>
              <a:rPr lang="ru-RU" altLang="ru-RU" sz="2800" b="1" dirty="0" smtClean="0">
                <a:latin typeface="Times New Roman" pitchFamily="18" charset="0"/>
                <a:cs typeface="Times New Roman" pitchFamily="18" charset="0"/>
              </a:rPr>
            </a:br>
            <a:r>
              <a:rPr lang="ru-RU" altLang="ru-RU" sz="2800" b="1" dirty="0" smtClean="0">
                <a:latin typeface="Times New Roman" pitchFamily="18" charset="0"/>
                <a:cs typeface="Times New Roman" pitchFamily="18" charset="0"/>
              </a:rPr>
              <a:t>«Не жалею, не зову, не плачу»:</a:t>
            </a:r>
          </a:p>
        </p:txBody>
      </p:sp>
      <p:sp>
        <p:nvSpPr>
          <p:cNvPr id="18435" name="Объект 2"/>
          <p:cNvSpPr>
            <a:spLocks noGrp="1"/>
          </p:cNvSpPr>
          <p:nvPr>
            <p:ph idx="1"/>
          </p:nvPr>
        </p:nvSpPr>
        <p:spPr>
          <a:xfrm>
            <a:off x="1331640" y="1484784"/>
            <a:ext cx="7239000" cy="2808312"/>
          </a:xfrm>
        </p:spPr>
        <p:txBody>
          <a:bodyPr>
            <a:normAutofit fontScale="92500" lnSpcReduction="20000"/>
          </a:bodyPr>
          <a:lstStyle/>
          <a:p>
            <a:pPr marL="0" indent="0">
              <a:buFontTx/>
              <a:buNone/>
              <a:defRPr/>
            </a:pPr>
            <a:endParaRPr lang="ru-RU" sz="2400" dirty="0" smtClean="0">
              <a:latin typeface="Times New Roman" panose="02020603050405020304" pitchFamily="18" charset="0"/>
              <a:cs typeface="Times New Roman" pitchFamily="18" charset="0"/>
            </a:endParaRPr>
          </a:p>
          <a:p>
            <a:pPr marL="0" indent="0">
              <a:buFontTx/>
              <a:buNone/>
              <a:defRPr/>
            </a:pPr>
            <a:r>
              <a:rPr lang="ru-RU" sz="2400" dirty="0" smtClean="0">
                <a:latin typeface="Times New Roman" panose="02020603050405020304" pitchFamily="18" charset="0"/>
                <a:cs typeface="Times New Roman" pitchFamily="18" charset="0"/>
              </a:rPr>
              <a:t>СХЕМА АНАЛИЗА:</a:t>
            </a:r>
          </a:p>
          <a:p>
            <a:pPr marL="0" indent="0">
              <a:buFontTx/>
              <a:buNone/>
              <a:defRPr/>
            </a:pPr>
            <a:endParaRPr lang="ru-RU" sz="2400" dirty="0">
              <a:latin typeface="Times New Roman" panose="02020603050405020304" pitchFamily="18" charset="0"/>
              <a:cs typeface="Times New Roman" pitchFamily="18" charset="0"/>
            </a:endParaRPr>
          </a:p>
          <a:p>
            <a:pPr>
              <a:buFont typeface="Wingdings" pitchFamily="2" charset="2"/>
              <a:buChar char="ü"/>
              <a:defRPr/>
            </a:pPr>
            <a:r>
              <a:rPr lang="ru-RU" sz="2400" i="1" dirty="0">
                <a:latin typeface="Times New Roman" pitchFamily="18" charset="0"/>
                <a:cs typeface="Times New Roman" pitchFamily="18" charset="0"/>
              </a:rPr>
              <a:t>Ведущая тема, мотивы, идея, настроение.</a:t>
            </a:r>
          </a:p>
          <a:p>
            <a:pPr>
              <a:buFont typeface="Wingdings" pitchFamily="2" charset="2"/>
              <a:buChar char="ü"/>
              <a:defRPr/>
            </a:pPr>
            <a:r>
              <a:rPr lang="ru-RU" sz="2400" i="1" dirty="0">
                <a:latin typeface="Times New Roman" pitchFamily="18" charset="0"/>
                <a:cs typeface="Times New Roman" pitchFamily="18" charset="0"/>
              </a:rPr>
              <a:t>Лирический сюжет, композиция.</a:t>
            </a:r>
          </a:p>
          <a:p>
            <a:pPr>
              <a:buFont typeface="Wingdings" pitchFamily="2" charset="2"/>
              <a:buChar char="ü"/>
              <a:defRPr/>
            </a:pPr>
            <a:r>
              <a:rPr lang="ru-RU" sz="2400" i="1" dirty="0">
                <a:latin typeface="Times New Roman" pitchFamily="18" charset="0"/>
                <a:cs typeface="Times New Roman" pitchFamily="18" charset="0"/>
              </a:rPr>
              <a:t>Лирический герой, основные образы. </a:t>
            </a:r>
          </a:p>
          <a:p>
            <a:pPr>
              <a:buFont typeface="Wingdings" pitchFamily="2" charset="2"/>
              <a:buChar char="ü"/>
              <a:defRPr/>
            </a:pPr>
            <a:r>
              <a:rPr lang="ru-RU" sz="2400" i="1" dirty="0">
                <a:latin typeface="Times New Roman" pitchFamily="18" charset="0"/>
                <a:cs typeface="Times New Roman" pitchFamily="18" charset="0"/>
              </a:rPr>
              <a:t>Изобразительные средства языка, лексика, поэтический синтаксис, звукопись. </a:t>
            </a:r>
            <a:endParaRPr lang="ru-RU" sz="2400" dirty="0" smtClean="0"/>
          </a:p>
        </p:txBody>
      </p:sp>
    </p:spTree>
    <p:extLst>
      <p:ext uri="{BB962C8B-B14F-4D97-AF65-F5344CB8AC3E}">
        <p14:creationId xmlns:p14="http://schemas.microsoft.com/office/powerpoint/2010/main" val="3923051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8913"/>
            <a:ext cx="8219256" cy="6408737"/>
          </a:xfrm>
        </p:spPr>
        <p:txBody>
          <a:bodyPr>
            <a:normAutofit/>
          </a:bodyPr>
          <a:lstStyle/>
          <a:p>
            <a:pPr marL="0">
              <a:spcBef>
                <a:spcPts val="0"/>
              </a:spcBef>
              <a:defRPr/>
            </a:pPr>
            <a:r>
              <a:rPr lang="ru-RU" sz="1600" dirty="0" smtClean="0">
                <a:latin typeface="Times New Roman" pitchFamily="18" charset="0"/>
                <a:cs typeface="Times New Roman" pitchFamily="18" charset="0"/>
              </a:rPr>
              <a:t>Не жалею, не зову, не плачу,</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Все пройдет, как с белых яблонь дым.</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Увяданья золотом охваченный,</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Я не буду больше молодым.</a:t>
            </a:r>
          </a:p>
          <a:p>
            <a:pPr marL="0" indent="0">
              <a:spcBef>
                <a:spcPts val="0"/>
              </a:spcBef>
              <a:buFontTx/>
              <a:buNone/>
              <a:defRPr/>
            </a:pPr>
            <a:r>
              <a:rPr lang="ru-RU" sz="1600" dirty="0" smtClean="0">
                <a:latin typeface="Times New Roman" pitchFamily="18" charset="0"/>
                <a:cs typeface="Times New Roman" pitchFamily="18" charset="0"/>
              </a:rPr>
              <a:t>	Ты теперь не так уж будешь биться,</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Сердце, тронутое холодком,</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И страна березового ситца</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Не заманит шляться босиком.</a:t>
            </a:r>
          </a:p>
          <a:p>
            <a:pPr marL="0" indent="0">
              <a:spcBef>
                <a:spcPts val="0"/>
              </a:spcBef>
              <a:buFontTx/>
              <a:buNone/>
              <a:defRPr/>
            </a:pPr>
            <a:r>
              <a:rPr lang="ru-RU" sz="1600" dirty="0" smtClean="0">
                <a:latin typeface="Times New Roman" pitchFamily="18" charset="0"/>
                <a:cs typeface="Times New Roman" pitchFamily="18" charset="0"/>
              </a:rPr>
              <a:t>		Дух бродяжий! ты все реже, реже</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Расшевеливаешь пламень уст</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О моя утраченная свежесть,</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Буйство глаз и половодье чувств.</a:t>
            </a:r>
          </a:p>
          <a:p>
            <a:pPr marL="0" indent="0">
              <a:spcBef>
                <a:spcPts val="0"/>
              </a:spcBef>
              <a:buFontTx/>
              <a:buNone/>
              <a:defRPr/>
            </a:pPr>
            <a:r>
              <a:rPr lang="ru-RU" sz="1600" dirty="0" smtClean="0">
                <a:latin typeface="Times New Roman" pitchFamily="18" charset="0"/>
                <a:cs typeface="Times New Roman" pitchFamily="18" charset="0"/>
              </a:rPr>
              <a:t>	Я теперь скупее стал в желаньях,</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Жизнь моя? иль ты приснилась мне?</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Словно я весенней гулкой ранью</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Проскакал на розовом коне.</a:t>
            </a:r>
          </a:p>
          <a:p>
            <a:pPr marL="0">
              <a:spcBef>
                <a:spcPts val="0"/>
              </a:spcBef>
              <a:defRPr/>
            </a:pPr>
            <a:r>
              <a:rPr lang="ru-RU" sz="1600" dirty="0" smtClean="0">
                <a:latin typeface="Times New Roman" pitchFamily="18" charset="0"/>
                <a:cs typeface="Times New Roman" pitchFamily="18" charset="0"/>
              </a:rPr>
              <a:t>Все мы, все мы в этом мире тленны,</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Тихо льется с кленов листьев медь…</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Будь же ты вовек благословенно,</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Что пришло </a:t>
            </a:r>
            <a:r>
              <a:rPr lang="ru-RU" sz="1600" dirty="0" err="1" smtClean="0">
                <a:latin typeface="Times New Roman" pitchFamily="18" charset="0"/>
                <a:cs typeface="Times New Roman" pitchFamily="18" charset="0"/>
              </a:rPr>
              <a:t>процвесть</a:t>
            </a:r>
            <a:r>
              <a:rPr lang="ru-RU" sz="1600" dirty="0" smtClean="0">
                <a:latin typeface="Times New Roman" pitchFamily="18" charset="0"/>
                <a:cs typeface="Times New Roman" pitchFamily="18" charset="0"/>
              </a:rPr>
              <a:t> и умереть.</a:t>
            </a:r>
          </a:p>
          <a:p>
            <a:pPr>
              <a:defRPr/>
            </a:pPr>
            <a:endParaRPr lang="ru-RU" dirty="0"/>
          </a:p>
        </p:txBody>
      </p:sp>
      <p:pic>
        <p:nvPicPr>
          <p:cNvPr id="2" name="sergey_esenin_chitaet_a._zlishchev_-_ne_zhaleyu_ne_zovu_ne_plachu_(zaycev.net).mp3">
            <a:hlinkClick r:id="" action="ppaction://media"/>
          </p:cNvPr>
          <p:cNvPicPr>
            <a:picLocks noRot="1" noChangeAspect="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8101013" y="5876925"/>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93458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6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5000"/>
                                        <p:tgtEl>
                                          <p:spTgt spid="3">
                                            <p:txEl>
                                              <p:pRg st="0" end="0"/>
                                            </p:txEl>
                                          </p:spTgt>
                                        </p:tgtEl>
                                      </p:cBhvr>
                                    </p:animEffect>
                                  </p:childTnLst>
                                </p:cTn>
                              </p:par>
                            </p:childTnLst>
                          </p:cTn>
                        </p:par>
                        <p:par>
                          <p:cTn id="8" fill="hold" nodeType="afterGroup">
                            <p:stCondLst>
                              <p:cond delay="11000"/>
                            </p:stCondLst>
                            <p:childTnLst>
                              <p:par>
                                <p:cTn id="9" presetID="6" presetClass="entr" presetSubtype="16" fill="hold" grpId="0" nodeType="afterEffect">
                                  <p:stCondLst>
                                    <p:cond delay="6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5000"/>
                                        <p:tgtEl>
                                          <p:spTgt spid="3">
                                            <p:txEl>
                                              <p:pRg st="1" end="1"/>
                                            </p:txEl>
                                          </p:spTgt>
                                        </p:tgtEl>
                                      </p:cBhvr>
                                    </p:animEffect>
                                  </p:childTnLst>
                                </p:cTn>
                              </p:par>
                            </p:childTnLst>
                          </p:cTn>
                        </p:par>
                        <p:par>
                          <p:cTn id="12" fill="hold" nodeType="afterGroup">
                            <p:stCondLst>
                              <p:cond delay="22250"/>
                            </p:stCondLst>
                            <p:childTnLst>
                              <p:par>
                                <p:cTn id="13" presetID="6" presetClass="entr" presetSubtype="16" fill="hold" grpId="0" nodeType="afterEffect">
                                  <p:stCondLst>
                                    <p:cond delay="675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5000"/>
                                        <p:tgtEl>
                                          <p:spTgt spid="3">
                                            <p:txEl>
                                              <p:pRg st="2" end="2"/>
                                            </p:txEl>
                                          </p:spTgt>
                                        </p:tgtEl>
                                      </p:cBhvr>
                                    </p:animEffect>
                                  </p:childTnLst>
                                </p:cTn>
                              </p:par>
                            </p:childTnLst>
                          </p:cTn>
                        </p:par>
                        <p:par>
                          <p:cTn id="16" fill="hold" nodeType="afterGroup">
                            <p:stCondLst>
                              <p:cond delay="34000"/>
                            </p:stCondLst>
                            <p:childTnLst>
                              <p:par>
                                <p:cTn id="17" presetID="6" presetClass="entr" presetSubtype="16" fill="hold" grpId="0" nodeType="afterEffect">
                                  <p:stCondLst>
                                    <p:cond delay="725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in)">
                                      <p:cBhvr>
                                        <p:cTn id="19" dur="5000"/>
                                        <p:tgtEl>
                                          <p:spTgt spid="3">
                                            <p:txEl>
                                              <p:pRg st="3" end="3"/>
                                            </p:txEl>
                                          </p:spTgt>
                                        </p:tgtEl>
                                      </p:cBhvr>
                                    </p:animEffect>
                                  </p:childTnLst>
                                </p:cTn>
                              </p:par>
                            </p:childTnLst>
                          </p:cTn>
                        </p:par>
                        <p:par>
                          <p:cTn id="20" fill="hold" nodeType="afterGroup">
                            <p:stCondLst>
                              <p:cond delay="46250"/>
                            </p:stCondLst>
                            <p:childTnLst>
                              <p:par>
                                <p:cTn id="21" presetID="6" presetClass="entr" presetSubtype="16" fill="hold" grpId="0" nodeType="afterEffect">
                                  <p:stCondLst>
                                    <p:cond delay="775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ircle(in)">
                                      <p:cBhvr>
                                        <p:cTn id="23" dur="5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2"/>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1" presetClass="mediacall" presetSubtype="0" fill="hold" nodeType="clickEffect">
                                  <p:stCondLst>
                                    <p:cond delay="0"/>
                                  </p:stCondLst>
                                  <p:childTnLst>
                                    <p:cmd type="call" cmd="playFrom(0.0)">
                                      <p:cBhvr>
                                        <p:cTn id="28" dur="97357" fill="hold"/>
                                        <p:tgtEl>
                                          <p:spTgt spid="2"/>
                                        </p:tgtEl>
                                      </p:cBhvr>
                                    </p:cmd>
                                  </p:childTnLst>
                                </p:cTn>
                              </p:par>
                            </p:childTnLst>
                          </p:cTn>
                        </p:par>
                      </p:childTnLst>
                    </p:cTn>
                  </p:par>
                </p:childTnLst>
              </p:cTn>
              <p:nextCondLst>
                <p:cond evt="onClick" delay="0">
                  <p:tgtEl>
                    <p:spTgt spid="2"/>
                  </p:tgtEl>
                </p:cond>
              </p:nextCondLst>
            </p:seq>
            <p:audio>
              <p:cMediaNode vol="80000">
                <p:cTn id="29" fill="hold" display="0">
                  <p:stCondLst>
                    <p:cond delay="indefinite"/>
                  </p:stCondLst>
                  <p:endCondLst>
                    <p:cond evt="onStopAudio" delay="0">
                      <p:tgtEl>
                        <p:sldTgt/>
                      </p:tgtEl>
                    </p:cond>
                  </p:endCondLst>
                </p:cTn>
                <p:tgtEl>
                  <p:spTgt spid="2"/>
                </p:tgtEl>
              </p:cMediaNode>
            </p:audio>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1221778411"/>
              </p:ext>
            </p:extLst>
          </p:nvPr>
        </p:nvGraphicFramePr>
        <p:xfrm>
          <a:off x="323528" y="476672"/>
          <a:ext cx="8568952" cy="4990714"/>
        </p:xfrm>
        <a:graphic>
          <a:graphicData uri="http://schemas.openxmlformats.org/drawingml/2006/table">
            <a:tbl>
              <a:tblPr/>
              <a:tblGrid>
                <a:gridCol w="1440160"/>
                <a:gridCol w="7128792"/>
              </a:tblGrid>
              <a:tr h="897579">
                <a:tc>
                  <a:txBody>
                    <a:bodyPr/>
                    <a:lstStyle/>
                    <a:p>
                      <a:pPr marL="0" marR="0" lvl="0" indent="0" algn="l" defTabSz="914400" rtl="0" eaLnBrk="1" fontAlgn="base" latinLnBrk="0" hangingPunct="1">
                        <a:lnSpc>
                          <a:spcPct val="115000"/>
                        </a:lnSpc>
                        <a:spcBef>
                          <a:spcPct val="0"/>
                        </a:spcBef>
                        <a:spcAft>
                          <a:spcPct val="0"/>
                        </a:spcAft>
                        <a:buClrTx/>
                        <a:buSzTx/>
                        <a:buFont typeface="+mj-lt"/>
                        <a:buNone/>
                        <a:tabLst/>
                      </a:pPr>
                      <a:r>
                        <a:rPr kumimoji="0" lang="ru-RU" sz="1200" b="0" i="0" u="none" strike="noStrike" cap="none" normalizeH="0" baseline="0" dirty="0" smtClean="0">
                          <a:ln>
                            <a:noFill/>
                          </a:ln>
                          <a:solidFill>
                            <a:schemeClr val="tx1"/>
                          </a:solidFill>
                          <a:effectLst/>
                          <a:latin typeface="Times New Roman" pitchFamily="18" charset="0"/>
                          <a:cs typeface="Times New Roman" pitchFamily="18" charset="0"/>
                        </a:rPr>
                        <a:t>1. Тематика, мотивы, идея; преобладающее настроение.</a:t>
                      </a:r>
                      <a:endParaRPr kumimoji="0" lang="ru-RU"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Философская лирика. Тема – предназначение человека, его зрелый взгляд на прожитую жизнь, ее  осмысление. Мотивы: прощание с юностью, быстротечность времени, мотив осени жизни, увядания, предчувствия конца, мотив пути, странничества. Идея – необходимость смирения перед неизбежностью, приятие мира во всем его многообразии. Настроение: умиротворение, монотонность, неспешность.</a:t>
                      </a:r>
                      <a:endParaRPr kumimoji="0" lang="ru-RU"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4126">
                <a:tc>
                  <a:txBody>
                    <a:bodyPr/>
                    <a:lstStyle/>
                    <a:p>
                      <a:pPr marL="0" marR="0" lvl="0" indent="0" algn="l" defTabSz="914400" rtl="0" eaLnBrk="1" fontAlgn="base" latinLnBrk="0" hangingPunct="1">
                        <a:lnSpc>
                          <a:spcPct val="115000"/>
                        </a:lnSpc>
                        <a:spcBef>
                          <a:spcPct val="0"/>
                        </a:spcBef>
                        <a:spcAft>
                          <a:spcPct val="0"/>
                        </a:spcAft>
                        <a:buClrTx/>
                        <a:buSzTx/>
                        <a:buFont typeface="+mj-lt"/>
                        <a:buNone/>
                        <a:tabLst/>
                      </a:pPr>
                      <a:r>
                        <a:rPr kumimoji="0" lang="ru-RU" sz="1200" b="0" i="0" u="none" strike="noStrike" cap="none" normalizeH="0" baseline="0" dirty="0" smtClean="0">
                          <a:ln>
                            <a:noFill/>
                          </a:ln>
                          <a:solidFill>
                            <a:schemeClr val="tx1"/>
                          </a:solidFill>
                          <a:effectLst/>
                          <a:latin typeface="Times New Roman" pitchFamily="18" charset="0"/>
                          <a:cs typeface="Times New Roman" pitchFamily="18" charset="0"/>
                        </a:rPr>
                        <a:t>2. Лирический сюжет, композиция.</a:t>
                      </a:r>
                      <a:endParaRPr kumimoji="0" lang="ru-RU"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Содержание конкретно (белых яблонь дым, страна березового ситца) и условно (розовый конь – символ весны, радости, мечты). Кольцевая композиция, в основе которой – антитеза прошлого, настоящего и будущего (белых яблонь дым – кленовая листьев медь).</a:t>
                      </a:r>
                      <a:endParaRPr kumimoji="0" lang="ru-RU"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4126">
                <a:tc>
                  <a:txBody>
                    <a:bodyPr/>
                    <a:lstStyle/>
                    <a:p>
                      <a:pPr marL="0" marR="0" lvl="0" indent="0" algn="l" defTabSz="914400" rtl="0" eaLnBrk="1" fontAlgn="base" latinLnBrk="0" hangingPunct="1">
                        <a:lnSpc>
                          <a:spcPct val="115000"/>
                        </a:lnSpc>
                        <a:spcBef>
                          <a:spcPct val="0"/>
                        </a:spcBef>
                        <a:spcAft>
                          <a:spcPct val="0"/>
                        </a:spcAft>
                        <a:buClrTx/>
                        <a:buSzTx/>
                        <a:buFont typeface="+mj-lt"/>
                        <a:buNone/>
                        <a:tabLst/>
                      </a:pPr>
                      <a:r>
                        <a:rPr kumimoji="0" lang="ru-RU" sz="1200" b="0" i="0" u="none" strike="noStrike" cap="none" normalizeH="0" baseline="0" dirty="0" smtClean="0">
                          <a:ln>
                            <a:noFill/>
                          </a:ln>
                          <a:solidFill>
                            <a:schemeClr val="tx1"/>
                          </a:solidFill>
                          <a:effectLst/>
                          <a:latin typeface="Times New Roman" pitchFamily="18" charset="0"/>
                          <a:cs typeface="Times New Roman" pitchFamily="18" charset="0"/>
                        </a:rPr>
                        <a:t>3. Ключевые образы, лирический герой.</a:t>
                      </a:r>
                      <a:endParaRPr kumimoji="0" lang="ru-RU"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Образы: Родина (яблоня, береза, клен); символический образ розового коня; образ природы и человека (увяданья золотом охваченный, я не буду больше молодым); аллегоричный образ (дух бродяжий); конкретные образы (сердце, жизнь). Лирический герой – сам Поэт (автобиографичность).</a:t>
                      </a:r>
                      <a:endParaRPr kumimoji="0" lang="ru-RU"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55964">
                <a:tc>
                  <a:txBody>
                    <a:bodyPr/>
                    <a:lstStyle/>
                    <a:p>
                      <a:pPr marL="0" marR="0" lvl="0" indent="0" algn="l" defTabSz="914400" rtl="0" eaLnBrk="1" fontAlgn="base" latinLnBrk="0" hangingPunct="1">
                        <a:lnSpc>
                          <a:spcPct val="115000"/>
                        </a:lnSpc>
                        <a:spcBef>
                          <a:spcPct val="0"/>
                        </a:spcBef>
                        <a:spcAft>
                          <a:spcPct val="0"/>
                        </a:spcAft>
                        <a:buClrTx/>
                        <a:buSzTx/>
                        <a:buFont typeface="+mj-lt"/>
                        <a:buNone/>
                        <a:tabLst/>
                      </a:pPr>
                      <a:r>
                        <a:rPr kumimoji="0" lang="ru-RU" sz="1200" b="0" i="0" u="none" strike="noStrike" cap="none" normalizeH="0" baseline="0" dirty="0" smtClean="0">
                          <a:ln>
                            <a:noFill/>
                          </a:ln>
                          <a:solidFill>
                            <a:schemeClr val="tx1"/>
                          </a:solidFill>
                          <a:effectLst/>
                          <a:latin typeface="Times New Roman" pitchFamily="18" charset="0"/>
                          <a:cs typeface="Times New Roman" pitchFamily="18" charset="0"/>
                        </a:rPr>
                        <a:t>4. Изобразительно-выразительные, лексико-морфологические средства языка.</a:t>
                      </a:r>
                      <a:endParaRPr kumimoji="0" lang="ru-RU"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Метафоры (увяданья золото, пламень уст, половодье чувств, листьев медь); сравнения (сердце, тронутое холодком, как с белых яблонь дым, словно я проскакал на розовом коне); эпитеты (с белых яблонь, веселой гулкой ранью, дух бродяжий). Слова разной стилистической окраски: просторечные (шляться, рань), высокая лексика (увяданье, тленны, благословенно; церковнославянское – процвесть. Приемы звукописи (ассонанс и аллитерация). Цветопись (белый, золото, медь).</a:t>
                      </a:r>
                      <a:endParaRPr kumimoji="0" lang="ru-RU"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46188">
                <a:tc>
                  <a:txBody>
                    <a:bodyPr/>
                    <a:lstStyle/>
                    <a:p>
                      <a:pPr marL="0" marR="0" lvl="0" indent="0" algn="l" defTabSz="914400" rtl="0" eaLnBrk="1" fontAlgn="base" latinLnBrk="0" hangingPunct="1">
                        <a:lnSpc>
                          <a:spcPct val="115000"/>
                        </a:lnSpc>
                        <a:spcBef>
                          <a:spcPct val="0"/>
                        </a:spcBef>
                        <a:spcAft>
                          <a:spcPct val="0"/>
                        </a:spcAft>
                        <a:buClrTx/>
                        <a:buSzTx/>
                        <a:buFont typeface="+mj-lt"/>
                        <a:buNone/>
                        <a:tabLst/>
                      </a:pPr>
                      <a:r>
                        <a:rPr kumimoji="0" lang="ru-RU" sz="1200" b="0" i="0" u="none" strike="noStrike" cap="none" normalizeH="0" baseline="0" dirty="0" smtClean="0">
                          <a:ln>
                            <a:noFill/>
                          </a:ln>
                          <a:solidFill>
                            <a:schemeClr val="tx1"/>
                          </a:solidFill>
                          <a:effectLst/>
                          <a:latin typeface="Times New Roman" pitchFamily="18" charset="0"/>
                          <a:cs typeface="Times New Roman" pitchFamily="18" charset="0"/>
                        </a:rPr>
                        <a:t>5. Интонационно-синтаксические фигуры.</a:t>
                      </a:r>
                      <a:endParaRPr kumimoji="0" lang="ru-RU" sz="9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Риторические восклицания (дух бродяжий), вопросы (жизнь моя? иль ты приснилась мне?), обращения (к сердцу, духу, свежести, жизни). Градация (не жалею, не зову, не плачу).Антитеза (весенних яблонь и осеннего золота увядания). Прием параллелизма (буйство глаз и половодье чувств).Рефрены (ты все реже, реже).</a:t>
                      </a:r>
                      <a:endPar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56764" marR="56764" marT="0" marB="0" horzOverflow="overflow">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272" name="TextBox 5"/>
          <p:cNvSpPr txBox="1">
            <a:spLocks noChangeArrowheads="1"/>
          </p:cNvSpPr>
          <p:nvPr/>
        </p:nvSpPr>
        <p:spPr bwMode="auto">
          <a:xfrm>
            <a:off x="2339975" y="0"/>
            <a:ext cx="49688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2"/>
                </a:solidFill>
                <a:latin typeface="Garamond" pitchFamily="18" charset="0"/>
              </a:defRPr>
            </a:lvl1pPr>
            <a:lvl2pPr marL="742950" indent="-285750" eaLnBrk="0" hangingPunct="0">
              <a:spcBef>
                <a:spcPct val="20000"/>
              </a:spcBef>
              <a:buChar char="–"/>
              <a:defRPr sz="2800">
                <a:solidFill>
                  <a:schemeClr val="tx2"/>
                </a:solidFill>
                <a:latin typeface="Garamond" pitchFamily="18" charset="0"/>
              </a:defRPr>
            </a:lvl2pPr>
            <a:lvl3pPr marL="1143000" indent="-228600" eaLnBrk="0" hangingPunct="0">
              <a:spcBef>
                <a:spcPct val="20000"/>
              </a:spcBef>
              <a:buChar char="•"/>
              <a:defRPr sz="2400">
                <a:solidFill>
                  <a:schemeClr val="tx2"/>
                </a:solidFill>
                <a:latin typeface="Garamond" pitchFamily="18" charset="0"/>
              </a:defRPr>
            </a:lvl3pPr>
            <a:lvl4pPr marL="1600200" indent="-228600" eaLnBrk="0" hangingPunct="0">
              <a:spcBef>
                <a:spcPct val="20000"/>
              </a:spcBef>
              <a:buChar char="–"/>
              <a:defRPr sz="2000">
                <a:solidFill>
                  <a:schemeClr val="tx2"/>
                </a:solidFill>
                <a:latin typeface="Garamond" pitchFamily="18" charset="0"/>
              </a:defRPr>
            </a:lvl4pPr>
            <a:lvl5pPr marL="2057400" indent="-228600" eaLnBrk="0" hangingPunct="0">
              <a:spcBef>
                <a:spcPct val="20000"/>
              </a:spcBef>
              <a:buChar char="»"/>
              <a:defRPr sz="2000">
                <a:solidFill>
                  <a:schemeClr val="tx2"/>
                </a:solidFill>
                <a:latin typeface="Garamond" pitchFamily="18" charset="0"/>
              </a:defRPr>
            </a:lvl5pPr>
            <a:lvl6pPr marL="2514600" indent="-228600" eaLnBrk="0" fontAlgn="base" hangingPunct="0">
              <a:spcBef>
                <a:spcPct val="20000"/>
              </a:spcBef>
              <a:spcAft>
                <a:spcPct val="0"/>
              </a:spcAft>
              <a:buChar char="»"/>
              <a:defRPr sz="2000">
                <a:solidFill>
                  <a:schemeClr val="tx2"/>
                </a:solidFill>
                <a:latin typeface="Garamond" pitchFamily="18" charset="0"/>
              </a:defRPr>
            </a:lvl6pPr>
            <a:lvl7pPr marL="2971800" indent="-228600" eaLnBrk="0" fontAlgn="base" hangingPunct="0">
              <a:spcBef>
                <a:spcPct val="20000"/>
              </a:spcBef>
              <a:spcAft>
                <a:spcPct val="0"/>
              </a:spcAft>
              <a:buChar char="»"/>
              <a:defRPr sz="2000">
                <a:solidFill>
                  <a:schemeClr val="tx2"/>
                </a:solidFill>
                <a:latin typeface="Garamond" pitchFamily="18" charset="0"/>
              </a:defRPr>
            </a:lvl7pPr>
            <a:lvl8pPr marL="3429000" indent="-228600" eaLnBrk="0" fontAlgn="base" hangingPunct="0">
              <a:spcBef>
                <a:spcPct val="20000"/>
              </a:spcBef>
              <a:spcAft>
                <a:spcPct val="0"/>
              </a:spcAft>
              <a:buChar char="»"/>
              <a:defRPr sz="2000">
                <a:solidFill>
                  <a:schemeClr val="tx2"/>
                </a:solidFill>
                <a:latin typeface="Garamond" pitchFamily="18" charset="0"/>
              </a:defRPr>
            </a:lvl8pPr>
            <a:lvl9pPr marL="3886200" indent="-228600" eaLnBrk="0" fontAlgn="base" hangingPunct="0">
              <a:spcBef>
                <a:spcPct val="20000"/>
              </a:spcBef>
              <a:spcAft>
                <a:spcPct val="0"/>
              </a:spcAft>
              <a:buChar char="»"/>
              <a:defRPr sz="2000">
                <a:solidFill>
                  <a:schemeClr val="tx2"/>
                </a:solidFill>
                <a:latin typeface="Garamond" pitchFamily="18" charset="0"/>
              </a:defRPr>
            </a:lvl9pPr>
          </a:lstStyle>
          <a:p>
            <a:pPr algn="ctr" eaLnBrk="1" fontAlgn="base" hangingPunct="1">
              <a:spcBef>
                <a:spcPct val="0"/>
              </a:spcBef>
              <a:spcAft>
                <a:spcPct val="0"/>
              </a:spcAft>
              <a:buFontTx/>
              <a:buNone/>
            </a:pPr>
            <a:r>
              <a:rPr lang="ru-RU" altLang="ru-RU" b="1" smtClean="0">
                <a:solidFill>
                  <a:srgbClr val="4F261E"/>
                </a:solidFill>
                <a:latin typeface="Times New Roman" pitchFamily="18" charset="0"/>
                <a:cs typeface="Times New Roman" pitchFamily="18" charset="0"/>
              </a:rPr>
              <a:t>Таблица результатов</a:t>
            </a:r>
          </a:p>
        </p:txBody>
      </p:sp>
    </p:spTree>
    <p:extLst>
      <p:ext uri="{BB962C8B-B14F-4D97-AF65-F5344CB8AC3E}">
        <p14:creationId xmlns:p14="http://schemas.microsoft.com/office/powerpoint/2010/main" val="221560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11960" y="260648"/>
            <a:ext cx="4470920" cy="5256584"/>
          </a:xfrm>
        </p:spPr>
        <p:txBody>
          <a:bodyPr>
            <a:normAutofit/>
          </a:bodyPr>
          <a:lstStyle/>
          <a:p>
            <a:pPr algn="just">
              <a:buNone/>
            </a:pPr>
            <a:r>
              <a:rPr lang="ru-RU" sz="1800" b="1" i="1" dirty="0" smtClean="0">
                <a:latin typeface="Times New Roman" panose="02020603050405020304" pitchFamily="18" charset="0"/>
                <a:cs typeface="Times New Roman" panose="02020603050405020304" pitchFamily="18" charset="0"/>
              </a:rPr>
              <a:t>           Сергей </a:t>
            </a:r>
            <a:r>
              <a:rPr lang="ru-RU" sz="1800" b="1" i="1" dirty="0">
                <a:latin typeface="Times New Roman" panose="02020603050405020304" pitchFamily="18" charset="0"/>
                <a:cs typeface="Times New Roman" panose="02020603050405020304" pitchFamily="18" charset="0"/>
              </a:rPr>
              <a:t>Александрович Есенин </a:t>
            </a:r>
            <a:r>
              <a:rPr lang="ru-RU" sz="1800" dirty="0">
                <a:latin typeface="Times New Roman" panose="02020603050405020304" pitchFamily="18" charset="0"/>
                <a:cs typeface="Times New Roman" panose="02020603050405020304" pitchFamily="18" charset="0"/>
              </a:rPr>
              <a:t>родился в селе Константиново </a:t>
            </a:r>
            <a:r>
              <a:rPr lang="ru-RU" sz="1800" dirty="0" smtClean="0">
                <a:latin typeface="Times New Roman" panose="02020603050405020304" pitchFamily="18" charset="0"/>
                <a:cs typeface="Times New Roman" panose="02020603050405020304" pitchFamily="18" charset="0"/>
              </a:rPr>
              <a:t>Рязанской </a:t>
            </a:r>
            <a:r>
              <a:rPr lang="ru-RU" sz="1800" dirty="0">
                <a:latin typeface="Times New Roman" panose="02020603050405020304" pitchFamily="18" charset="0"/>
                <a:cs typeface="Times New Roman" panose="02020603050405020304" pitchFamily="18" charset="0"/>
              </a:rPr>
              <a:t>губернии в крестьянской семье, отец — Александр Никитич Есенин (1875—1967), мать — Татьяна Фёдоровна Титова (1875—1955).  Когда Сергею Есенину было три года, его родители расстались, мать взяла его и ушла к своим родителям. Воспитывался он в семье деда и бабки,  так как саму Татьяну Федоровну отправили в Рязань, зарабатывать на жизнь себе и ребенку. Встречи с родителями были нечастыми, и такое сиротство при живых родителях навсегда оставило след в душе поэта.</a:t>
            </a:r>
          </a:p>
        </p:txBody>
      </p:sp>
      <p:pic>
        <p:nvPicPr>
          <p:cNvPr id="14338" name="Picture 2" descr="http://www.poetree.ru/_ph/24/2/8512622.jpg"/>
          <p:cNvPicPr>
            <a:picLocks noChangeAspect="1" noChangeArrowheads="1"/>
          </p:cNvPicPr>
          <p:nvPr/>
        </p:nvPicPr>
        <p:blipFill>
          <a:blip r:embed="rId2" cstate="print"/>
          <a:srcRect/>
          <a:stretch>
            <a:fillRect/>
          </a:stretch>
        </p:blipFill>
        <p:spPr bwMode="auto">
          <a:xfrm>
            <a:off x="598596" y="404664"/>
            <a:ext cx="3109308" cy="4143153"/>
          </a:xfrm>
          <a:prstGeom prst="rect">
            <a:avLst/>
          </a:prstGeom>
          <a:noFill/>
        </p:spPr>
      </p:pic>
    </p:spTree>
    <p:extLst>
      <p:ext uri="{BB962C8B-B14F-4D97-AF65-F5344CB8AC3E}">
        <p14:creationId xmlns:p14="http://schemas.microsoft.com/office/powerpoint/2010/main" val="19199441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a:xfrm>
            <a:off x="1043608" y="188913"/>
            <a:ext cx="7848872" cy="1152525"/>
          </a:xfrm>
        </p:spPr>
        <p:txBody>
          <a:bodyPr/>
          <a:lstStyle/>
          <a:p>
            <a:pPr algn="ctr"/>
            <a:r>
              <a:rPr lang="ru-RU" altLang="ru-RU" sz="2800" b="1" dirty="0" smtClean="0">
                <a:latin typeface="Times New Roman" pitchFamily="18" charset="0"/>
                <a:ea typeface="Calibri" pitchFamily="34" charset="0"/>
                <a:cs typeface="Calibri" pitchFamily="34" charset="0"/>
              </a:rPr>
              <a:t>Самобытность художественного мира Есенина </a:t>
            </a:r>
            <a:endParaRPr lang="ru-RU" altLang="ru-RU" sz="2800" b="1" dirty="0" smtClean="0"/>
          </a:p>
        </p:txBody>
      </p:sp>
      <p:sp>
        <p:nvSpPr>
          <p:cNvPr id="23555" name="Объект 2"/>
          <p:cNvSpPr>
            <a:spLocks noGrp="1"/>
          </p:cNvSpPr>
          <p:nvPr>
            <p:ph idx="1"/>
          </p:nvPr>
        </p:nvSpPr>
        <p:spPr>
          <a:xfrm>
            <a:off x="1447800" y="1412875"/>
            <a:ext cx="7011988" cy="5184775"/>
          </a:xfrm>
        </p:spPr>
        <p:txBody>
          <a:bodyPr/>
          <a:lstStyle/>
          <a:p>
            <a:pPr>
              <a:spcAft>
                <a:spcPts val="1000"/>
              </a:spcAft>
            </a:pPr>
            <a:r>
              <a:rPr lang="ru-RU" altLang="ru-RU" sz="2400" i="1" dirty="0" smtClean="0">
                <a:latin typeface="Times New Roman" pitchFamily="18" charset="0"/>
                <a:ea typeface="Calibri" pitchFamily="34" charset="0"/>
                <a:cs typeface="Times New Roman" pitchFamily="18" charset="0"/>
              </a:rPr>
              <a:t>глубокий лиризм</a:t>
            </a:r>
            <a:endParaRPr lang="ru-RU" altLang="ru-RU" sz="2400" dirty="0" smtClean="0">
              <a:latin typeface="Calibri" pitchFamily="34" charset="0"/>
              <a:ea typeface="Calibri" pitchFamily="34" charset="0"/>
              <a:cs typeface="Times New Roman" pitchFamily="18" charset="0"/>
            </a:endParaRPr>
          </a:p>
          <a:p>
            <a:pPr>
              <a:spcAft>
                <a:spcPts val="1000"/>
              </a:spcAft>
            </a:pPr>
            <a:r>
              <a:rPr lang="ru-RU" altLang="ru-RU" sz="2400" i="1" dirty="0" smtClean="0">
                <a:latin typeface="Times New Roman" pitchFamily="18" charset="0"/>
                <a:ea typeface="Calibri" pitchFamily="34" charset="0"/>
                <a:cs typeface="Times New Roman" pitchFamily="18" charset="0"/>
              </a:rPr>
              <a:t>необычайная образность</a:t>
            </a:r>
            <a:endParaRPr lang="ru-RU" altLang="ru-RU" sz="2400" dirty="0" smtClean="0">
              <a:latin typeface="Calibri" pitchFamily="34" charset="0"/>
              <a:ea typeface="Calibri" pitchFamily="34" charset="0"/>
              <a:cs typeface="Times New Roman" pitchFamily="18" charset="0"/>
            </a:endParaRPr>
          </a:p>
          <a:p>
            <a:pPr>
              <a:spcAft>
                <a:spcPts val="1000"/>
              </a:spcAft>
            </a:pPr>
            <a:r>
              <a:rPr lang="ru-RU" altLang="ru-RU" sz="2400" i="1" dirty="0" err="1" smtClean="0">
                <a:latin typeface="Times New Roman" pitchFamily="18" charset="0"/>
                <a:ea typeface="Calibri" pitchFamily="34" charset="0"/>
                <a:cs typeface="Times New Roman" pitchFamily="18" charset="0"/>
              </a:rPr>
              <a:t>зрительность</a:t>
            </a:r>
            <a:r>
              <a:rPr lang="ru-RU" altLang="ru-RU" sz="2400" i="1" dirty="0" smtClean="0">
                <a:latin typeface="Times New Roman" pitchFamily="18" charset="0"/>
                <a:ea typeface="Calibri" pitchFamily="34" charset="0"/>
                <a:cs typeface="Times New Roman" pitchFamily="18" charset="0"/>
              </a:rPr>
              <a:t> впечатлений</a:t>
            </a:r>
            <a:endParaRPr lang="ru-RU" altLang="ru-RU" sz="2400" dirty="0" smtClean="0">
              <a:latin typeface="Calibri" pitchFamily="34" charset="0"/>
              <a:ea typeface="Calibri" pitchFamily="34" charset="0"/>
              <a:cs typeface="Times New Roman" pitchFamily="18" charset="0"/>
            </a:endParaRPr>
          </a:p>
          <a:p>
            <a:pPr>
              <a:spcAft>
                <a:spcPts val="1000"/>
              </a:spcAft>
            </a:pPr>
            <a:r>
              <a:rPr lang="ru-RU" altLang="ru-RU" sz="2400" i="1" dirty="0" err="1" smtClean="0">
                <a:latin typeface="Times New Roman" pitchFamily="18" charset="0"/>
                <a:ea typeface="Calibri" pitchFamily="34" charset="0"/>
                <a:cs typeface="Times New Roman" pitchFamily="18" charset="0"/>
              </a:rPr>
              <a:t>цветопись</a:t>
            </a:r>
            <a:endParaRPr lang="ru-RU" altLang="ru-RU" sz="2400" dirty="0" smtClean="0">
              <a:latin typeface="Calibri" pitchFamily="34" charset="0"/>
              <a:ea typeface="Calibri" pitchFamily="34" charset="0"/>
              <a:cs typeface="Times New Roman" pitchFamily="18" charset="0"/>
            </a:endParaRPr>
          </a:p>
          <a:p>
            <a:pPr>
              <a:spcAft>
                <a:spcPts val="1000"/>
              </a:spcAft>
            </a:pPr>
            <a:r>
              <a:rPr lang="ru-RU" altLang="ru-RU" sz="2400" i="1" dirty="0" smtClean="0">
                <a:latin typeface="Times New Roman" pitchFamily="18" charset="0"/>
                <a:ea typeface="Calibri" pitchFamily="34" charset="0"/>
                <a:cs typeface="Times New Roman" pitchFamily="18" charset="0"/>
              </a:rPr>
              <a:t>принцип пейзажной живописи</a:t>
            </a:r>
            <a:endParaRPr lang="ru-RU" altLang="ru-RU" sz="2400" dirty="0" smtClean="0">
              <a:latin typeface="Calibri" pitchFamily="34" charset="0"/>
              <a:ea typeface="Calibri" pitchFamily="34" charset="0"/>
              <a:cs typeface="Times New Roman" pitchFamily="18" charset="0"/>
            </a:endParaRPr>
          </a:p>
          <a:p>
            <a:pPr>
              <a:spcAft>
                <a:spcPts val="1000"/>
              </a:spcAft>
            </a:pPr>
            <a:r>
              <a:rPr lang="ru-RU" altLang="ru-RU" sz="2400" i="1" dirty="0" smtClean="0">
                <a:latin typeface="Times New Roman" pitchFamily="18" charset="0"/>
                <a:ea typeface="Calibri" pitchFamily="34" charset="0"/>
                <a:cs typeface="Times New Roman" pitchFamily="18" charset="0"/>
              </a:rPr>
              <a:t>народно-песенная основа</a:t>
            </a:r>
          </a:p>
          <a:p>
            <a:pPr>
              <a:spcAft>
                <a:spcPts val="1000"/>
              </a:spcAft>
            </a:pPr>
            <a:r>
              <a:rPr lang="ru-RU" altLang="ru-RU" sz="2400" i="1" dirty="0" smtClean="0">
                <a:solidFill>
                  <a:srgbClr val="4F261E"/>
                </a:solidFill>
                <a:latin typeface="Times New Roman" pitchFamily="18" charset="0"/>
                <a:ea typeface="Calibri" pitchFamily="34" charset="0"/>
                <a:cs typeface="Times New Roman" pitchFamily="18" charset="0"/>
              </a:rPr>
              <a:t>принцип психологического параллелизма</a:t>
            </a:r>
            <a:endParaRPr lang="ru-RU" altLang="ru-RU" sz="2400" dirty="0" smtClean="0">
              <a:solidFill>
                <a:srgbClr val="4F261E"/>
              </a:solidFill>
              <a:latin typeface="Calibri" pitchFamily="34" charset="0"/>
              <a:ea typeface="Calibri" pitchFamily="34" charset="0"/>
              <a:cs typeface="Times New Roman" pitchFamily="18" charset="0"/>
            </a:endParaRPr>
          </a:p>
          <a:p>
            <a:pPr>
              <a:spcAft>
                <a:spcPts val="1000"/>
              </a:spcAft>
            </a:pPr>
            <a:r>
              <a:rPr lang="ru-RU" altLang="ru-RU" sz="2400" i="1" dirty="0" smtClean="0">
                <a:solidFill>
                  <a:srgbClr val="4F261E"/>
                </a:solidFill>
                <a:latin typeface="Times New Roman" pitchFamily="18" charset="0"/>
                <a:ea typeface="Calibri" pitchFamily="34" charset="0"/>
                <a:cs typeface="Times New Roman" pitchFamily="18" charset="0"/>
              </a:rPr>
              <a:t>афористичность языка</a:t>
            </a:r>
            <a:endParaRPr lang="ru-RU" altLang="ru-RU" sz="2400" dirty="0" smtClean="0">
              <a:solidFill>
                <a:srgbClr val="4F261E"/>
              </a:solidFill>
              <a:latin typeface="Calibri" pitchFamily="34" charset="0"/>
              <a:ea typeface="Calibri" pitchFamily="34" charset="0"/>
              <a:cs typeface="Times New Roman" pitchFamily="18" charset="0"/>
            </a:endParaRPr>
          </a:p>
          <a:p>
            <a:r>
              <a:rPr lang="ru-RU" altLang="ru-RU" sz="2400" i="1" dirty="0" smtClean="0">
                <a:solidFill>
                  <a:srgbClr val="4F261E"/>
                </a:solidFill>
                <a:latin typeface="Times New Roman" pitchFamily="18" charset="0"/>
                <a:ea typeface="Calibri" pitchFamily="34" charset="0"/>
                <a:cs typeface="Times New Roman" pitchFamily="18" charset="0"/>
              </a:rPr>
              <a:t>музыкальность</a:t>
            </a:r>
          </a:p>
          <a:p>
            <a:pPr algn="ctr">
              <a:lnSpc>
                <a:spcPct val="115000"/>
              </a:lnSpc>
              <a:spcAft>
                <a:spcPts val="1000"/>
              </a:spcAft>
            </a:pPr>
            <a:endParaRPr lang="ru-RU" altLang="ru-RU" sz="2800" dirty="0" smtClean="0">
              <a:latin typeface="Calibri" pitchFamily="34" charset="0"/>
              <a:ea typeface="Calibri" pitchFamily="34" charset="0"/>
              <a:cs typeface="Times New Roman" pitchFamily="18" charset="0"/>
            </a:endParaRPr>
          </a:p>
          <a:p>
            <a:pPr algn="ctr"/>
            <a:endParaRPr lang="ru-RU" altLang="ru-RU" dirty="0" smtClean="0">
              <a:ea typeface="Calibri" pitchFamily="34" charset="0"/>
              <a:cs typeface="Times New Roman" pitchFamily="18" charset="0"/>
            </a:endParaRPr>
          </a:p>
        </p:txBody>
      </p:sp>
      <p:pic>
        <p:nvPicPr>
          <p:cNvPr id="3" name="Вика Цыганова - Не жалею, не зову, не плачу (mp3ostrov.com).mp3">
            <a:hlinkClick r:id="" action="ppaction://media"/>
          </p:cNvPr>
          <p:cNvPicPr>
            <a:picLocks noRot="1" noChangeAspect="1"/>
          </p:cNvPicPr>
          <p:nvPr>
            <a:audioFile r:link="rId1"/>
          </p:nvPr>
        </p:nvPicPr>
        <p:blipFill>
          <a:blip r:embed="rId3">
            <a:extLst>
              <a:ext uri="{28A0092B-C50C-407E-A947-70E740481C1C}">
                <a14:useLocalDpi xmlns:a14="http://schemas.microsoft.com/office/drawing/2010/main" val="0"/>
              </a:ext>
            </a:extLst>
          </a:blip>
          <a:srcRect/>
          <a:stretch>
            <a:fillRect/>
          </a:stretch>
        </p:blipFill>
        <p:spPr bwMode="auto">
          <a:xfrm>
            <a:off x="8027988" y="5805488"/>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1893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after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circle(in)">
                                      <p:cBhvr>
                                        <p:cTn id="7" dur="4000"/>
                                        <p:tgtEl>
                                          <p:spTgt spid="23555">
                                            <p:txEl>
                                              <p:pRg st="0" end="0"/>
                                            </p:txEl>
                                          </p:spTgt>
                                        </p:tgtEl>
                                      </p:cBhvr>
                                    </p:animEffect>
                                  </p:childTnLst>
                                </p:cTn>
                              </p:par>
                            </p:childTnLst>
                          </p:cTn>
                        </p:par>
                        <p:par>
                          <p:cTn id="8" fill="hold" nodeType="afterGroup">
                            <p:stCondLst>
                              <p:cond delay="4000"/>
                            </p:stCondLst>
                            <p:childTnLst>
                              <p:par>
                                <p:cTn id="9" presetID="6" presetClass="entr" presetSubtype="16" fill="hold" nodeType="after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animEffect transition="in" filter="circle(in)">
                                      <p:cBhvr>
                                        <p:cTn id="11" dur="4000"/>
                                        <p:tgtEl>
                                          <p:spTgt spid="23555">
                                            <p:txEl>
                                              <p:pRg st="1" end="1"/>
                                            </p:txEl>
                                          </p:spTgt>
                                        </p:tgtEl>
                                      </p:cBhvr>
                                    </p:animEffect>
                                  </p:childTnLst>
                                </p:cTn>
                              </p:par>
                            </p:childTnLst>
                          </p:cTn>
                        </p:par>
                        <p:par>
                          <p:cTn id="12" fill="hold" nodeType="afterGroup">
                            <p:stCondLst>
                              <p:cond delay="8000"/>
                            </p:stCondLst>
                            <p:childTnLst>
                              <p:par>
                                <p:cTn id="13" presetID="6" presetClass="entr" presetSubtype="16" fill="hold" nodeType="after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animEffect transition="in" filter="circle(in)">
                                      <p:cBhvr>
                                        <p:cTn id="15" dur="4000"/>
                                        <p:tgtEl>
                                          <p:spTgt spid="23555">
                                            <p:txEl>
                                              <p:pRg st="2" end="2"/>
                                            </p:txEl>
                                          </p:spTgt>
                                        </p:tgtEl>
                                      </p:cBhvr>
                                    </p:animEffect>
                                  </p:childTnLst>
                                </p:cTn>
                              </p:par>
                            </p:childTnLst>
                          </p:cTn>
                        </p:par>
                        <p:par>
                          <p:cTn id="16" fill="hold" nodeType="afterGroup">
                            <p:stCondLst>
                              <p:cond delay="12000"/>
                            </p:stCondLst>
                            <p:childTnLst>
                              <p:par>
                                <p:cTn id="17" presetID="6" presetClass="entr" presetSubtype="16" fill="hold" nodeType="after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animEffect transition="in" filter="circle(in)">
                                      <p:cBhvr>
                                        <p:cTn id="19" dur="4000"/>
                                        <p:tgtEl>
                                          <p:spTgt spid="23555">
                                            <p:txEl>
                                              <p:pRg st="3" end="3"/>
                                            </p:txEl>
                                          </p:spTgt>
                                        </p:tgtEl>
                                      </p:cBhvr>
                                    </p:animEffect>
                                  </p:childTnLst>
                                </p:cTn>
                              </p:par>
                            </p:childTnLst>
                          </p:cTn>
                        </p:par>
                        <p:par>
                          <p:cTn id="20" fill="hold" nodeType="afterGroup">
                            <p:stCondLst>
                              <p:cond delay="16000"/>
                            </p:stCondLst>
                            <p:childTnLst>
                              <p:par>
                                <p:cTn id="21" presetID="6" presetClass="entr" presetSubtype="16" fill="hold" nodeType="afterEffect">
                                  <p:stCondLst>
                                    <p:cond delay="0"/>
                                  </p:stCondLst>
                                  <p:childTnLst>
                                    <p:set>
                                      <p:cBhvr>
                                        <p:cTn id="22" dur="1" fill="hold">
                                          <p:stCondLst>
                                            <p:cond delay="0"/>
                                          </p:stCondLst>
                                        </p:cTn>
                                        <p:tgtEl>
                                          <p:spTgt spid="23555">
                                            <p:txEl>
                                              <p:pRg st="4" end="4"/>
                                            </p:txEl>
                                          </p:spTgt>
                                        </p:tgtEl>
                                        <p:attrNameLst>
                                          <p:attrName>style.visibility</p:attrName>
                                        </p:attrNameLst>
                                      </p:cBhvr>
                                      <p:to>
                                        <p:strVal val="visible"/>
                                      </p:to>
                                    </p:set>
                                    <p:animEffect transition="in" filter="circle(in)">
                                      <p:cBhvr>
                                        <p:cTn id="23" dur="4000"/>
                                        <p:tgtEl>
                                          <p:spTgt spid="23555">
                                            <p:txEl>
                                              <p:pRg st="4" end="4"/>
                                            </p:txEl>
                                          </p:spTgt>
                                        </p:tgtEl>
                                      </p:cBhvr>
                                    </p:animEffect>
                                  </p:childTnLst>
                                </p:cTn>
                              </p:par>
                            </p:childTnLst>
                          </p:cTn>
                        </p:par>
                        <p:par>
                          <p:cTn id="24" fill="hold" nodeType="afterGroup">
                            <p:stCondLst>
                              <p:cond delay="20000"/>
                            </p:stCondLst>
                            <p:childTnLst>
                              <p:par>
                                <p:cTn id="25" presetID="6" presetClass="entr" presetSubtype="16" fill="hold" nodeType="afterEffect">
                                  <p:stCondLst>
                                    <p:cond delay="0"/>
                                  </p:stCondLst>
                                  <p:childTnLst>
                                    <p:set>
                                      <p:cBhvr>
                                        <p:cTn id="26" dur="1" fill="hold">
                                          <p:stCondLst>
                                            <p:cond delay="0"/>
                                          </p:stCondLst>
                                        </p:cTn>
                                        <p:tgtEl>
                                          <p:spTgt spid="23555">
                                            <p:txEl>
                                              <p:pRg st="5" end="5"/>
                                            </p:txEl>
                                          </p:spTgt>
                                        </p:tgtEl>
                                        <p:attrNameLst>
                                          <p:attrName>style.visibility</p:attrName>
                                        </p:attrNameLst>
                                      </p:cBhvr>
                                      <p:to>
                                        <p:strVal val="visible"/>
                                      </p:to>
                                    </p:set>
                                    <p:animEffect transition="in" filter="circle(in)">
                                      <p:cBhvr>
                                        <p:cTn id="27" dur="4000"/>
                                        <p:tgtEl>
                                          <p:spTgt spid="23555">
                                            <p:txEl>
                                              <p:pRg st="5" end="5"/>
                                            </p:txEl>
                                          </p:spTgt>
                                        </p:tgtEl>
                                      </p:cBhvr>
                                    </p:animEffect>
                                  </p:childTnLst>
                                </p:cTn>
                              </p:par>
                            </p:childTnLst>
                          </p:cTn>
                        </p:par>
                        <p:par>
                          <p:cTn id="28" fill="hold" nodeType="afterGroup">
                            <p:stCondLst>
                              <p:cond delay="24000"/>
                            </p:stCondLst>
                            <p:childTnLst>
                              <p:par>
                                <p:cTn id="29" presetID="6" presetClass="entr" presetSubtype="16" fill="hold" nodeType="afterEffect">
                                  <p:stCondLst>
                                    <p:cond delay="0"/>
                                  </p:stCondLst>
                                  <p:childTnLst>
                                    <p:set>
                                      <p:cBhvr>
                                        <p:cTn id="30" dur="1" fill="hold">
                                          <p:stCondLst>
                                            <p:cond delay="0"/>
                                          </p:stCondLst>
                                        </p:cTn>
                                        <p:tgtEl>
                                          <p:spTgt spid="23555">
                                            <p:txEl>
                                              <p:pRg st="6" end="6"/>
                                            </p:txEl>
                                          </p:spTgt>
                                        </p:tgtEl>
                                        <p:attrNameLst>
                                          <p:attrName>style.visibility</p:attrName>
                                        </p:attrNameLst>
                                      </p:cBhvr>
                                      <p:to>
                                        <p:strVal val="visible"/>
                                      </p:to>
                                    </p:set>
                                    <p:animEffect transition="in" filter="circle(in)">
                                      <p:cBhvr>
                                        <p:cTn id="31" dur="4000"/>
                                        <p:tgtEl>
                                          <p:spTgt spid="23555">
                                            <p:txEl>
                                              <p:pRg st="6" end="6"/>
                                            </p:txEl>
                                          </p:spTgt>
                                        </p:tgtEl>
                                      </p:cBhvr>
                                    </p:animEffect>
                                  </p:childTnLst>
                                </p:cTn>
                              </p:par>
                            </p:childTnLst>
                          </p:cTn>
                        </p:par>
                        <p:par>
                          <p:cTn id="32" fill="hold" nodeType="afterGroup">
                            <p:stCondLst>
                              <p:cond delay="28000"/>
                            </p:stCondLst>
                            <p:childTnLst>
                              <p:par>
                                <p:cTn id="33" presetID="6" presetClass="entr" presetSubtype="16" fill="hold" nodeType="afterEffect">
                                  <p:stCondLst>
                                    <p:cond delay="0"/>
                                  </p:stCondLst>
                                  <p:childTnLst>
                                    <p:set>
                                      <p:cBhvr>
                                        <p:cTn id="34" dur="1" fill="hold">
                                          <p:stCondLst>
                                            <p:cond delay="0"/>
                                          </p:stCondLst>
                                        </p:cTn>
                                        <p:tgtEl>
                                          <p:spTgt spid="23555">
                                            <p:txEl>
                                              <p:pRg st="7" end="7"/>
                                            </p:txEl>
                                          </p:spTgt>
                                        </p:tgtEl>
                                        <p:attrNameLst>
                                          <p:attrName>style.visibility</p:attrName>
                                        </p:attrNameLst>
                                      </p:cBhvr>
                                      <p:to>
                                        <p:strVal val="visible"/>
                                      </p:to>
                                    </p:set>
                                    <p:animEffect transition="in" filter="circle(in)">
                                      <p:cBhvr>
                                        <p:cTn id="35" dur="4000"/>
                                        <p:tgtEl>
                                          <p:spTgt spid="23555">
                                            <p:txEl>
                                              <p:pRg st="7" end="7"/>
                                            </p:txEl>
                                          </p:spTgt>
                                        </p:tgtEl>
                                      </p:cBhvr>
                                    </p:animEffect>
                                  </p:childTnLst>
                                </p:cTn>
                              </p:par>
                            </p:childTnLst>
                          </p:cTn>
                        </p:par>
                        <p:par>
                          <p:cTn id="36" fill="hold" nodeType="afterGroup">
                            <p:stCondLst>
                              <p:cond delay="32000"/>
                            </p:stCondLst>
                            <p:childTnLst>
                              <p:par>
                                <p:cTn id="37" presetID="6" presetClass="entr" presetSubtype="16" fill="hold" nodeType="afterEffect">
                                  <p:stCondLst>
                                    <p:cond delay="0"/>
                                  </p:stCondLst>
                                  <p:childTnLst>
                                    <p:set>
                                      <p:cBhvr>
                                        <p:cTn id="38" dur="1" fill="hold">
                                          <p:stCondLst>
                                            <p:cond delay="0"/>
                                          </p:stCondLst>
                                        </p:cTn>
                                        <p:tgtEl>
                                          <p:spTgt spid="23555">
                                            <p:txEl>
                                              <p:pRg st="8" end="8"/>
                                            </p:txEl>
                                          </p:spTgt>
                                        </p:tgtEl>
                                        <p:attrNameLst>
                                          <p:attrName>style.visibility</p:attrName>
                                        </p:attrNameLst>
                                      </p:cBhvr>
                                      <p:to>
                                        <p:strVal val="visible"/>
                                      </p:to>
                                    </p:set>
                                    <p:animEffect transition="in" filter="circle(in)">
                                      <p:cBhvr>
                                        <p:cTn id="39" dur="4000"/>
                                        <p:tgtEl>
                                          <p:spTgt spid="2355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0" restart="whenNotActive" fill="hold" evtFilter="cancelBubble" nodeType="interactiveSeq">
                <p:stCondLst>
                  <p:cond evt="onClick" delay="0">
                    <p:tgtEl>
                      <p:spTgt spid="3"/>
                    </p:tgtEl>
                  </p:cond>
                </p:stCondLst>
                <p:endSync evt="end" delay="0">
                  <p:rtn val="all"/>
                </p:endSync>
                <p:childTnLst>
                  <p:par>
                    <p:cTn id="41" fill="hold" nodeType="clickPar">
                      <p:stCondLst>
                        <p:cond delay="0"/>
                      </p:stCondLst>
                      <p:childTnLst>
                        <p:par>
                          <p:cTn id="42" fill="hold" nodeType="withGroup">
                            <p:stCondLst>
                              <p:cond delay="0"/>
                            </p:stCondLst>
                            <p:childTnLst>
                              <p:par>
                                <p:cTn id="43" presetID="1" presetClass="mediacall" presetSubtype="0" fill="hold" nodeType="clickEffect">
                                  <p:stCondLst>
                                    <p:cond delay="0"/>
                                  </p:stCondLst>
                                  <p:childTnLst>
                                    <p:cmd type="call" cmd="playFrom(0.0)">
                                      <p:cBhvr>
                                        <p:cTn id="44" dur="234791" fill="hold"/>
                                        <p:tgtEl>
                                          <p:spTgt spid="3"/>
                                        </p:tgtEl>
                                      </p:cBhvr>
                                    </p:cmd>
                                  </p:childTnLst>
                                </p:cTn>
                              </p:par>
                            </p:childTnLst>
                          </p:cTn>
                        </p:par>
                      </p:childTnLst>
                    </p:cTn>
                  </p:par>
                </p:childTnLst>
              </p:cTn>
              <p:nextCondLst>
                <p:cond evt="onClick" delay="0">
                  <p:tgtEl>
                    <p:spTgt spid="3"/>
                  </p:tgtEl>
                </p:cond>
              </p:nextCondLst>
            </p:seq>
            <p:audio>
              <p:cMediaNode vol="80000">
                <p:cTn id="45" fill="hold" display="0">
                  <p:stCondLst>
                    <p:cond delay="indefinite"/>
                  </p:stCondLst>
                  <p:endCondLst>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7975" y="260648"/>
            <a:ext cx="8378825" cy="3456384"/>
          </a:xfrm>
        </p:spPr>
        <p:txBody>
          <a:bodyPr>
            <a:noAutofit/>
          </a:bodyPr>
          <a:lstStyle/>
          <a:p>
            <a:pPr algn="just">
              <a:buNone/>
            </a:pPr>
            <a:r>
              <a:rPr lang="ru-RU" sz="1600" dirty="0" smtClean="0">
                <a:latin typeface="Times New Roman" panose="02020603050405020304" pitchFamily="18" charset="0"/>
                <a:cs typeface="Times New Roman" panose="02020603050405020304" pitchFamily="18" charset="0"/>
              </a:rPr>
              <a:t>            В </a:t>
            </a:r>
            <a:r>
              <a:rPr lang="ru-RU" sz="1600" dirty="0">
                <a:latin typeface="Times New Roman" panose="02020603050405020304" pitchFamily="18" charset="0"/>
                <a:cs typeface="Times New Roman" panose="02020603050405020304" pitchFamily="18" charset="0"/>
              </a:rPr>
              <a:t>1904 году Есенин пошёл в четырёхклассное  </a:t>
            </a:r>
            <a:r>
              <a:rPr lang="ru-RU" sz="1600" dirty="0" err="1">
                <a:latin typeface="Times New Roman" panose="02020603050405020304" pitchFamily="18" charset="0"/>
                <a:cs typeface="Times New Roman" panose="02020603050405020304" pitchFamily="18" charset="0"/>
              </a:rPr>
              <a:t>Константиновское</a:t>
            </a:r>
            <a:r>
              <a:rPr lang="ru-RU" sz="1600" dirty="0">
                <a:latin typeface="Times New Roman" panose="02020603050405020304" pitchFamily="18" charset="0"/>
                <a:cs typeface="Times New Roman" panose="02020603050405020304" pitchFamily="18" charset="0"/>
              </a:rPr>
              <a:t> земское училище, которое закончил с отличием. Позже он учился в закрытой церковно-учительской школе, из которой вышел "учителем школы грамоты</a:t>
            </a:r>
            <a:r>
              <a:rPr lang="ru-RU" sz="1600" dirty="0" smtClean="0">
                <a:latin typeface="Times New Roman" panose="02020603050405020304" pitchFamily="18" charset="0"/>
                <a:cs typeface="Times New Roman" panose="02020603050405020304" pitchFamily="18" charset="0"/>
              </a:rPr>
              <a:t>". Осенью </a:t>
            </a:r>
            <a:r>
              <a:rPr lang="ru-RU" sz="1600" dirty="0">
                <a:latin typeface="Times New Roman" panose="02020603050405020304" pitchFamily="18" charset="0"/>
                <a:cs typeface="Times New Roman" panose="02020603050405020304" pitchFamily="18" charset="0"/>
              </a:rPr>
              <a:t>1912 года Есенин прибыл в Москву, некоторое время работал в мясной лавке, где служил приказчиком его отец.  Потом работал в книжном магазине,  в типографии И. Д. Сытина.</a:t>
            </a:r>
            <a:r>
              <a:rPr lang="ru-RU" sz="1600" dirty="0" smtClean="0">
                <a:latin typeface="Times New Roman" panose="02020603050405020304" pitchFamily="18" charset="0"/>
                <a:cs typeface="Times New Roman" panose="02020603050405020304" pitchFamily="18" charset="0"/>
              </a:rPr>
              <a:t/>
            </a:r>
            <a:br>
              <a:rPr lang="ru-RU" sz="1600" dirty="0" smtClean="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В 1913 году поступил вольнослушателем на историко-философское отделение Московского городского народного университета имени А. Л. Шанявского, где проучился полтора года.  В это время он </a:t>
            </a:r>
            <a:r>
              <a:rPr lang="ru-RU" sz="1600" dirty="0" smtClean="0">
                <a:latin typeface="Times New Roman" panose="02020603050405020304" pitchFamily="18" charset="0"/>
                <a:cs typeface="Times New Roman" panose="02020603050405020304" pitchFamily="18" charset="0"/>
              </a:rPr>
              <a:t>примкнул </a:t>
            </a:r>
            <a:r>
              <a:rPr lang="ru-RU" sz="1600" dirty="0">
                <a:latin typeface="Times New Roman" panose="02020603050405020304" pitchFamily="18" charset="0"/>
                <a:cs typeface="Times New Roman" panose="02020603050405020304" pitchFamily="18" charset="0"/>
              </a:rPr>
              <a:t>к революционно настроенным рабочим,  из-за чего попал под надзор полиции. Стал членом </a:t>
            </a:r>
            <a:r>
              <a:rPr lang="ru-RU" sz="1600" dirty="0" err="1">
                <a:latin typeface="Times New Roman" panose="02020603050405020304" pitchFamily="18" charset="0"/>
                <a:cs typeface="Times New Roman" panose="02020603050405020304" pitchFamily="18" charset="0"/>
              </a:rPr>
              <a:t>Суриковского</a:t>
            </a:r>
            <a:r>
              <a:rPr lang="ru-RU" sz="1600" dirty="0">
                <a:latin typeface="Times New Roman" panose="02020603050405020304" pitchFamily="18" charset="0"/>
                <a:cs typeface="Times New Roman" panose="02020603050405020304" pitchFamily="18" charset="0"/>
              </a:rPr>
              <a:t> литературно-музыкального кружка и обрел среди других поэтов единомышленников. В этом же году Сергей Есенин познакомился с Анной Романовной </a:t>
            </a:r>
            <a:r>
              <a:rPr lang="ru-RU" sz="1600" dirty="0" err="1">
                <a:latin typeface="Times New Roman" panose="02020603050405020304" pitchFamily="18" charset="0"/>
                <a:cs typeface="Times New Roman" panose="02020603050405020304" pitchFamily="18" charset="0"/>
              </a:rPr>
              <a:t>Изрядновой</a:t>
            </a:r>
            <a:r>
              <a:rPr lang="ru-RU" sz="1600" dirty="0">
                <a:latin typeface="Times New Roman" panose="02020603050405020304" pitchFamily="18" charset="0"/>
                <a:cs typeface="Times New Roman" panose="02020603050405020304" pitchFamily="18" charset="0"/>
              </a:rPr>
              <a:t>, которая служила корректором в типографии,  где работал Есенин. В 1914 году они вступили в гражданский брак. 21 декабря 1914 года Анна </a:t>
            </a:r>
            <a:r>
              <a:rPr lang="ru-RU" sz="1600" dirty="0" err="1">
                <a:latin typeface="Times New Roman" panose="02020603050405020304" pitchFamily="18" charset="0"/>
                <a:cs typeface="Times New Roman" panose="02020603050405020304" pitchFamily="18" charset="0"/>
              </a:rPr>
              <a:t>Изряднова</a:t>
            </a:r>
            <a:r>
              <a:rPr lang="ru-RU" sz="1600" dirty="0">
                <a:latin typeface="Times New Roman" panose="02020603050405020304" pitchFamily="18" charset="0"/>
                <a:cs typeface="Times New Roman" panose="02020603050405020304" pitchFamily="18" charset="0"/>
              </a:rPr>
              <a:t> родила сына, названного Юрием  (расстрелян в 1937 году).</a:t>
            </a:r>
          </a:p>
        </p:txBody>
      </p:sp>
      <p:sp>
        <p:nvSpPr>
          <p:cNvPr id="15362" name="AutoShape 2" descr="http://esenin.ru/images/phocagallery/esenin/thumbs/phoca_thumb_l_25-9.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5364" name="AutoShape 4" descr="http://esenin.ru/images/phocagallery/esenin/thumbs/phoca_thumb_l_25-9.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5366" name="Picture 6" descr="http://russianpoetry.ru/images/photos/medium/2d055f0a89b78c4b8a34e887edbd8234.jpg"/>
          <p:cNvPicPr>
            <a:picLocks noChangeAspect="1" noChangeArrowheads="1"/>
          </p:cNvPicPr>
          <p:nvPr/>
        </p:nvPicPr>
        <p:blipFill>
          <a:blip r:embed="rId2" cstate="print"/>
          <a:srcRect/>
          <a:stretch>
            <a:fillRect/>
          </a:stretch>
        </p:blipFill>
        <p:spPr bwMode="auto">
          <a:xfrm>
            <a:off x="2115312" y="3789040"/>
            <a:ext cx="4488808" cy="2880320"/>
          </a:xfrm>
          <a:prstGeom prst="rect">
            <a:avLst/>
          </a:prstGeom>
          <a:noFill/>
        </p:spPr>
      </p:pic>
    </p:spTree>
    <p:extLst>
      <p:ext uri="{BB962C8B-B14F-4D97-AF65-F5344CB8AC3E}">
        <p14:creationId xmlns:p14="http://schemas.microsoft.com/office/powerpoint/2010/main" val="3939854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latin typeface="Times New Roman" panose="02020603050405020304" pitchFamily="18" charset="0"/>
                <a:cs typeface="Times New Roman" panose="02020603050405020304" pitchFamily="18" charset="0"/>
              </a:rPr>
              <a:t>Впервые Есенин начал печататься в 1914 году в детском журнале «Мирок»,  первая ныне известная его публикация - стихотворение "Береза" (под псевдонимом Аристон).</a:t>
            </a:r>
          </a:p>
        </p:txBody>
      </p:sp>
      <p:sp>
        <p:nvSpPr>
          <p:cNvPr id="3" name="Содержимое 2"/>
          <p:cNvSpPr>
            <a:spLocks noGrp="1"/>
          </p:cNvSpPr>
          <p:nvPr>
            <p:ph idx="1"/>
          </p:nvPr>
        </p:nvSpPr>
        <p:spPr>
          <a:xfrm>
            <a:off x="467544" y="1309375"/>
            <a:ext cx="5338936" cy="3744416"/>
          </a:xfrm>
        </p:spPr>
        <p:txBody>
          <a:bodyPr>
            <a:normAutofit/>
          </a:bodyPr>
          <a:lstStyle/>
          <a:p>
            <a:pPr algn="ctr">
              <a:buNone/>
            </a:pPr>
            <a:r>
              <a:rPr lang="ru-RU" sz="2000" b="1" cap="all" dirty="0" smtClean="0">
                <a:latin typeface="Times New Roman" panose="02020603050405020304" pitchFamily="18" charset="0"/>
                <a:cs typeface="Times New Roman" panose="02020603050405020304" pitchFamily="18" charset="0"/>
              </a:rPr>
              <a:t>БЕРЕЗА</a:t>
            </a:r>
            <a:endParaRPr lang="ru-RU" sz="2000" b="1" cap="all" dirty="0">
              <a:latin typeface="Times New Roman" panose="02020603050405020304" pitchFamily="18" charset="0"/>
              <a:cs typeface="Times New Roman" panose="02020603050405020304" pitchFamily="18" charset="0"/>
            </a:endParaRPr>
          </a:p>
          <a:p>
            <a:pPr algn="ctr">
              <a:buNone/>
            </a:pPr>
            <a:r>
              <a:rPr lang="ru-RU" sz="2000" dirty="0" smtClean="0">
                <a:latin typeface="Times New Roman" panose="02020603050405020304" pitchFamily="18" charset="0"/>
                <a:cs typeface="Times New Roman" panose="02020603050405020304" pitchFamily="18" charset="0"/>
              </a:rPr>
              <a:t>Белая </a:t>
            </a:r>
            <a:r>
              <a:rPr lang="ru-RU" sz="2000" dirty="0" smtClean="0">
                <a:latin typeface="Times New Roman" panose="02020603050405020304" pitchFamily="18" charset="0"/>
                <a:cs typeface="Times New Roman" panose="02020603050405020304" pitchFamily="18" charset="0"/>
              </a:rPr>
              <a:t>береза под </a:t>
            </a:r>
            <a:r>
              <a:rPr lang="ru-RU" sz="2000" dirty="0" smtClean="0">
                <a:latin typeface="Times New Roman" panose="02020603050405020304" pitchFamily="18" charset="0"/>
                <a:cs typeface="Times New Roman" panose="02020603050405020304" pitchFamily="18" charset="0"/>
              </a:rPr>
              <a:t>моим окном</a:t>
            </a:r>
          </a:p>
          <a:p>
            <a:pPr algn="ctr">
              <a:buNone/>
            </a:pPr>
            <a:r>
              <a:rPr lang="ru-RU" sz="2000" dirty="0" smtClean="0">
                <a:latin typeface="Times New Roman" panose="02020603050405020304" pitchFamily="18" charset="0"/>
                <a:cs typeface="Times New Roman" panose="02020603050405020304" pitchFamily="18" charset="0"/>
              </a:rPr>
              <a:t> Принакрылась </a:t>
            </a:r>
            <a:r>
              <a:rPr lang="ru-RU" sz="2000" dirty="0" smtClean="0">
                <a:latin typeface="Times New Roman" panose="02020603050405020304" pitchFamily="18" charset="0"/>
                <a:cs typeface="Times New Roman" panose="02020603050405020304" pitchFamily="18" charset="0"/>
              </a:rPr>
              <a:t>снегом, точно </a:t>
            </a:r>
            <a:r>
              <a:rPr lang="ru-RU" sz="2000" dirty="0" smtClean="0">
                <a:latin typeface="Times New Roman" panose="02020603050405020304" pitchFamily="18" charset="0"/>
                <a:cs typeface="Times New Roman" panose="02020603050405020304" pitchFamily="18" charset="0"/>
              </a:rPr>
              <a:t>серебром.</a:t>
            </a:r>
          </a:p>
          <a:p>
            <a:pPr algn="ctr">
              <a:buNone/>
            </a:pPr>
            <a:r>
              <a:rPr lang="ru-RU" sz="20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На пушистых </a:t>
            </a:r>
            <a:r>
              <a:rPr lang="ru-RU" sz="2000" dirty="0" smtClean="0">
                <a:latin typeface="Times New Roman" panose="02020603050405020304" pitchFamily="18" charset="0"/>
                <a:cs typeface="Times New Roman" panose="02020603050405020304" pitchFamily="18" charset="0"/>
              </a:rPr>
              <a:t>ветках снежною </a:t>
            </a:r>
            <a:r>
              <a:rPr lang="ru-RU" sz="2000" dirty="0" smtClean="0">
                <a:latin typeface="Times New Roman" panose="02020603050405020304" pitchFamily="18" charset="0"/>
                <a:cs typeface="Times New Roman" panose="02020603050405020304" pitchFamily="18" charset="0"/>
              </a:rPr>
              <a:t>каймой</a:t>
            </a:r>
          </a:p>
          <a:p>
            <a:pPr algn="ctr">
              <a:buNone/>
            </a:pPr>
            <a:r>
              <a:rPr lang="ru-RU" sz="2000" dirty="0" smtClean="0">
                <a:latin typeface="Times New Roman" panose="02020603050405020304" pitchFamily="18" charset="0"/>
                <a:cs typeface="Times New Roman" panose="02020603050405020304" pitchFamily="18" charset="0"/>
              </a:rPr>
              <a:t> Распустились </a:t>
            </a:r>
            <a:r>
              <a:rPr lang="ru-RU" sz="2000" dirty="0" smtClean="0">
                <a:latin typeface="Times New Roman" panose="02020603050405020304" pitchFamily="18" charset="0"/>
                <a:cs typeface="Times New Roman" panose="02020603050405020304" pitchFamily="18" charset="0"/>
              </a:rPr>
              <a:t>кисти белой </a:t>
            </a:r>
            <a:r>
              <a:rPr lang="ru-RU" sz="2000" dirty="0" smtClean="0">
                <a:latin typeface="Times New Roman" panose="02020603050405020304" pitchFamily="18" charset="0"/>
                <a:cs typeface="Times New Roman" panose="02020603050405020304" pitchFamily="18" charset="0"/>
              </a:rPr>
              <a:t>бахромой.</a:t>
            </a:r>
          </a:p>
          <a:p>
            <a:pPr algn="ctr">
              <a:buNone/>
            </a:pPr>
            <a:r>
              <a:rPr lang="ru-RU" sz="20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И стоит </a:t>
            </a:r>
            <a:r>
              <a:rPr lang="ru-RU" sz="2000" dirty="0" smtClean="0">
                <a:latin typeface="Times New Roman" panose="02020603050405020304" pitchFamily="18" charset="0"/>
                <a:cs typeface="Times New Roman" panose="02020603050405020304" pitchFamily="18" charset="0"/>
              </a:rPr>
              <a:t>береза в </a:t>
            </a:r>
            <a:r>
              <a:rPr lang="ru-RU" sz="2000" dirty="0" smtClean="0">
                <a:latin typeface="Times New Roman" panose="02020603050405020304" pitchFamily="18" charset="0"/>
                <a:cs typeface="Times New Roman" panose="02020603050405020304" pitchFamily="18" charset="0"/>
              </a:rPr>
              <a:t>сонной тишине,</a:t>
            </a:r>
          </a:p>
          <a:p>
            <a:pPr algn="ctr">
              <a:buNone/>
            </a:pPr>
            <a:r>
              <a:rPr lang="ru-RU" sz="2000" dirty="0" smtClean="0">
                <a:latin typeface="Times New Roman" panose="02020603050405020304" pitchFamily="18" charset="0"/>
                <a:cs typeface="Times New Roman" panose="02020603050405020304" pitchFamily="18" charset="0"/>
              </a:rPr>
              <a:t> И горят </a:t>
            </a:r>
            <a:r>
              <a:rPr lang="ru-RU" sz="2000" dirty="0" smtClean="0">
                <a:latin typeface="Times New Roman" panose="02020603050405020304" pitchFamily="18" charset="0"/>
                <a:cs typeface="Times New Roman" panose="02020603050405020304" pitchFamily="18" charset="0"/>
              </a:rPr>
              <a:t>снежинки в </a:t>
            </a:r>
            <a:r>
              <a:rPr lang="ru-RU" sz="2000" dirty="0" smtClean="0">
                <a:latin typeface="Times New Roman" panose="02020603050405020304" pitchFamily="18" charset="0"/>
                <a:cs typeface="Times New Roman" panose="02020603050405020304" pitchFamily="18" charset="0"/>
              </a:rPr>
              <a:t>золотом огне.</a:t>
            </a:r>
          </a:p>
          <a:p>
            <a:pPr algn="ctr">
              <a:buNone/>
            </a:pPr>
            <a:r>
              <a:rPr lang="ru-RU" sz="20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А заря, </a:t>
            </a:r>
            <a:r>
              <a:rPr lang="ru-RU" sz="2000" dirty="0" smtClean="0">
                <a:latin typeface="Times New Roman" panose="02020603050405020304" pitchFamily="18" charset="0"/>
                <a:cs typeface="Times New Roman" panose="02020603050405020304" pitchFamily="18" charset="0"/>
              </a:rPr>
              <a:t>лениво обходя </a:t>
            </a:r>
            <a:r>
              <a:rPr lang="ru-RU" sz="2000" dirty="0" smtClean="0">
                <a:latin typeface="Times New Roman" panose="02020603050405020304" pitchFamily="18" charset="0"/>
                <a:cs typeface="Times New Roman" panose="02020603050405020304" pitchFamily="18" charset="0"/>
              </a:rPr>
              <a:t>кругом,</a:t>
            </a:r>
          </a:p>
          <a:p>
            <a:pPr algn="ctr">
              <a:buNone/>
            </a:pPr>
            <a:r>
              <a:rPr lang="ru-RU" sz="2000" dirty="0" smtClean="0">
                <a:latin typeface="Times New Roman" panose="02020603050405020304" pitchFamily="18" charset="0"/>
                <a:cs typeface="Times New Roman" panose="02020603050405020304" pitchFamily="18" charset="0"/>
              </a:rPr>
              <a:t> обсыпает </a:t>
            </a:r>
            <a:r>
              <a:rPr lang="ru-RU" sz="2000" dirty="0" smtClean="0">
                <a:latin typeface="Times New Roman" panose="02020603050405020304" pitchFamily="18" charset="0"/>
                <a:cs typeface="Times New Roman" panose="02020603050405020304" pitchFamily="18" charset="0"/>
              </a:rPr>
              <a:t>ветки новым </a:t>
            </a:r>
            <a:r>
              <a:rPr lang="ru-RU" sz="2000" dirty="0" smtClean="0">
                <a:latin typeface="Times New Roman" panose="02020603050405020304" pitchFamily="18" charset="0"/>
                <a:cs typeface="Times New Roman" panose="02020603050405020304" pitchFamily="18" charset="0"/>
              </a:rPr>
              <a:t>серебром.</a:t>
            </a:r>
            <a:endParaRPr lang="ru-RU" sz="2000" dirty="0">
              <a:latin typeface="Times New Roman" panose="02020603050405020304" pitchFamily="18" charset="0"/>
              <a:cs typeface="Times New Roman" panose="02020603050405020304" pitchFamily="18" charset="0"/>
            </a:endParaRPr>
          </a:p>
        </p:txBody>
      </p:sp>
      <p:pic>
        <p:nvPicPr>
          <p:cNvPr id="16386" name="Picture 2" descr="http://cs9571.userapi.com/u51876884/-14/x_07cbd937.jpg"/>
          <p:cNvPicPr>
            <a:picLocks noChangeAspect="1" noChangeArrowheads="1"/>
          </p:cNvPicPr>
          <p:nvPr/>
        </p:nvPicPr>
        <p:blipFill>
          <a:blip r:embed="rId2" cstate="print"/>
          <a:srcRect/>
          <a:stretch>
            <a:fillRect/>
          </a:stretch>
        </p:blipFill>
        <p:spPr bwMode="auto">
          <a:xfrm>
            <a:off x="6372200" y="1556792"/>
            <a:ext cx="2065412" cy="3249582"/>
          </a:xfrm>
          <a:prstGeom prst="rect">
            <a:avLst/>
          </a:prstGeom>
          <a:noFill/>
        </p:spPr>
      </p:pic>
    </p:spTree>
    <p:extLst>
      <p:ext uri="{BB962C8B-B14F-4D97-AF65-F5344CB8AC3E}">
        <p14:creationId xmlns:p14="http://schemas.microsoft.com/office/powerpoint/2010/main" val="329550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04664"/>
            <a:ext cx="4968552" cy="4464496"/>
          </a:xfrm>
        </p:spPr>
        <p:txBody>
          <a:bodyPr>
            <a:normAutofit/>
          </a:bodyPr>
          <a:lstStyle/>
          <a:p>
            <a:pPr algn="just"/>
            <a:r>
              <a:rPr lang="ru-RU" dirty="0"/>
              <a:t> </a:t>
            </a:r>
            <a:r>
              <a:rPr lang="ru-RU" sz="1800" dirty="0">
                <a:latin typeface="Times New Roman" panose="02020603050405020304" pitchFamily="18" charset="0"/>
                <a:cs typeface="Times New Roman" panose="02020603050405020304" pitchFamily="18" charset="0"/>
              </a:rPr>
              <a:t>1915 году Есенин приехал из Москвы в Петроград, читал свои стихотворения  А. А. Блоку, С. М. Городецкому и другим поэтам.  Блок высоко оценил «свежие, чистые, голосистые», хотя и «многословные» стихи «талантливого </a:t>
            </a:r>
            <a:r>
              <a:rPr lang="ru-RU" sz="1800" dirty="0" smtClean="0">
                <a:latin typeface="Times New Roman" panose="02020603050405020304" pitchFamily="18" charset="0"/>
                <a:cs typeface="Times New Roman" panose="02020603050405020304" pitchFamily="18" charset="0"/>
              </a:rPr>
              <a:t>крестьянского поэта-самородка»,  помог ему,  познакомил с писателями и издателями.  В это время он сблизился с группой «</a:t>
            </a:r>
            <a:r>
              <a:rPr lang="ru-RU" sz="1800" dirty="0" err="1" smtClean="0">
                <a:latin typeface="Times New Roman" panose="02020603050405020304" pitchFamily="18" charset="0"/>
                <a:cs typeface="Times New Roman" panose="02020603050405020304" pitchFamily="18" charset="0"/>
              </a:rPr>
              <a:t>новокрестьянских</a:t>
            </a:r>
            <a:r>
              <a:rPr lang="ru-RU" sz="1800" dirty="0" smtClean="0">
                <a:latin typeface="Times New Roman" panose="02020603050405020304" pitchFamily="18" charset="0"/>
                <a:cs typeface="Times New Roman" panose="02020603050405020304" pitchFamily="18" charset="0"/>
              </a:rPr>
              <a:t> поэтов» и издал первые сборники («Радуница» — 1916), которые сделали его очень известным.  Вместе с Николаем Клюевым часто выступал со стихами и частушками в стилизованной «народной» одежде, имел успех</a:t>
            </a:r>
            <a:r>
              <a:rPr lang="ru-RU" sz="1800" dirty="0" smtClean="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p:txBody>
      </p:sp>
      <p:pic>
        <p:nvPicPr>
          <p:cNvPr id="17410" name="Picture 2" descr="File:Esen radun.jpg"/>
          <p:cNvPicPr>
            <a:picLocks noChangeAspect="1" noChangeArrowheads="1"/>
          </p:cNvPicPr>
          <p:nvPr/>
        </p:nvPicPr>
        <p:blipFill>
          <a:blip r:embed="rId2" cstate="print"/>
          <a:srcRect/>
          <a:stretch>
            <a:fillRect/>
          </a:stretch>
        </p:blipFill>
        <p:spPr bwMode="auto">
          <a:xfrm>
            <a:off x="5796136" y="620688"/>
            <a:ext cx="2665136" cy="3816424"/>
          </a:xfrm>
          <a:prstGeom prst="rect">
            <a:avLst/>
          </a:prstGeom>
          <a:noFill/>
        </p:spPr>
      </p:pic>
    </p:spTree>
    <p:extLst>
      <p:ext uri="{BB962C8B-B14F-4D97-AF65-F5344CB8AC3E}">
        <p14:creationId xmlns:p14="http://schemas.microsoft.com/office/powerpoint/2010/main" val="240960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s005.radikal.ru/i209/1201/23/a39a6e4d66c7.jpg"/>
          <p:cNvPicPr>
            <a:picLocks noChangeAspect="1" noChangeArrowheads="1"/>
          </p:cNvPicPr>
          <p:nvPr/>
        </p:nvPicPr>
        <p:blipFill>
          <a:blip r:embed="rId2" cstate="print"/>
          <a:srcRect/>
          <a:stretch>
            <a:fillRect/>
          </a:stretch>
        </p:blipFill>
        <p:spPr bwMode="auto">
          <a:xfrm>
            <a:off x="5728172" y="3820473"/>
            <a:ext cx="2588244" cy="2943206"/>
          </a:xfrm>
          <a:prstGeom prst="rect">
            <a:avLst/>
          </a:prstGeom>
          <a:noFill/>
        </p:spPr>
      </p:pic>
      <p:sp>
        <p:nvSpPr>
          <p:cNvPr id="3" name="Содержимое 2"/>
          <p:cNvSpPr>
            <a:spLocks noGrp="1"/>
          </p:cNvSpPr>
          <p:nvPr>
            <p:ph idx="1"/>
          </p:nvPr>
        </p:nvSpPr>
        <p:spPr>
          <a:xfrm>
            <a:off x="457200" y="404665"/>
            <a:ext cx="8363272" cy="3024336"/>
          </a:xfrm>
        </p:spPr>
        <p:txBody>
          <a:bodyPr>
            <a:noAutofit/>
          </a:bodyPr>
          <a:lstStyle/>
          <a:p>
            <a:pPr algn="just">
              <a:buNone/>
            </a:pPr>
            <a:r>
              <a:rPr lang="ru-RU" sz="1600" dirty="0" smtClean="0">
                <a:latin typeface="Times New Roman" panose="02020603050405020304" pitchFamily="18" charset="0"/>
                <a:cs typeface="Times New Roman" panose="02020603050405020304" pitchFamily="18" charset="0"/>
              </a:rPr>
              <a:t>               В </a:t>
            </a:r>
            <a:r>
              <a:rPr lang="ru-RU" sz="1600" dirty="0">
                <a:latin typeface="Times New Roman" panose="02020603050405020304" pitchFamily="18" charset="0"/>
                <a:cs typeface="Times New Roman" panose="02020603050405020304" pitchFamily="18" charset="0"/>
              </a:rPr>
              <a:t>первой половине 1916 г. Есенин призвался в армию,  но благодаря хлопотам друзей получил назначение  ("с высочайшего соизволения") санитаром в Царскосельский военно-санитарный поезд № 143 Ее Императорского Величества Государыни Императрицы Александры Федоровны. За время службы предпринял два выезда к линии фронта. Однако у него появилась возможность беспрепятственно посещать литературные салоны,  бывать на приемах у меценатов,  выступать на концертах.</a:t>
            </a:r>
            <a:r>
              <a:rPr lang="ru-RU" sz="1600" dirty="0" smtClean="0">
                <a:latin typeface="Times New Roman" panose="02020603050405020304" pitchFamily="18" charset="0"/>
                <a:cs typeface="Times New Roman" panose="02020603050405020304" pitchFamily="18" charset="0"/>
              </a:rPr>
              <a:t/>
            </a:r>
            <a:br>
              <a:rPr lang="ru-RU" sz="1600" dirty="0" smtClean="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На одном из концертов в лазарете,  к которому он был прикомандирован (здесь же несли службу сестер милосердия императрица и царевны),  произошла его встреча с императорской семьей.  Тогда же вместе с Н. Клюевым они выступали на вечерах "Общества возрождения художественной Руси" при </a:t>
            </a:r>
            <a:r>
              <a:rPr lang="ru-RU" sz="1600" dirty="0" err="1">
                <a:latin typeface="Times New Roman" panose="02020603050405020304" pitchFamily="18" charset="0"/>
                <a:cs typeface="Times New Roman" panose="02020603050405020304" pitchFamily="18" charset="0"/>
              </a:rPr>
              <a:t>Феодоровском</a:t>
            </a:r>
            <a:r>
              <a:rPr lang="ru-RU" sz="1600" dirty="0">
                <a:latin typeface="Times New Roman" panose="02020603050405020304" pitchFamily="18" charset="0"/>
                <a:cs typeface="Times New Roman" panose="02020603050405020304" pitchFamily="18" charset="0"/>
              </a:rPr>
              <a:t> городке в Царском Селе, также их пригласили к великой княгине Елизавете.</a:t>
            </a:r>
            <a:r>
              <a:rPr lang="ru-RU" sz="1600" dirty="0" smtClean="0">
                <a:latin typeface="Times New Roman" panose="02020603050405020304" pitchFamily="18" charset="0"/>
                <a:cs typeface="Times New Roman" panose="02020603050405020304" pitchFamily="18" charset="0"/>
              </a:rPr>
              <a:t/>
            </a:r>
            <a:br>
              <a:rPr lang="ru-RU" sz="1600" dirty="0" smtClean="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Вместе с монаршей четой в мае 1916 года Есенин в качестве санитара поезда посетил Евпаторию.  Это была последняя поездка Николая II в Крым.</a:t>
            </a:r>
          </a:p>
        </p:txBody>
      </p:sp>
      <p:pic>
        <p:nvPicPr>
          <p:cNvPr id="18436" name="Picture 4" descr="http://s40.radikal.ru/i087/0909/94/cd84006de360.jpg"/>
          <p:cNvPicPr>
            <a:picLocks noChangeAspect="1" noChangeArrowheads="1"/>
          </p:cNvPicPr>
          <p:nvPr/>
        </p:nvPicPr>
        <p:blipFill>
          <a:blip r:embed="rId3" cstate="print"/>
          <a:srcRect/>
          <a:stretch>
            <a:fillRect/>
          </a:stretch>
        </p:blipFill>
        <p:spPr bwMode="auto">
          <a:xfrm>
            <a:off x="899592" y="3861755"/>
            <a:ext cx="4828580" cy="2901923"/>
          </a:xfrm>
          <a:prstGeom prst="rect">
            <a:avLst/>
          </a:prstGeom>
          <a:noFill/>
        </p:spPr>
      </p:pic>
    </p:spTree>
    <p:extLst>
      <p:ext uri="{BB962C8B-B14F-4D97-AF65-F5344CB8AC3E}">
        <p14:creationId xmlns:p14="http://schemas.microsoft.com/office/powerpoint/2010/main" val="35429749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640960" cy="4824535"/>
          </a:xfrm>
        </p:spPr>
        <p:txBody>
          <a:bodyPr>
            <a:noAutofit/>
          </a:bodyPr>
          <a:lstStyle/>
          <a:p>
            <a:pPr algn="just">
              <a:tabLst>
                <a:tab pos="0" algn="l"/>
              </a:tabLst>
            </a:pPr>
            <a:r>
              <a:rPr lang="ru-RU" sz="1600" dirty="0" smtClean="0">
                <a:latin typeface="Times New Roman" panose="02020603050405020304" pitchFamily="18" charset="0"/>
                <a:cs typeface="Times New Roman" panose="02020603050405020304" pitchFamily="18" charset="0"/>
              </a:rPr>
              <a:t>В 1915—1917 гг. Есенин поддерживал дружеские отношения с поэтом Леонидом </a:t>
            </a:r>
            <a:r>
              <a:rPr lang="ru-RU" sz="1600" dirty="0" err="1" smtClean="0">
                <a:latin typeface="Times New Roman" panose="02020603050405020304" pitchFamily="18" charset="0"/>
                <a:cs typeface="Times New Roman" panose="02020603050405020304" pitchFamily="18" charset="0"/>
              </a:rPr>
              <a:t>Каннегисером</a:t>
            </a:r>
            <a:r>
              <a:rPr lang="ru-RU" sz="1600" dirty="0" smtClean="0">
                <a:latin typeface="Times New Roman" panose="02020603050405020304" pitchFamily="18" charset="0"/>
                <a:cs typeface="Times New Roman" panose="02020603050405020304" pitchFamily="18" charset="0"/>
              </a:rPr>
              <a:t>,  впоследствии убившим председателя Петроградской ЧК Урицкого.</a:t>
            </a:r>
            <a:br>
              <a:rPr lang="ru-RU" sz="1600" dirty="0" smtClean="0">
                <a:latin typeface="Times New Roman" panose="02020603050405020304" pitchFamily="18" charset="0"/>
                <a:cs typeface="Times New Roman" panose="02020603050405020304" pitchFamily="18" charset="0"/>
              </a:rPr>
            </a:br>
            <a:r>
              <a:rPr lang="ru-RU" sz="1600" dirty="0" smtClean="0">
                <a:latin typeface="Times New Roman" panose="02020603050405020304" pitchFamily="18" charset="0"/>
                <a:cs typeface="Times New Roman" panose="02020603050405020304" pitchFamily="18" charset="0"/>
              </a:rPr>
              <a:t>Творчество Есенина 1914—1917 гг. предстает сложным и противоречивым («</a:t>
            </a:r>
            <a:r>
              <a:rPr lang="ru-RU" sz="1600" dirty="0" err="1" smtClean="0">
                <a:latin typeface="Times New Roman" panose="02020603050405020304" pitchFamily="18" charset="0"/>
                <a:cs typeface="Times New Roman" panose="02020603050405020304" pitchFamily="18" charset="0"/>
              </a:rPr>
              <a:t>Микола</a:t>
            </a:r>
            <a:r>
              <a:rPr lang="ru-RU" sz="1600" dirty="0" smtClean="0">
                <a:latin typeface="Times New Roman" panose="02020603050405020304" pitchFamily="18" charset="0"/>
                <a:cs typeface="Times New Roman" panose="02020603050405020304" pitchFamily="18" charset="0"/>
              </a:rPr>
              <a:t>», «Егорий», «Русь», «Марфа Посадница», «Ус», «Иисус-младенец», «</a:t>
            </a:r>
            <a:r>
              <a:rPr lang="ru-RU" sz="1600" dirty="0" err="1" smtClean="0">
                <a:latin typeface="Times New Roman" panose="02020603050405020304" pitchFamily="18" charset="0"/>
                <a:cs typeface="Times New Roman" panose="02020603050405020304" pitchFamily="18" charset="0"/>
              </a:rPr>
              <a:t>Голубень</a:t>
            </a:r>
            <a:r>
              <a:rPr lang="ru-RU" sz="1600" dirty="0" smtClean="0">
                <a:latin typeface="Times New Roman" panose="02020603050405020304" pitchFamily="18" charset="0"/>
                <a:cs typeface="Times New Roman" panose="02020603050405020304" pitchFamily="18" charset="0"/>
              </a:rPr>
              <a:t>» и др. стихотворения).  В этих произведениях представлена его поэтическая концепция мира и человека, в этом периоде его творчества отображена Русь патриархальная, консервативная, неподвижная. </a:t>
            </a:r>
            <a:r>
              <a:rPr lang="ru-RU" sz="1600" dirty="0">
                <a:latin typeface="Times New Roman" panose="02020603050405020304" pitchFamily="18" charset="0"/>
                <a:cs typeface="Times New Roman" panose="02020603050405020304" pitchFamily="18" charset="0"/>
              </a:rPr>
              <a:t>Основой есенинского мироздания является изба со всеми её атрибутами.  Не случайно в книге «Ключи Марии» (1918) поэт писал: «Изба простолюдина — это символ понятий и отношений к миру, выработанных ещё до него его отцами и предками, которые неосязаемый и далёкий мир подчинили себе уподоблениями вещам их кротких очагов». Избы, окружённые дворами, огороженные плетнями и «связанные» друг с другом дорогой, образуют деревню.  А деревня, ограниченная околицей, это и есть есенинская Русь, которая отрезана от большого мира лесами и болотами, «затерялась… в Мордве и Чуди». Позднее Есенин говорил: «Я просил бы читателей относиться ко всем моим Иисусам, Божьим матерям и </a:t>
            </a:r>
            <a:r>
              <a:rPr lang="ru-RU" sz="1600" dirty="0" err="1">
                <a:latin typeface="Times New Roman" panose="02020603050405020304" pitchFamily="18" charset="0"/>
                <a:cs typeface="Times New Roman" panose="02020603050405020304" pitchFamily="18" charset="0"/>
              </a:rPr>
              <a:t>Миколам</a:t>
            </a:r>
            <a:r>
              <a:rPr lang="ru-RU" sz="1600" dirty="0">
                <a:latin typeface="Times New Roman" panose="02020603050405020304" pitchFamily="18" charset="0"/>
                <a:cs typeface="Times New Roman" panose="02020603050405020304" pitchFamily="18" charset="0"/>
              </a:rPr>
              <a:t>, как к сказочному в поэзии». Герой лирики молится «дымящейся земле», «На алы зори», «на копны и стога», он поклоняется родине: «Моя лирика, — говорил позже Есенин, — жива одной большой любовью, любовью к родине. Чувство родины — основное в моём творчестве» </a:t>
            </a:r>
            <a:r>
              <a:rPr lang="ru-RU" sz="1400" dirty="0">
                <a:latin typeface="Times New Roman" panose="02020603050405020304" pitchFamily="18" charset="0"/>
                <a:cs typeface="Times New Roman" panose="02020603050405020304" pitchFamily="18" charset="0"/>
              </a:rPr>
              <a:t>.</a:t>
            </a:r>
            <a:r>
              <a:rPr lang="ru-RU" sz="1400" dirty="0" smtClean="0">
                <a:latin typeface="Times New Roman" panose="02020603050405020304" pitchFamily="18" charset="0"/>
                <a:cs typeface="Times New Roman" panose="02020603050405020304" pitchFamily="18" charset="0"/>
              </a:rPr>
              <a:t/>
            </a:r>
            <a:br>
              <a:rPr lang="ru-RU" sz="1400" dirty="0" smtClean="0">
                <a:latin typeface="Times New Roman" panose="02020603050405020304" pitchFamily="18" charset="0"/>
                <a:cs typeface="Times New Roman" panose="02020603050405020304" pitchFamily="18" charset="0"/>
              </a:rPr>
            </a:br>
            <a:endParaRPr lang="ru-RU" sz="1400"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7020272" y="1600200"/>
            <a:ext cx="1666528" cy="5069160"/>
          </a:xfrm>
        </p:spPr>
        <p:txBody>
          <a:bodyPr>
            <a:normAutofit/>
          </a:bodyPr>
          <a:lstStyle/>
          <a:p>
            <a:pPr>
              <a:buNone/>
            </a:pPr>
            <a:r>
              <a:rPr lang="ru-RU" dirty="0" smtClean="0"/>
              <a:t/>
            </a:r>
            <a:br>
              <a:rPr lang="ru-RU" dirty="0" smtClean="0"/>
            </a:br>
            <a:endParaRPr lang="ru-RU" dirty="0"/>
          </a:p>
        </p:txBody>
      </p:sp>
    </p:spTree>
    <p:extLst>
      <p:ext uri="{BB962C8B-B14F-4D97-AF65-F5344CB8AC3E}">
        <p14:creationId xmlns:p14="http://schemas.microsoft.com/office/powerpoint/2010/main" val="33951673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771800" y="260648"/>
            <a:ext cx="6120680" cy="4857403"/>
          </a:xfrm>
        </p:spPr>
        <p:txBody>
          <a:bodyPr>
            <a:noAutofit/>
          </a:bodyPr>
          <a:lstStyle/>
          <a:p>
            <a:pPr algn="just">
              <a:buNone/>
            </a:pPr>
            <a:r>
              <a:rPr lang="ru-RU" sz="18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Любовная </a:t>
            </a:r>
            <a:r>
              <a:rPr lang="ru-RU" sz="1600" dirty="0">
                <a:latin typeface="Times New Roman" panose="02020603050405020304" pitchFamily="18" charset="0"/>
                <a:cs typeface="Times New Roman" panose="02020603050405020304" pitchFamily="18" charset="0"/>
              </a:rPr>
              <a:t>лирика Есенина пронизана образами природы. Женские образы в его поэзии кажутся прямым порождением мира идеального и мечты, обладая при этом чертами соблазнительной земной, полнокровной жизни</a:t>
            </a:r>
            <a:r>
              <a:rPr lang="ru-RU" sz="1600" dirty="0" smtClean="0">
                <a:latin typeface="Times New Roman" panose="02020603050405020304" pitchFamily="18" charset="0"/>
                <a:cs typeface="Times New Roman" panose="02020603050405020304" pitchFamily="18" charset="0"/>
              </a:rPr>
              <a:t>.</a:t>
            </a:r>
          </a:p>
          <a:p>
            <a:pPr algn="just">
              <a:buNone/>
            </a:pPr>
            <a:r>
              <a:rPr lang="ru-RU" sz="1600" dirty="0" smtClean="0">
                <a:latin typeface="Times New Roman" panose="02020603050405020304" pitchFamily="18" charset="0"/>
                <a:cs typeface="Times New Roman" panose="02020603050405020304" pitchFamily="18" charset="0"/>
              </a:rPr>
              <a:t>          В </a:t>
            </a:r>
            <a:r>
              <a:rPr lang="ru-RU" sz="1600" dirty="0">
                <a:latin typeface="Times New Roman" panose="02020603050405020304" pitchFamily="18" charset="0"/>
                <a:cs typeface="Times New Roman" panose="02020603050405020304" pitchFamily="18" charset="0"/>
              </a:rPr>
              <a:t>марте 1917 г. Есенин дезертировал из армии. Вскоре он познакомился и 4 июля того же года обвенчался с Зинаидой Николаевной </a:t>
            </a:r>
            <a:r>
              <a:rPr lang="ru-RU" sz="1600" dirty="0" err="1">
                <a:latin typeface="Times New Roman" panose="02020603050405020304" pitchFamily="18" charset="0"/>
                <a:cs typeface="Times New Roman" panose="02020603050405020304" pitchFamily="18" charset="0"/>
              </a:rPr>
              <a:t>Райх</a:t>
            </a:r>
            <a:r>
              <a:rPr lang="ru-RU" sz="1600" dirty="0">
                <a:latin typeface="Times New Roman" panose="02020603050405020304" pitchFamily="18" charset="0"/>
                <a:cs typeface="Times New Roman" panose="02020603050405020304" pitchFamily="18" charset="0"/>
              </a:rPr>
              <a:t>, русской актрисой, будущей женой выдающегося режиссёра В. Э. Мейерхольда</a:t>
            </a:r>
            <a:r>
              <a:rPr lang="ru-RU" sz="1600" dirty="0" smtClean="0">
                <a:latin typeface="Times New Roman" panose="02020603050405020304" pitchFamily="18" charset="0"/>
                <a:cs typeface="Times New Roman" panose="02020603050405020304" pitchFamily="18" charset="0"/>
              </a:rPr>
              <a:t>.</a:t>
            </a:r>
          </a:p>
          <a:p>
            <a:pPr algn="just">
              <a:buNone/>
            </a:pPr>
            <a:r>
              <a:rPr lang="ru-RU" sz="1600" dirty="0" smtClean="0">
                <a:latin typeface="Times New Roman" panose="02020603050405020304" pitchFamily="18" charset="0"/>
                <a:cs typeface="Times New Roman" panose="02020603050405020304" pitchFamily="18" charset="0"/>
              </a:rPr>
              <a:t>          В </a:t>
            </a:r>
            <a:r>
              <a:rPr lang="ru-RU" sz="1600" dirty="0">
                <a:latin typeface="Times New Roman" panose="02020603050405020304" pitchFamily="18" charset="0"/>
                <a:cs typeface="Times New Roman" panose="02020603050405020304" pitchFamily="18" charset="0"/>
              </a:rPr>
              <a:t>начале 1918 г.  Есенин переезжает в Москву. С воодушевлением встретив революцию, он пишет несколько небольших поэм ("Иорданская голубица", "</a:t>
            </a:r>
            <a:r>
              <a:rPr lang="ru-RU" sz="1600" dirty="0" err="1">
                <a:latin typeface="Times New Roman" panose="02020603050405020304" pitchFamily="18" charset="0"/>
                <a:cs typeface="Times New Roman" panose="02020603050405020304" pitchFamily="18" charset="0"/>
              </a:rPr>
              <a:t>Инония</a:t>
            </a:r>
            <a:r>
              <a:rPr lang="ru-RU" sz="1600" dirty="0">
                <a:latin typeface="Times New Roman" panose="02020603050405020304" pitchFamily="18" charset="0"/>
                <a:cs typeface="Times New Roman" panose="02020603050405020304" pitchFamily="18" charset="0"/>
              </a:rPr>
              <a:t>", "Небесный барабанщик", все 1918, и др.), проникнутых радостным предчувствием "преображения" жизни. Богоборческие настроения сочетаются в них с библейской образностью для обозначения масштаба и значимости происходящих событий. Есенин, воспевая новую действительность и ее героев, пытался соответствовать времени. Размышляя, "куда несет нас рок событий", поэт обращается к истории (драматическая поэма "Пугачев", 1921).</a:t>
            </a:r>
          </a:p>
        </p:txBody>
      </p:sp>
      <p:pic>
        <p:nvPicPr>
          <p:cNvPr id="21506" name="Picture 2" descr="http://estb.msn.com/i/48/3B8DBD79F16FDEFDF77BB8696173.jpg"/>
          <p:cNvPicPr>
            <a:picLocks noChangeAspect="1" noChangeArrowheads="1"/>
          </p:cNvPicPr>
          <p:nvPr/>
        </p:nvPicPr>
        <p:blipFill>
          <a:blip r:embed="rId2" cstate="print"/>
          <a:srcRect/>
          <a:stretch>
            <a:fillRect/>
          </a:stretch>
        </p:blipFill>
        <p:spPr bwMode="auto">
          <a:xfrm>
            <a:off x="251520" y="530066"/>
            <a:ext cx="2692424" cy="3683591"/>
          </a:xfrm>
          <a:prstGeom prst="rect">
            <a:avLst/>
          </a:prstGeom>
          <a:noFill/>
        </p:spPr>
      </p:pic>
    </p:spTree>
    <p:extLst>
      <p:ext uri="{BB962C8B-B14F-4D97-AF65-F5344CB8AC3E}">
        <p14:creationId xmlns:p14="http://schemas.microsoft.com/office/powerpoint/2010/main" val="24870358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4752528" cy="4770537"/>
          </a:xfrm>
        </p:spPr>
        <p:txBody>
          <a:bodyPr>
            <a:noAutofit/>
          </a:bodyPr>
          <a:lstStyle/>
          <a:p>
            <a:pPr algn="just">
              <a:buNone/>
            </a:pPr>
            <a:r>
              <a:rPr lang="ru-RU" sz="1400" dirty="0" smtClean="0">
                <a:latin typeface="Times New Roman" panose="02020603050405020304" pitchFamily="18" charset="0"/>
                <a:cs typeface="Times New Roman" panose="02020603050405020304" pitchFamily="18" charset="0"/>
              </a:rPr>
              <a:t>             В </a:t>
            </a:r>
            <a:r>
              <a:rPr lang="ru-RU" sz="1400" dirty="0">
                <a:latin typeface="Times New Roman" panose="02020603050405020304" pitchFamily="18" charset="0"/>
                <a:cs typeface="Times New Roman" panose="02020603050405020304" pitchFamily="18" charset="0"/>
              </a:rPr>
              <a:t>декабре 1918 г. </a:t>
            </a:r>
            <a:r>
              <a:rPr lang="ru-RU" sz="1400" dirty="0" smtClean="0">
                <a:latin typeface="Times New Roman" panose="02020603050405020304" pitchFamily="18" charset="0"/>
                <a:cs typeface="Times New Roman" panose="02020603050405020304" pitchFamily="18" charset="0"/>
              </a:rPr>
              <a:t>его </a:t>
            </a:r>
            <a:r>
              <a:rPr lang="ru-RU" sz="1400" dirty="0">
                <a:latin typeface="Times New Roman" panose="02020603050405020304" pitchFamily="18" charset="0"/>
                <a:cs typeface="Times New Roman" panose="02020603050405020304" pitchFamily="18" charset="0"/>
              </a:rPr>
              <a:t>приняли в члены Профессионального союза московских писателей</a:t>
            </a:r>
            <a:r>
              <a:rPr lang="ru-RU" sz="1400" dirty="0" smtClean="0">
                <a:latin typeface="Times New Roman" panose="02020603050405020304" pitchFamily="18" charset="0"/>
                <a:cs typeface="Times New Roman" panose="02020603050405020304" pitchFamily="18" charset="0"/>
              </a:rPr>
              <a:t>.</a:t>
            </a:r>
          </a:p>
          <a:p>
            <a:pPr algn="just">
              <a:buNone/>
            </a:pPr>
            <a:r>
              <a:rPr lang="ru-RU" sz="1400" dirty="0" smtClean="0">
                <a:latin typeface="Times New Roman" panose="02020603050405020304" pitchFamily="18" charset="0"/>
                <a:cs typeface="Times New Roman" panose="02020603050405020304" pitchFamily="18" charset="0"/>
              </a:rPr>
              <a:t>            В </a:t>
            </a:r>
            <a:r>
              <a:rPr lang="ru-RU" sz="1400" dirty="0">
                <a:latin typeface="Times New Roman" panose="02020603050405020304" pitchFamily="18" charset="0"/>
                <a:cs typeface="Times New Roman" panose="02020603050405020304" pitchFamily="18" charset="0"/>
              </a:rPr>
              <a:t>1919 г. Есенин становится завсегдатаем "Стойла Пегаса" -  литературного кафе имажинистов у </a:t>
            </a:r>
            <a:r>
              <a:rPr lang="ru-RU" sz="1400" dirty="0" err="1">
                <a:latin typeface="Times New Roman" panose="02020603050405020304" pitchFamily="18" charset="0"/>
                <a:cs typeface="Times New Roman" panose="02020603050405020304" pitchFamily="18" charset="0"/>
              </a:rPr>
              <a:t>Никитских</a:t>
            </a:r>
            <a:r>
              <a:rPr lang="ru-RU" sz="1400" dirty="0">
                <a:latin typeface="Times New Roman" panose="02020603050405020304" pitchFamily="18" charset="0"/>
                <a:cs typeface="Times New Roman" panose="02020603050405020304" pitchFamily="18" charset="0"/>
              </a:rPr>
              <a:t> ворот в Москве. Однако поэт лишь отчасти разделял их платформу - стремление очистить форму от "пыли содержания". Его эстетические интересы обращены к патриархальному деревенскому укладу, народному творчеству,  духовной первооснове художественного образа. Уже в 1921 г.Есенин выступает в печати с критикой "шутовского кривляния ради самого кривляния" "собратьев"-имажинистов. </a:t>
            </a:r>
            <a:r>
              <a:rPr lang="ru-RU" sz="1400" dirty="0" smtClean="0">
                <a:latin typeface="Times New Roman" panose="02020603050405020304" pitchFamily="18" charset="0"/>
                <a:cs typeface="Times New Roman" panose="02020603050405020304" pitchFamily="18" charset="0"/>
              </a:rPr>
              <a:t/>
            </a:r>
            <a:br>
              <a:rPr lang="ru-RU" sz="1400" dirty="0" smtClean="0">
                <a:latin typeface="Times New Roman" panose="02020603050405020304" pitchFamily="18" charset="0"/>
                <a:cs typeface="Times New Roman" panose="02020603050405020304" pitchFamily="18" charset="0"/>
              </a:rPr>
            </a:br>
            <a:r>
              <a:rPr lang="ru-RU" sz="1400" dirty="0">
                <a:latin typeface="Times New Roman" panose="02020603050405020304" pitchFamily="18" charset="0"/>
                <a:cs typeface="Times New Roman" panose="02020603050405020304" pitchFamily="18" charset="0"/>
              </a:rPr>
              <a:t>В конце 1919 (или в 1920) Есенин оставил семью, а на руках беременной сыном (Константином) Зинаиды </a:t>
            </a:r>
            <a:r>
              <a:rPr lang="ru-RU" sz="1400" dirty="0" err="1">
                <a:latin typeface="Times New Roman" panose="02020603050405020304" pitchFamily="18" charset="0"/>
                <a:cs typeface="Times New Roman" panose="02020603050405020304" pitchFamily="18" charset="0"/>
              </a:rPr>
              <a:t>Райх</a:t>
            </a:r>
            <a:r>
              <a:rPr lang="ru-RU" sz="1400" dirty="0">
                <a:latin typeface="Times New Roman" panose="02020603050405020304" pitchFamily="18" charset="0"/>
                <a:cs typeface="Times New Roman" panose="02020603050405020304" pitchFamily="18" charset="0"/>
              </a:rPr>
              <a:t> осталась полуторагодовалая дочь Татьяна. 19 февраля 1921 года поэт подал заявление о разводе, в котором обязался материально обеспечивать их (официально развод оформлен в октябре 1921). Впоследствии Сергей Есенин неоднократно навещал своих детей, усыновлённых Мейерхольдом.</a:t>
            </a:r>
          </a:p>
        </p:txBody>
      </p:sp>
      <p:sp>
        <p:nvSpPr>
          <p:cNvPr id="4" name="Прямоугольник 3"/>
          <p:cNvSpPr/>
          <p:nvPr/>
        </p:nvSpPr>
        <p:spPr>
          <a:xfrm>
            <a:off x="5299217" y="332656"/>
            <a:ext cx="3600400" cy="4770537"/>
          </a:xfrm>
          <a:prstGeom prst="rect">
            <a:avLst/>
          </a:prstGeom>
        </p:spPr>
        <p:txBody>
          <a:bodyPr wrap="square">
            <a:spAutoFit/>
          </a:bodyPr>
          <a:lstStyle/>
          <a:p>
            <a:r>
              <a:rPr lang="ru-RU" sz="1600" dirty="0">
                <a:latin typeface="Monotype Corsiva" pitchFamily="66" charset="0"/>
              </a:rPr>
              <a:t>Главное место в его стихах по-прежнему принадлежит теме родины, которая теперь приобретает драматические оттенки. Некогда единый гармоничный мир есенинской Руси раздваивается : "Русь Советская" "Русь уходящая". Намеченный еще в стихотворении "Сорокоуст" (1920) мотив состязания старого и нового ("</a:t>
            </a:r>
            <a:r>
              <a:rPr lang="ru-RU" sz="1600" dirty="0" err="1">
                <a:latin typeface="Monotype Corsiva" pitchFamily="66" charset="0"/>
              </a:rPr>
              <a:t>красногривый</a:t>
            </a:r>
            <a:r>
              <a:rPr lang="ru-RU" sz="1600" dirty="0">
                <a:latin typeface="Monotype Corsiva" pitchFamily="66" charset="0"/>
              </a:rPr>
              <a:t> жеребенок" и "на лапах чугунных поезд") получает развитие в стихах последних лет. Фиксируя приметы новой жизни, приветствуя "каменное и стальное", Есенин все больше ощущает себя певцом "золотой бревенчатой избы", поэзия которого "здесь больше не нужна" (сборники "Русь Советская", "Страна Советская", оба 1925). Эмоциональной доминантой лирики этого периода становятся осенние пейзажи, мотивы подведения итогов, прощания.</a:t>
            </a:r>
          </a:p>
        </p:txBody>
      </p:sp>
    </p:spTree>
    <p:extLst>
      <p:ext uri="{BB962C8B-B14F-4D97-AF65-F5344CB8AC3E}">
        <p14:creationId xmlns:p14="http://schemas.microsoft.com/office/powerpoint/2010/main" val="208998463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1113</Words>
  <Application>Microsoft Office PowerPoint</Application>
  <PresentationFormat>Экран (4:3)</PresentationFormat>
  <Paragraphs>82</Paragraphs>
  <Slides>20</Slides>
  <Notes>0</Notes>
  <HiddenSlides>0</HiddenSlides>
  <MMClips>2</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Презентация PowerPoint</vt:lpstr>
      <vt:lpstr>Презентация PowerPoint</vt:lpstr>
      <vt:lpstr>Презентация PowerPoint</vt:lpstr>
      <vt:lpstr>Впервые Есенин начал печататься в 1914 году в детском журнале «Мирок»,  первая ныне известная его публикация - стихотворение "Береза" (под псевдонимом Аристон).</vt:lpstr>
      <vt:lpstr> 1915 году Есенин приехал из Москвы в Петроград, читал свои стихотворения  А. А. Блоку, С. М. Городецкому и другим поэтам.  Блок высоко оценил «свежие, чистые, голосистые», хотя и «многословные» стихи «талантливого крестьянского поэта-самородка»,  помог ему,  познакомил с писателями и издателями.  В это время он сблизился с группой «новокрестьянских поэтов» и издал первые сборники («Радуница» — 1916), которые сделали его очень известным.  Вместе с Николаем Клюевым часто выступал со стихами и частушками в стилизованной «народной» одежде, имел успех.</vt:lpstr>
      <vt:lpstr>Презентация PowerPoint</vt:lpstr>
      <vt:lpstr>В 1915—1917 гг. Есенин поддерживал дружеские отношения с поэтом Леонидом Каннегисером,  впоследствии убившим председателя Петроградской ЧК Урицкого. Творчество Есенина 1914—1917 гг. предстает сложным и противоречивым («Микола», «Егорий», «Русь», «Марфа Посадница», «Ус», «Иисус-младенец», «Голубень» и др. стихотворения).  В этих произведениях представлена его поэтическая концепция мира и человека, в этом периоде его творчества отображена Русь патриархальная, консервативная, неподвижная. Основой есенинского мироздания является изба со всеми её атрибутами.  Не случайно в книге «Ключи Марии» (1918) поэт писал: «Изба простолюдина — это символ понятий и отношений к миру, выработанных ещё до него его отцами и предками, которые неосязаемый и далёкий мир подчинили себе уподоблениями вещам их кротких очагов». Избы, окружённые дворами, огороженные плетнями и «связанные» друг с другом дорогой, образуют деревню.  А деревня, ограниченная околицей, это и есть есенинская Русь, которая отрезана от большого мира лесами и болотами, «затерялась… в Мордве и Чуди». Позднее Есенин говорил: «Я просил бы читателей относиться ко всем моим Иисусам, Божьим матерям и Миколам, как к сказочному в поэзии». Герой лирики молится «дымящейся земле», «На алы зори», «на копны и стога», он поклоняется родине: «Моя лирика, — говорил позже Есенин, — жива одной большой любовью, любовью к родине. Чувство родины — основное в моём творчестве» .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Темы и мотивы лирики С. Есенина.</vt:lpstr>
      <vt:lpstr>Художественное своеобразие творчества С. Есенина.</vt:lpstr>
      <vt:lpstr>АНАЛИЗ СТИХОТВОРЕНИЯ С. Есенина  «Не жалею, не зову, не плачу»:</vt:lpstr>
      <vt:lpstr>Презентация PowerPoint</vt:lpstr>
      <vt:lpstr>Презентация PowerPoint</vt:lpstr>
      <vt:lpstr>Самобытность художественного мира Есенина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Админ</dc:creator>
  <cp:lastModifiedBy>Админ</cp:lastModifiedBy>
  <cp:revision>26</cp:revision>
  <dcterms:created xsi:type="dcterms:W3CDTF">2016-09-11T18:31:06Z</dcterms:created>
  <dcterms:modified xsi:type="dcterms:W3CDTF">2016-10-09T11:37:21Z</dcterms:modified>
</cp:coreProperties>
</file>