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1" r:id="rId2"/>
    <p:sldId id="273" r:id="rId3"/>
    <p:sldId id="274" r:id="rId4"/>
    <p:sldId id="282" r:id="rId5"/>
    <p:sldId id="257" r:id="rId6"/>
    <p:sldId id="259" r:id="rId7"/>
    <p:sldId id="263" r:id="rId8"/>
    <p:sldId id="260" r:id="rId9"/>
    <p:sldId id="261" r:id="rId10"/>
    <p:sldId id="280" r:id="rId11"/>
    <p:sldId id="264" r:id="rId12"/>
    <p:sldId id="265" r:id="rId13"/>
    <p:sldId id="276" r:id="rId14"/>
    <p:sldId id="277" r:id="rId15"/>
    <p:sldId id="283" r:id="rId16"/>
    <p:sldId id="267" r:id="rId17"/>
    <p:sldId id="286" r:id="rId18"/>
    <p:sldId id="268" r:id="rId19"/>
    <p:sldId id="270" r:id="rId20"/>
    <p:sldId id="272" r:id="rId21"/>
    <p:sldId id="271" r:id="rId22"/>
    <p:sldId id="279" r:id="rId23"/>
    <p:sldId id="278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0BE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8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582BD-FD5F-40FD-8AE9-71BF4DDD0513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7D367-DD27-465A-8CCF-1B31B6CB0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7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D367-DD27-465A-8CCF-1B31B6CB011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094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7D367-DD27-465A-8CCF-1B31B6CB011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70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6F71-564B-41C5-9382-916D14C0EFB2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C918-9D8A-4D99-A984-74470C34E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6F71-564B-41C5-9382-916D14C0EFB2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C918-9D8A-4D99-A984-74470C34E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6F71-564B-41C5-9382-916D14C0EFB2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C918-9D8A-4D99-A984-74470C34E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295400"/>
            <a:ext cx="3810000" cy="2247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5800" y="3695700"/>
            <a:ext cx="3810000" cy="2247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Волкова О.В.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F435A4-6C85-4AE2-965E-85DB9DBDEA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Волкова О.В.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929135-24C6-408B-97B9-A2B85C7079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Волкова О.В.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73881AC-DB3B-4A1C-BABB-F1422D10F3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6F71-564B-41C5-9382-916D14C0EFB2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C918-9D8A-4D99-A984-74470C34E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6F71-564B-41C5-9382-916D14C0EFB2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C918-9D8A-4D99-A984-74470C34E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6F71-564B-41C5-9382-916D14C0EFB2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C918-9D8A-4D99-A984-74470C34E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6F71-564B-41C5-9382-916D14C0EFB2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C918-9D8A-4D99-A984-74470C34E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6F71-564B-41C5-9382-916D14C0EFB2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C918-9D8A-4D99-A984-74470C34E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6F71-564B-41C5-9382-916D14C0EFB2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C918-9D8A-4D99-A984-74470C34E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6F71-564B-41C5-9382-916D14C0EFB2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C918-9D8A-4D99-A984-74470C34E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6F71-564B-41C5-9382-916D14C0EFB2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69C918-9D8A-4D99-A984-74470C34ED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F26F71-564B-41C5-9382-916D14C0EFB2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69C918-9D8A-4D99-A984-74470C34ED9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foto.ru/photos/big/0008000/008077_191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\\Server\&#1044;&#1080;&#1089;&#1082;%200\&#1055;&#1077;&#1076;&#1072;&#1075;&#1086;&#1075;&#1080;\&#1050;&#1072;&#1088;&#1087;&#1080;&#1102;&#1082;\klyon\058.%20Ne%20zhaleyu,%20ne%20zovu,%20ne%20plachu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nivasposad.ru/school/homepages/all_kurs/konkurs2008/web-pages/gorbunova/samoilik_karina/html/raix_foto1.htm" TargetMode="External"/><Relationship Id="rId7" Type="http://schemas.openxmlformats.org/officeDocument/2006/relationships/hyperlink" Target="http://go.mail.ru/frame.html?imgurl=http://www.hrono.ru/img/pisateli/reih_tat.jpg&amp;pageurl=http://www.hrono.ru/biograf/_illyustracii.html&amp;id=34573522&amp;iid=2&amp;imgwidth=250&amp;imgheight=352&amp;imgsize=20431&amp;images_links=b" TargetMode="Externa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go.mail.ru/frame.html?imgurl=http://zemljak1.narod.ru/reih_deti01.jpg&amp;pageurl=http://hrono.rspu.ryazan.ru/biograf/esenin.html&amp;id=12726887&amp;iid=0&amp;imgwidth=400&amp;imgheight=352&amp;imgsize=26926&amp;images_links=b" TargetMode="Externa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senin.niv.ru/images/people/dunkan_a_2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79;&#1092;\&#1057;.&#1045;&#1089;&#1077;&#1085;&#1080;&#1085;%20&#1091;&#1088;&#1086;&#1082;\klyon\001.%20Dobroe%20slovo.mp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://go.mail.ru/frame.html?imgurl=http://www.pomnim-skorbim.ru/photos/1213562459_thumb.jpg&amp;pageurl=http://www.tolstoymuseum.ru/history/people.html&amp;id=2455861&amp;iid=4&amp;imgwidth=131&amp;imgheight=180&amp;imgsize=2431&amp;images_links=b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rosfoto.ru/photos/big/0008000/008077_191.jpg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shilov.unicor.ru/pic/esenin_big.gif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G:\&#1079;&#1092;\&#1057;.&#1045;&#1089;&#1077;&#1085;&#1080;&#1085;%20&#1091;&#1088;&#1086;&#1082;\klyon\A%5b1%5d.Malinin_Zabava_TVRip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g-2006-05.photosight.ru/26/1452960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senin.niv.ru/images/people/dunkan_a_2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nivasposad.ru/school/homepages/all_kurs/konkurs2008/web-pages/gorbunova/samoilik_karina/html/dom_kashinoi_foto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5.jpeg"/><Relationship Id="rId4" Type="http://schemas.openxmlformats.org/officeDocument/2006/relationships/hyperlink" Target="http://www.nivasposad.ru/school/homepages/all_kurs/konkurs2008/web-pages/gorbunova/samoilik_karina/html/kashina_foto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3643314"/>
            <a:ext cx="82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«Любовная лирика Есенина»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Картинка 18 из 23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</p:spPr>
      </p:pic>
      <p:pic>
        <p:nvPicPr>
          <p:cNvPr id="44036" name="Picture 4" descr="6101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3688" y="34925"/>
            <a:ext cx="7580312" cy="6823075"/>
          </a:xfrm>
          <a:prstGeom prst="rect">
            <a:avLst/>
          </a:prstGeom>
          <a:noFill/>
        </p:spPr>
      </p:pic>
      <p:pic>
        <p:nvPicPr>
          <p:cNvPr id="4" name="058. Ne zhaleyu, ne zovu, ne plach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78591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>
                <a:solidFill>
                  <a:srgbClr val="FF33CC"/>
                </a:solidFill>
              </a:rPr>
              <a:t>«За то, что девочкой неловкой предстала ты мне на пути моём»</a:t>
            </a:r>
            <a:r>
              <a:rPr lang="ru-RU" sz="3200" dirty="0"/>
              <a:t> 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2286000" y="1600200"/>
            <a:ext cx="5029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ru-RU" sz="2100" b="1" i="1">
                <a:solidFill>
                  <a:srgbClr val="FF33CC"/>
                </a:solidFill>
                <a:latin typeface="Times New Roman" pitchFamily="18" charset="0"/>
              </a:rPr>
              <a:t>Зинаиды Николаевны </a:t>
            </a:r>
            <a:r>
              <a:rPr kumimoji="1" lang="ru-RU" sz="2100" b="1" i="1">
                <a:solidFill>
                  <a:srgbClr val="FF33CC"/>
                </a:solidFill>
                <a:latin typeface="Times New Roman" pitchFamily="18" charset="0"/>
                <a:hlinkClick r:id="rId2" action="ppaction://hlinksldjump"/>
              </a:rPr>
              <a:t>Райх</a:t>
            </a:r>
            <a:r>
              <a:rPr kumimoji="1" lang="ru-RU" sz="2100" b="1" i="1">
                <a:solidFill>
                  <a:srgbClr val="FF33CC"/>
                </a:solidFill>
                <a:latin typeface="Times New Roman" pitchFamily="18" charset="0"/>
              </a:rPr>
              <a:t> (1894 - 1939)</a:t>
            </a:r>
            <a:r>
              <a:rPr kumimoji="1" lang="ru-RU" sz="2100">
                <a:solidFill>
                  <a:srgbClr val="FF33CC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37221" name="Picture 5" descr="крупне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3" y="2133600"/>
            <a:ext cx="2759075" cy="3886200"/>
          </a:xfrm>
          <a:prstGeom prst="rect">
            <a:avLst/>
          </a:prstGeom>
          <a:noFill/>
        </p:spPr>
      </p:pic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3886200" y="2057400"/>
            <a:ext cx="4495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ru-RU" sz="2000">
                <a:latin typeface="Times New Roman" pitchFamily="18" charset="0"/>
              </a:rPr>
              <a:t>«Любимая!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ru-RU" sz="2000">
                <a:latin typeface="Times New Roman" pitchFamily="18" charset="0"/>
              </a:rPr>
              <a:t>Я мучил вас,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ru-RU" sz="2000">
                <a:latin typeface="Times New Roman" pitchFamily="18" charset="0"/>
              </a:rPr>
              <a:t>У вас была тоска в глазах усталых: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ru-RU" sz="2000">
                <a:latin typeface="Times New Roman" pitchFamily="18" charset="0"/>
              </a:rPr>
              <a:t>Что перед вами напоказ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ru-RU" sz="2000">
                <a:latin typeface="Times New Roman" pitchFamily="18" charset="0"/>
              </a:rPr>
              <a:t>Себя растрачивал в скандалах…»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ru-RU" sz="2000">
                <a:latin typeface="Times New Roman" pitchFamily="18" charset="0"/>
              </a:rPr>
              <a:t>	               «Письмо к  женщине»</a:t>
            </a:r>
          </a:p>
        </p:txBody>
      </p:sp>
      <p:pic>
        <p:nvPicPr>
          <p:cNvPr id="137224" name="Picture 8" descr="i?id=12726887&amp;tov=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4419600"/>
            <a:ext cx="2133600" cy="1884363"/>
          </a:xfrm>
          <a:prstGeom prst="rect">
            <a:avLst/>
          </a:prstGeom>
          <a:noFill/>
        </p:spPr>
      </p:pic>
      <p:pic>
        <p:nvPicPr>
          <p:cNvPr id="137226" name="Picture 10" descr="i?id=34573522&amp;tov=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8638" y="4191000"/>
            <a:ext cx="1404937" cy="198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0" name="Rectangle 8"/>
          <p:cNvSpPr>
            <a:spLocks noGrp="1" noChangeArrowheads="1"/>
          </p:cNvSpPr>
          <p:nvPr>
            <p:ph sz="quarter" idx="1"/>
          </p:nvPr>
        </p:nvSpPr>
        <p:spPr>
          <a:xfrm>
            <a:off x="3670300" y="2174875"/>
            <a:ext cx="4576763" cy="272256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   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191000" y="1828800"/>
            <a:ext cx="4495800" cy="4572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/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/>
              <a:t>  </a:t>
            </a:r>
            <a:r>
              <a:rPr lang="ru-RU" sz="2400" b="1"/>
              <a:t>"Был он изящен,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     к тому ж поэт,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     пусть с небольшой,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     но ухватистой силою,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     и какую-то женщину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     сорока с лишним лет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     называл скверной  девочкой и своею</a:t>
            </a:r>
            <a:r>
              <a:rPr lang="ru-RU"/>
              <a:t> </a:t>
            </a:r>
            <a:r>
              <a:rPr lang="ru-RU" sz="2400" b="1"/>
              <a:t>милою"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				С.Есенин</a:t>
            </a:r>
          </a:p>
        </p:txBody>
      </p:sp>
      <p:pic>
        <p:nvPicPr>
          <p:cNvPr id="85002" name="Picture 10" descr="Айседора и Есенин в Амер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1752600"/>
            <a:ext cx="23637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457200" y="1143000"/>
            <a:ext cx="822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ru-RU" sz="2000" b="1" i="1">
                <a:solidFill>
                  <a:srgbClr val="FF33CC"/>
                </a:solidFill>
                <a:latin typeface="Times New Roman" pitchFamily="18" charset="0"/>
              </a:rPr>
              <a:t>Айседора </a:t>
            </a:r>
            <a:r>
              <a:rPr kumimoji="1" lang="ru-RU" sz="2000" b="1" i="1">
                <a:solidFill>
                  <a:srgbClr val="FF33CC"/>
                </a:solidFill>
                <a:latin typeface="Times New Roman" pitchFamily="18" charset="0"/>
                <a:hlinkClick r:id="" action="ppaction://noaction"/>
              </a:rPr>
              <a:t>Дункан</a:t>
            </a:r>
            <a:r>
              <a:rPr kumimoji="1" lang="ru-RU">
                <a:latin typeface="Times New Roman" pitchFamily="18" charset="0"/>
              </a:rPr>
              <a:t> </a:t>
            </a:r>
            <a:r>
              <a:rPr kumimoji="1" lang="ru-RU" sz="2000" b="1" i="1">
                <a:solidFill>
                  <a:srgbClr val="FF33CC"/>
                </a:solidFill>
                <a:latin typeface="Times New Roman" pitchFamily="18" charset="0"/>
              </a:rPr>
              <a:t>(1877-1927)</a:t>
            </a:r>
            <a:endParaRPr kumimoji="1" lang="ru-RU">
              <a:latin typeface="Times New Roman" pitchFamily="18" charset="0"/>
            </a:endParaRPr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381000" y="550863"/>
            <a:ext cx="838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kumimoji="1" lang="ru-RU" sz="3200" i="1">
                <a:solidFill>
                  <a:srgbClr val="FF33CC"/>
                </a:solidFill>
                <a:latin typeface="Tahoma" pitchFamily="34" charset="0"/>
              </a:rPr>
              <a:t>«Я искал в этой женщине счастья…»</a:t>
            </a:r>
          </a:p>
        </p:txBody>
      </p:sp>
      <p:pic>
        <p:nvPicPr>
          <p:cNvPr id="85012" name="Picture 20" descr="Айседора Дункан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743200"/>
            <a:ext cx="16954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4" name="Picture 22" descr="81f7c700d4e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267200"/>
            <a:ext cx="1852613" cy="2209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800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3933825"/>
            <a:ext cx="4259262" cy="2192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В 1922 г. Есенин женился на А. Дункан и вместе с ней отправился в заграничную поездку.</a:t>
            </a:r>
          </a:p>
        </p:txBody>
      </p:sp>
      <p:pic>
        <p:nvPicPr>
          <p:cNvPr id="19461" name="Picture 5" descr="Esenin_i_Dunk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339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95221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20713"/>
            <a:ext cx="7777162" cy="5554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senin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0134"/>
            <a:ext cx="9144000" cy="5557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3390900" y="2254250"/>
            <a:ext cx="4856163" cy="32051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    </a:t>
            </a:r>
            <a:endParaRPr lang="ru-RU" sz="240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40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i="1">
                <a:latin typeface="Times New Roman" pitchFamily="18" charset="0"/>
              </a:rPr>
              <a:t>        </a:t>
            </a:r>
            <a:endParaRPr lang="ru-RU" sz="2400">
              <a:latin typeface="Times New Roman" pitchFamily="18" charset="0"/>
            </a:endParaRPr>
          </a:p>
        </p:txBody>
      </p:sp>
      <p:pic>
        <p:nvPicPr>
          <p:cNvPr id="96271" name="Picture 15" descr="Августа Миклашевс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09800"/>
            <a:ext cx="2476500" cy="3810000"/>
          </a:xfrm>
          <a:prstGeom prst="rect">
            <a:avLst/>
          </a:prstGeom>
          <a:noFill/>
        </p:spPr>
      </p:pic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381000" y="3810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kumimoji="1" lang="ru-RU" sz="3200" i="1">
                <a:solidFill>
                  <a:srgbClr val="FF33CC"/>
                </a:solidFill>
                <a:latin typeface="Tahoma" pitchFamily="34" charset="0"/>
              </a:rPr>
              <a:t>«Твой иконный и строгий лик </a:t>
            </a:r>
          </a:p>
          <a:p>
            <a:pPr algn="ctr" eaLnBrk="1" hangingPunct="1"/>
            <a:r>
              <a:rPr kumimoji="1" lang="ru-RU" sz="3200" i="1">
                <a:solidFill>
                  <a:srgbClr val="FF33CC"/>
                </a:solidFill>
                <a:latin typeface="Tahoma" pitchFamily="34" charset="0"/>
              </a:rPr>
              <a:t>По часовням висел в рязанях…»</a:t>
            </a:r>
            <a:r>
              <a:rPr kumimoji="1" lang="ru-RU" i="1">
                <a:latin typeface="Times New Roman" pitchFamily="18" charset="0"/>
              </a:rPr>
              <a:t> </a:t>
            </a:r>
            <a:endParaRPr kumimoji="1" lang="ru-RU" sz="3200" i="1">
              <a:solidFill>
                <a:srgbClr val="FF33CC"/>
              </a:solidFill>
              <a:latin typeface="Tahoma" pitchFamily="34" charset="0"/>
            </a:endParaRPr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381000" y="1600200"/>
            <a:ext cx="838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ru-RU" sz="2000" b="1" i="1">
                <a:solidFill>
                  <a:srgbClr val="FF33CC"/>
                </a:solidFill>
                <a:latin typeface="Times New Roman" pitchFamily="18" charset="0"/>
              </a:rPr>
              <a:t>Августа Леонидовна </a:t>
            </a:r>
            <a:r>
              <a:rPr kumimoji="1" lang="ru-RU" sz="2000" b="1" i="1">
                <a:solidFill>
                  <a:srgbClr val="FF33CC"/>
                </a:solidFill>
                <a:latin typeface="Times New Roman" pitchFamily="18" charset="0"/>
                <a:hlinkClick r:id="" action="ppaction://noaction"/>
              </a:rPr>
              <a:t>Миклашевская</a:t>
            </a:r>
            <a:r>
              <a:rPr kumimoji="1" lang="ru-RU" sz="2000" b="1" i="1">
                <a:solidFill>
                  <a:srgbClr val="FF33CC"/>
                </a:solidFill>
                <a:latin typeface="Times New Roman" pitchFamily="18" charset="0"/>
              </a:rPr>
              <a:t> (1891 – 1977гг.)</a:t>
            </a:r>
          </a:p>
        </p:txBody>
      </p:sp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4267200" y="2133600"/>
            <a:ext cx="42672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ru-RU" sz="2000">
                <a:latin typeface="Times New Roman" pitchFamily="18" charset="0"/>
              </a:rPr>
              <a:t>Заметался пожар голубой,</a:t>
            </a:r>
          </a:p>
          <a:p>
            <a:pPr eaLnBrk="1" hangingPunct="1"/>
            <a:r>
              <a:rPr kumimoji="1" lang="ru-RU" sz="2000">
                <a:latin typeface="Times New Roman" pitchFamily="18" charset="0"/>
              </a:rPr>
              <a:t>Позабылись родимые дали, </a:t>
            </a:r>
          </a:p>
          <a:p>
            <a:pPr eaLnBrk="1" hangingPunct="1"/>
            <a:r>
              <a:rPr kumimoji="1" lang="ru-RU" sz="2000">
                <a:latin typeface="Times New Roman" pitchFamily="18" charset="0"/>
              </a:rPr>
              <a:t>В первый раз я запел про любовь, </a:t>
            </a:r>
          </a:p>
          <a:p>
            <a:pPr eaLnBrk="1" hangingPunct="1"/>
            <a:r>
              <a:rPr kumimoji="1" lang="ru-RU" sz="2000">
                <a:latin typeface="Times New Roman" pitchFamily="18" charset="0"/>
              </a:rPr>
              <a:t>В первый раз отрекаюсь скандалить.</a:t>
            </a:r>
          </a:p>
          <a:p>
            <a:pPr eaLnBrk="1" hangingPunct="1">
              <a:spcBef>
                <a:spcPct val="50000"/>
              </a:spcBef>
            </a:pPr>
            <a:r>
              <a:rPr kumimoji="1" lang="ru-RU" sz="2000">
                <a:latin typeface="Times New Roman" pitchFamily="18" charset="0"/>
              </a:rPr>
              <a:t> Был я весь как запущенный сад, </a:t>
            </a:r>
          </a:p>
          <a:p>
            <a:pPr eaLnBrk="1" hangingPunct="1"/>
            <a:r>
              <a:rPr kumimoji="1" lang="ru-RU" sz="2000">
                <a:latin typeface="Times New Roman" pitchFamily="18" charset="0"/>
              </a:rPr>
              <a:t>Был на женщин и зелие падкий.</a:t>
            </a:r>
          </a:p>
          <a:p>
            <a:pPr eaLnBrk="1" hangingPunct="1"/>
            <a:r>
              <a:rPr kumimoji="1" lang="ru-RU" sz="2000">
                <a:latin typeface="Times New Roman" pitchFamily="18" charset="0"/>
              </a:rPr>
              <a:t>Разонравилось пить и плясать</a:t>
            </a:r>
          </a:p>
          <a:p>
            <a:pPr eaLnBrk="1" hangingPunct="1"/>
            <a:r>
              <a:rPr kumimoji="1" lang="ru-RU" sz="2000">
                <a:latin typeface="Times New Roman" pitchFamily="18" charset="0"/>
              </a:rPr>
              <a:t> И терять свою жизнь без оглядки ...</a:t>
            </a:r>
          </a:p>
          <a:p>
            <a:pPr eaLnBrk="1" hangingPunct="1">
              <a:spcBef>
                <a:spcPct val="50000"/>
              </a:spcBef>
            </a:pPr>
            <a:r>
              <a:rPr kumimoji="1" lang="ru-RU" sz="2000">
                <a:latin typeface="Times New Roman" pitchFamily="18" charset="0"/>
              </a:rPr>
              <a:t>Я б навеки пошёл за тобой </a:t>
            </a:r>
          </a:p>
          <a:p>
            <a:pPr eaLnBrk="1" hangingPunct="1"/>
            <a:r>
              <a:rPr kumimoji="1" lang="ru-RU" sz="2000">
                <a:latin typeface="Times New Roman" pitchFamily="18" charset="0"/>
              </a:rPr>
              <a:t>Хоть в свои, хоть в чужие дали... </a:t>
            </a:r>
          </a:p>
          <a:p>
            <a:pPr eaLnBrk="1" hangingPunct="1"/>
            <a:r>
              <a:rPr kumimoji="1" lang="ru-RU" sz="2000">
                <a:latin typeface="Times New Roman" pitchFamily="18" charset="0"/>
              </a:rPr>
              <a:t>В первый раз я запел про любовь, </a:t>
            </a:r>
          </a:p>
          <a:p>
            <a:pPr eaLnBrk="1" hangingPunct="1"/>
            <a:r>
              <a:rPr kumimoji="1" lang="ru-RU" sz="2000">
                <a:latin typeface="Times New Roman" pitchFamily="18" charset="0"/>
              </a:rPr>
              <a:t>В первый раз отрекаюсь скандалить. 	</a:t>
            </a:r>
            <a:r>
              <a:rPr kumimoji="1" lang="ru-RU">
                <a:latin typeface="Times New Roman" pitchFamily="18" charset="0"/>
              </a:rPr>
              <a:t>	</a:t>
            </a:r>
            <a:r>
              <a:rPr kumimoji="1" lang="ru-RU" sz="2000">
                <a:latin typeface="Times New Roman" pitchFamily="18" charset="0"/>
              </a:rPr>
              <a:t>С. Есенин. 1923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1752600" y="1143000"/>
            <a:ext cx="6019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ru-RU" sz="2100" b="1" i="1">
                <a:solidFill>
                  <a:srgbClr val="FF33CC"/>
                </a:solidFill>
                <a:latin typeface="Times New Roman" pitchFamily="18" charset="0"/>
              </a:rPr>
              <a:t>Галина Артуровна Бениславская (1897-1926 гг.)</a:t>
            </a:r>
          </a:p>
        </p:txBody>
      </p:sp>
      <p:pic>
        <p:nvPicPr>
          <p:cNvPr id="147463" name="Picture 7" descr="Галина Бениславс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21939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5" name="Rectangle 9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714380"/>
          </a:xfrm>
        </p:spPr>
        <p:txBody>
          <a:bodyPr/>
          <a:lstStyle/>
          <a:p>
            <a:r>
              <a:rPr lang="ru-RU" sz="3200" i="1" dirty="0">
                <a:solidFill>
                  <a:srgbClr val="FF33CC"/>
                </a:solidFill>
              </a:rPr>
              <a:t>«Милая Галя! Вы мне близки как друг…»</a:t>
            </a:r>
            <a:r>
              <a:rPr lang="ru-RU" sz="3200" dirty="0"/>
              <a:t> </a:t>
            </a:r>
          </a:p>
        </p:txBody>
      </p: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4191000" y="2819400"/>
            <a:ext cx="4475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ru-RU" sz="2000" b="1">
              <a:latin typeface="Times New Roman" pitchFamily="18" charset="0"/>
            </a:endParaRP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905000"/>
            <a:ext cx="38862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kumimoji="1" lang="ru-RU" sz="2000">
                <a:latin typeface="Times New Roman" pitchFamily="18" charset="0"/>
              </a:rPr>
              <a:t>"Что желать под житейскою ношею? </a:t>
            </a:r>
          </a:p>
          <a:p>
            <a:pPr eaLnBrk="1" hangingPunct="1"/>
            <a:r>
              <a:rPr kumimoji="1" lang="ru-RU" sz="2000">
                <a:latin typeface="Times New Roman" pitchFamily="18" charset="0"/>
              </a:rPr>
              <a:t>Проклиная удел свой и дом, </a:t>
            </a:r>
          </a:p>
          <a:p>
            <a:pPr eaLnBrk="1" hangingPunct="1"/>
            <a:r>
              <a:rPr kumimoji="1" lang="ru-RU" sz="2000">
                <a:latin typeface="Times New Roman" pitchFamily="18" charset="0"/>
              </a:rPr>
              <a:t>Я хотел бы теперь хорошую </a:t>
            </a:r>
          </a:p>
          <a:p>
            <a:pPr eaLnBrk="1" hangingPunct="1"/>
            <a:r>
              <a:rPr kumimoji="1" lang="ru-RU" sz="2000">
                <a:latin typeface="Times New Roman" pitchFamily="18" charset="0"/>
              </a:rPr>
              <a:t>Видеть девушку под окном. </a:t>
            </a:r>
          </a:p>
          <a:p>
            <a:pPr eaLnBrk="1" hangingPunct="1"/>
            <a:r>
              <a:rPr kumimoji="1" lang="ru-RU" sz="2000">
                <a:latin typeface="Times New Roman" pitchFamily="18" charset="0"/>
              </a:rPr>
              <a:t>Чтоб с глазами она </a:t>
            </a:r>
          </a:p>
          <a:p>
            <a:pPr eaLnBrk="1" hangingPunct="1"/>
            <a:r>
              <a:rPr kumimoji="1" lang="ru-RU" sz="2000">
                <a:latin typeface="Times New Roman" pitchFamily="18" charset="0"/>
              </a:rPr>
              <a:t>Васильковыми, </a:t>
            </a:r>
          </a:p>
          <a:p>
            <a:pPr eaLnBrk="1" hangingPunct="1"/>
            <a:r>
              <a:rPr kumimoji="1" lang="ru-RU" sz="2000">
                <a:latin typeface="Times New Roman" pitchFamily="18" charset="0"/>
              </a:rPr>
              <a:t>Только мне - </a:t>
            </a:r>
          </a:p>
          <a:p>
            <a:pPr eaLnBrk="1" hangingPunct="1"/>
            <a:r>
              <a:rPr kumimoji="1" lang="ru-RU" sz="2000">
                <a:latin typeface="Times New Roman" pitchFamily="18" charset="0"/>
              </a:rPr>
              <a:t>Не кому-нибудь - </a:t>
            </a:r>
          </a:p>
          <a:p>
            <a:pPr eaLnBrk="1" hangingPunct="1"/>
            <a:r>
              <a:rPr kumimoji="1" lang="ru-RU" sz="2000">
                <a:latin typeface="Times New Roman" pitchFamily="18" charset="0"/>
              </a:rPr>
              <a:t>И словами, и чувствами новыми </a:t>
            </a:r>
          </a:p>
          <a:p>
            <a:pPr eaLnBrk="1" hangingPunct="1"/>
            <a:r>
              <a:rPr kumimoji="1" lang="ru-RU" sz="2000">
                <a:latin typeface="Times New Roman" pitchFamily="18" charset="0"/>
              </a:rPr>
              <a:t>Успокоила сердце и грудь". </a:t>
            </a:r>
          </a:p>
          <a:p>
            <a:pPr eaLnBrk="1" hangingPunct="1"/>
            <a:r>
              <a:rPr kumimoji="1" lang="ru-RU" sz="2000">
                <a:latin typeface="Times New Roman" pitchFamily="18" charset="0"/>
              </a:rPr>
              <a:t>		Сергей Есенин </a:t>
            </a:r>
          </a:p>
        </p:txBody>
      </p:sp>
      <p:pic>
        <p:nvPicPr>
          <p:cNvPr id="147471" name="Picture 15" descr="11609d1f6a5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352800"/>
            <a:ext cx="1876425" cy="2886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1316" y="1897801"/>
            <a:ext cx="3702684" cy="4960199"/>
          </a:xfrm>
          <a:prstGeom prst="rect">
            <a:avLst/>
          </a:prstGeom>
        </p:spPr>
      </p:pic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685800" y="3048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ru-RU" sz="3200" i="1">
                <a:solidFill>
                  <a:srgbClr val="FF33CC"/>
                </a:solidFill>
                <a:latin typeface="Tahoma" pitchFamily="34" charset="0"/>
              </a:rPr>
              <a:t>«Шаганэ ты моя, Шаганэ!..» </a:t>
            </a: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381000" y="990600"/>
            <a:ext cx="838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ru-RU" sz="2000" b="1" i="1" dirty="0" err="1">
                <a:solidFill>
                  <a:srgbClr val="FF33CC"/>
                </a:solidFill>
                <a:latin typeface="Times New Roman" pitchFamily="18" charset="0"/>
              </a:rPr>
              <a:t>Шаганэ</a:t>
            </a:r>
            <a:r>
              <a:rPr kumimoji="1" lang="ru-RU" sz="2000" b="1" i="1" dirty="0">
                <a:solidFill>
                  <a:srgbClr val="FF33CC"/>
                </a:solidFill>
                <a:latin typeface="Times New Roman" pitchFamily="18" charset="0"/>
              </a:rPr>
              <a:t> </a:t>
            </a:r>
            <a:r>
              <a:rPr kumimoji="1" lang="ru-RU" sz="2000" b="1" i="1" dirty="0" err="1">
                <a:solidFill>
                  <a:srgbClr val="FF33CC"/>
                </a:solidFill>
                <a:latin typeface="Times New Roman" pitchFamily="18" charset="0"/>
              </a:rPr>
              <a:t>Нерсесовна</a:t>
            </a:r>
            <a:r>
              <a:rPr kumimoji="1" lang="ru-RU" sz="2000" b="1" i="1" dirty="0">
                <a:solidFill>
                  <a:srgbClr val="FF33CC"/>
                </a:solidFill>
                <a:latin typeface="Times New Roman" pitchFamily="18" charset="0"/>
              </a:rPr>
              <a:t> </a:t>
            </a:r>
            <a:r>
              <a:rPr kumimoji="1" lang="ru-RU" sz="2000" b="1" i="1" dirty="0" err="1">
                <a:solidFill>
                  <a:srgbClr val="FF33CC"/>
                </a:solidFill>
                <a:latin typeface="Times New Roman" pitchFamily="18" charset="0"/>
                <a:hlinkClick r:id="" action="ppaction://noaction"/>
              </a:rPr>
              <a:t>Тальян</a:t>
            </a:r>
            <a:r>
              <a:rPr kumimoji="1" lang="ru-RU" sz="2000" b="1" i="1" dirty="0">
                <a:solidFill>
                  <a:srgbClr val="FF33CC"/>
                </a:solidFill>
                <a:latin typeface="Times New Roman" pitchFamily="18" charset="0"/>
                <a:hlinkClick r:id="" action="ppaction://noaction"/>
              </a:rPr>
              <a:t> </a:t>
            </a:r>
            <a:r>
              <a:rPr kumimoji="1" lang="ru-RU" sz="2000" b="1" i="1" dirty="0">
                <a:solidFill>
                  <a:srgbClr val="FF33CC"/>
                </a:solidFill>
                <a:latin typeface="Times New Roman" pitchFamily="18" charset="0"/>
              </a:rPr>
              <a:t> (</a:t>
            </a:r>
            <a:r>
              <a:rPr lang="ru-RU" sz="2000" b="1" i="1" dirty="0">
                <a:solidFill>
                  <a:srgbClr val="FF33CC"/>
                </a:solidFill>
                <a:latin typeface="Times New Roman" pitchFamily="18" charset="0"/>
              </a:rPr>
              <a:t>1900-1976 гг.)</a:t>
            </a:r>
          </a:p>
        </p:txBody>
      </p:sp>
      <p:pic>
        <p:nvPicPr>
          <p:cNvPr id="6" name="Рисунок 5" descr="шаган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8976"/>
            <a:ext cx="2194575" cy="3429024"/>
          </a:xfrm>
          <a:prstGeom prst="rect">
            <a:avLst/>
          </a:prstGeom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857232"/>
            <a:ext cx="1297975" cy="1823346"/>
          </a:xfrm>
          <a:prstGeom prst="rect">
            <a:avLst/>
          </a:prstGeom>
        </p:spPr>
      </p:pic>
      <p:sp>
        <p:nvSpPr>
          <p:cNvPr id="993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14480" y="1571612"/>
            <a:ext cx="4429124" cy="28067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i="1" dirty="0"/>
              <a:t>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i="1" dirty="0"/>
              <a:t>     « </a:t>
            </a:r>
            <a:r>
              <a:rPr lang="ru-RU" sz="2000" b="1" i="1" dirty="0" err="1">
                <a:latin typeface="Times New Roman" pitchFamily="18" charset="0"/>
              </a:rPr>
              <a:t>Шаганэ</a:t>
            </a:r>
            <a:r>
              <a:rPr lang="ru-RU" sz="2000" b="1" i="1" dirty="0">
                <a:latin typeface="Times New Roman" pitchFamily="18" charset="0"/>
              </a:rPr>
              <a:t> ты моя, </a:t>
            </a:r>
            <a:r>
              <a:rPr lang="ru-RU" sz="2000" b="1" i="1" dirty="0" err="1">
                <a:latin typeface="Times New Roman" pitchFamily="18" charset="0"/>
              </a:rPr>
              <a:t>Шаганэ</a:t>
            </a:r>
            <a:r>
              <a:rPr lang="ru-RU" sz="2000" b="1" i="1" dirty="0">
                <a:latin typeface="Times New Roman" pitchFamily="18" charset="0"/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dirty="0">
                <a:latin typeface="Times New Roman" pitchFamily="18" charset="0"/>
              </a:rPr>
              <a:t>     Потому, что я с севера, что ли,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dirty="0">
                <a:latin typeface="Times New Roman" pitchFamily="18" charset="0"/>
              </a:rPr>
              <a:t>     Я готов рассказать тебе поле,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dirty="0">
                <a:latin typeface="Times New Roman" pitchFamily="18" charset="0"/>
              </a:rPr>
              <a:t>     Про волнистую рожь при луне.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dirty="0">
                <a:latin typeface="Times New Roman" pitchFamily="18" charset="0"/>
              </a:rPr>
              <a:t>     </a:t>
            </a:r>
            <a:r>
              <a:rPr lang="ru-RU" sz="2000" b="1" i="1" dirty="0" err="1">
                <a:latin typeface="Times New Roman" pitchFamily="18" charset="0"/>
              </a:rPr>
              <a:t>Шаганэ</a:t>
            </a:r>
            <a:r>
              <a:rPr lang="ru-RU" sz="2000" b="1" i="1" dirty="0">
                <a:latin typeface="Times New Roman" pitchFamily="18" charset="0"/>
              </a:rPr>
              <a:t> ты моя, </a:t>
            </a:r>
            <a:r>
              <a:rPr lang="ru-RU" sz="2000" b="1" i="1" dirty="0" err="1">
                <a:latin typeface="Times New Roman" pitchFamily="18" charset="0"/>
              </a:rPr>
              <a:t>Шаганэ</a:t>
            </a:r>
            <a:r>
              <a:rPr lang="ru-RU" sz="2000" b="1" i="1" dirty="0">
                <a:latin typeface="Times New Roman" pitchFamily="18" charset="0"/>
              </a:rPr>
              <a:t>…»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4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3814763" cy="4648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000"/>
              <a:t>    </a:t>
            </a:r>
            <a:r>
              <a:rPr lang="ru-RU" sz="1600"/>
              <a:t> </a:t>
            </a:r>
          </a:p>
        </p:txBody>
      </p:sp>
      <p:pic>
        <p:nvPicPr>
          <p:cNvPr id="101393" name="Picture 17" descr="tolsta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2986088" cy="4733925"/>
          </a:xfrm>
          <a:prstGeom prst="rect">
            <a:avLst/>
          </a:prstGeom>
          <a:noFill/>
        </p:spPr>
      </p:pic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457200" y="381000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ru-RU" sz="3200" b="1" i="1">
                <a:solidFill>
                  <a:srgbClr val="FF33CC"/>
                </a:solidFill>
                <a:latin typeface="Tahoma" pitchFamily="34" charset="0"/>
              </a:rPr>
              <a:t>"Я себя всю отдала ему" </a:t>
            </a:r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4343400" y="2667000"/>
            <a:ext cx="3962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kumimoji="1" lang="ru-RU" sz="2000" b="1">
                <a:latin typeface="Times New Roman" pitchFamily="18" charset="0"/>
              </a:rPr>
              <a:t>«Милая, мне скоро стукнет тридцать,</a:t>
            </a:r>
          </a:p>
          <a:p>
            <a:pPr eaLnBrk="1" hangingPunct="1"/>
            <a:r>
              <a:rPr kumimoji="1" lang="ru-RU" sz="2000" b="1">
                <a:latin typeface="Times New Roman" pitchFamily="18" charset="0"/>
              </a:rPr>
              <a:t> И земля милей мне с каждым днём. </a:t>
            </a:r>
          </a:p>
          <a:p>
            <a:pPr eaLnBrk="1" hangingPunct="1"/>
            <a:r>
              <a:rPr kumimoji="1" lang="ru-RU" sz="2000" b="1">
                <a:latin typeface="Times New Roman" pitchFamily="18" charset="0"/>
              </a:rPr>
              <a:t>Оттого и сердцу стало сниться, Что горю я розовым огнём…» </a:t>
            </a:r>
          </a:p>
          <a:p>
            <a:pPr eaLnBrk="1" hangingPunct="1"/>
            <a:r>
              <a:rPr kumimoji="1" lang="ru-RU" sz="2000" b="1">
                <a:latin typeface="Times New Roman" pitchFamily="18" charset="0"/>
              </a:rPr>
              <a:t>		С.Есенин</a:t>
            </a:r>
          </a:p>
        </p:txBody>
      </p:sp>
      <p:sp>
        <p:nvSpPr>
          <p:cNvPr id="101397" name="Text Box 21"/>
          <p:cNvSpPr txBox="1">
            <a:spLocks noChangeArrowheads="1"/>
          </p:cNvSpPr>
          <p:nvPr/>
        </p:nvSpPr>
        <p:spPr bwMode="auto">
          <a:xfrm>
            <a:off x="381000" y="10668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ru-RU" sz="2000" b="1" i="1">
                <a:solidFill>
                  <a:srgbClr val="FF33CC"/>
                </a:solidFill>
                <a:latin typeface="Times New Roman" pitchFamily="18" charset="0"/>
              </a:rPr>
              <a:t>Софья Андреевна </a:t>
            </a:r>
            <a:r>
              <a:rPr kumimoji="1" lang="ru-RU" sz="2000" b="1" i="1">
                <a:solidFill>
                  <a:srgbClr val="FF33CC"/>
                </a:solidFill>
                <a:latin typeface="Times New Roman" pitchFamily="18" charset="0"/>
                <a:hlinkClick r:id="" action="ppaction://noaction"/>
              </a:rPr>
              <a:t>Толстая</a:t>
            </a:r>
            <a:r>
              <a:rPr kumimoji="1" lang="ru-RU" sz="2000" b="1" i="1">
                <a:solidFill>
                  <a:srgbClr val="FF33CC"/>
                </a:solidFill>
                <a:latin typeface="Times New Roman" pitchFamily="18" charset="0"/>
              </a:rPr>
              <a:t> (1900 – 1957гг.)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55650" y="692150"/>
            <a:ext cx="7772400" cy="1470025"/>
          </a:xfrm>
        </p:spPr>
        <p:txBody>
          <a:bodyPr/>
          <a:lstStyle/>
          <a:p>
            <a:pPr algn="ctr"/>
            <a:r>
              <a:rPr lang="ru-RU" sz="8800" i="1" dirty="0"/>
              <a:t>С.А.Есенин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00166" y="2285992"/>
            <a:ext cx="6400800" cy="1147766"/>
          </a:xfrm>
        </p:spPr>
        <p:txBody>
          <a:bodyPr/>
          <a:lstStyle/>
          <a:p>
            <a:pPr algn="ctr"/>
            <a:r>
              <a:rPr lang="ru-RU" sz="6000" i="1" dirty="0"/>
              <a:t>1895 - 1925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44" y="4429132"/>
            <a:ext cx="87868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latin typeface="Monotype Corsiva" pitchFamily="66" charset="0"/>
              </a:rPr>
              <a:t>«В первый раз я запел про любовь, </a:t>
            </a:r>
          </a:p>
          <a:p>
            <a:pPr algn="just"/>
            <a:r>
              <a:rPr lang="ru-RU" sz="4400" dirty="0" smtClean="0">
                <a:solidFill>
                  <a:srgbClr val="7030A0"/>
                </a:solidFill>
                <a:latin typeface="Monotype Corsiva" pitchFamily="66" charset="0"/>
              </a:rPr>
              <a:t>в первый раз отрекаюсь скандалить …»</a:t>
            </a:r>
            <a:endParaRPr lang="ru-RU" sz="4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" name="001. Dobroe slov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4191000" y="1295400"/>
            <a:ext cx="4267200" cy="2436813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</a:t>
            </a:r>
            <a:r>
              <a:rPr lang="ru-RU" sz="2400">
                <a:latin typeface="Times New Roman" pitchFamily="18" charset="0"/>
              </a:rPr>
              <a:t>Могила Софии Андреевны Толстой - внучки Л.Н.Толстого и последней жены С.Есенина </a:t>
            </a:r>
          </a:p>
        </p:txBody>
      </p:sp>
      <p:pic>
        <p:nvPicPr>
          <p:cNvPr id="162821" name="Picture 5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3160713" cy="4648200"/>
          </a:xfrm>
          <a:prstGeom prst="rect">
            <a:avLst/>
          </a:prstGeom>
          <a:noFill/>
        </p:spPr>
      </p:pic>
      <p:pic>
        <p:nvPicPr>
          <p:cNvPr id="162833" name="Picture 17" descr="eseni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124200"/>
            <a:ext cx="1905000" cy="2381250"/>
          </a:xfrm>
          <a:prstGeom prst="rect">
            <a:avLst/>
          </a:prstGeom>
          <a:noFill/>
        </p:spPr>
      </p:pic>
      <p:pic>
        <p:nvPicPr>
          <p:cNvPr id="162834" name="Picture 18" descr="i?id=2455861&amp;tov=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500438"/>
            <a:ext cx="1789113" cy="2457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596" y="1214422"/>
            <a:ext cx="84296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820BE"/>
                </a:solidFill>
              </a:rPr>
              <a:t>27 октября 1925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«Цветы мне говорят - прощай…»</a:t>
            </a:r>
          </a:p>
          <a:p>
            <a:pPr algn="ctr"/>
            <a:r>
              <a:rPr lang="ru-RU" sz="3200" b="1" dirty="0" smtClean="0">
                <a:solidFill>
                  <a:srgbClr val="2820BE"/>
                </a:solidFill>
              </a:rPr>
              <a:t>28 ноября 1925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«Клен ты мой опавший…»</a:t>
            </a:r>
          </a:p>
          <a:p>
            <a:pPr algn="ctr"/>
            <a:r>
              <a:rPr lang="ru-RU" sz="3200" b="1" dirty="0" smtClean="0">
                <a:solidFill>
                  <a:srgbClr val="2820BE"/>
                </a:solidFill>
              </a:rPr>
              <a:t>30 ноября 1925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«Какая ночь! Я не могу…»</a:t>
            </a:r>
          </a:p>
          <a:p>
            <a:pPr algn="ctr"/>
            <a:r>
              <a:rPr lang="ru-RU" sz="3200" b="1" dirty="0" smtClean="0">
                <a:solidFill>
                  <a:srgbClr val="2820BE"/>
                </a:solidFill>
              </a:rPr>
              <a:t>4 декабря 1925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«Ты меня не любишь, не жалеешь…»</a:t>
            </a:r>
          </a:p>
          <a:p>
            <a:pPr algn="ctr"/>
            <a:r>
              <a:rPr lang="ru-RU" sz="3200" b="1" dirty="0" smtClean="0">
                <a:solidFill>
                  <a:srgbClr val="2820BE"/>
                </a:solidFill>
              </a:rPr>
              <a:t>13 декабря 1925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«Может, поздно, может, слишком рано…»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Picture 5" descr="Картинка 18 из 2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</p:spPr>
      </p:pic>
      <p:sp>
        <p:nvSpPr>
          <p:cNvPr id="92166" name="Rectangle 6"/>
          <p:cNvSpPr>
            <a:spLocks noGrp="1" noChangeArrowheads="1"/>
          </p:cNvSpPr>
          <p:nvPr>
            <p:ph type="title"/>
          </p:nvPr>
        </p:nvSpPr>
        <p:spPr>
          <a:xfrm>
            <a:off x="863600" y="1601788"/>
            <a:ext cx="6994548" cy="4899046"/>
          </a:xfrm>
          <a:solidFill>
            <a:srgbClr val="CC66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До свиданья, друг мой, до свиданья,</a:t>
            </a:r>
            <a:br>
              <a:rPr lang="ru-RU" sz="3600" dirty="0"/>
            </a:br>
            <a:r>
              <a:rPr lang="ru-RU" sz="3600" dirty="0"/>
              <a:t>Милый мой, ты у меня в груди.</a:t>
            </a:r>
            <a:br>
              <a:rPr lang="ru-RU" sz="3600" dirty="0"/>
            </a:br>
            <a:r>
              <a:rPr lang="ru-RU" sz="3600" dirty="0"/>
              <a:t>Предназначенное расставанье</a:t>
            </a:r>
            <a:br>
              <a:rPr lang="ru-RU" sz="3600" dirty="0"/>
            </a:br>
            <a:r>
              <a:rPr lang="ru-RU" sz="3600" dirty="0"/>
              <a:t>Обещает встречу впереди.</a:t>
            </a:r>
            <a:br>
              <a:rPr lang="ru-RU" sz="3600" dirty="0"/>
            </a:br>
            <a:r>
              <a:rPr lang="ru-RU" sz="3600" dirty="0"/>
              <a:t>До свиданья, друг мой, без руки и слова.</a:t>
            </a:r>
            <a:br>
              <a:rPr lang="ru-RU" sz="3600" dirty="0"/>
            </a:br>
            <a:r>
              <a:rPr lang="ru-RU" sz="3600" dirty="0"/>
              <a:t>Не грусти и не печаль бровей.</a:t>
            </a:r>
            <a:br>
              <a:rPr lang="ru-RU" sz="3600" dirty="0"/>
            </a:br>
            <a:r>
              <a:rPr lang="ru-RU" sz="3600" dirty="0"/>
              <a:t>В этой жизни умереть не ново,</a:t>
            </a:r>
            <a:br>
              <a:rPr lang="ru-RU" sz="3600" dirty="0"/>
            </a:br>
            <a:r>
              <a:rPr lang="ru-RU" sz="3600" dirty="0"/>
              <a:t>Но и жить, конечно, не новей. </a:t>
            </a:r>
            <a:br>
              <a:rPr lang="ru-RU" sz="3600" dirty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Картинка 8 из 9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0"/>
            <a:ext cx="6842125" cy="6081713"/>
          </a:xfrm>
          <a:prstGeom prst="rect">
            <a:avLst/>
          </a:prstGeom>
          <a:noFill/>
        </p:spPr>
      </p:pic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5715000"/>
            <a:ext cx="8229600" cy="1143000"/>
          </a:xfrm>
        </p:spPr>
        <p:txBody>
          <a:bodyPr/>
          <a:lstStyle/>
          <a:p>
            <a:r>
              <a:rPr lang="ru-RU" sz="4000" i="1"/>
              <a:t>Сергей Есенин в «Англетере»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14546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6" name="A[1].Malinin_Zabava_TVRip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714488"/>
            <a:ext cx="6858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Picture 27" descr="Картинка 32 из 23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  <p:pic>
        <p:nvPicPr>
          <p:cNvPr id="3093" name="Picture 21" descr="386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4433888" cy="6858000"/>
          </a:xfr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4786314" y="3000372"/>
            <a:ext cx="421484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Кто любил, </a:t>
            </a:r>
          </a:p>
          <a:p>
            <a:pPr algn="ctr"/>
            <a:r>
              <a:rPr lang="ru-RU" sz="3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уж  тот любить не может, </a:t>
            </a:r>
          </a:p>
          <a:p>
            <a:pPr algn="ctr"/>
            <a:r>
              <a:rPr lang="ru-RU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Кто сгорел, </a:t>
            </a:r>
          </a:p>
          <a:p>
            <a:pPr algn="ctr"/>
            <a:r>
              <a:rPr lang="ru-RU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того не подожжешь…</a:t>
            </a:r>
            <a:endParaRPr lang="ru-RU" sz="32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5488" y="1142985"/>
            <a:ext cx="811135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Deflate">
              <a:avLst/>
            </a:prstTxWarp>
            <a:spAutoFit/>
            <a:sp3d>
              <a:bevelB w="82550" h="38100" prst="coolSlant"/>
            </a:sp3d>
          </a:bodyPr>
          <a:lstStyle/>
          <a:p>
            <a:pPr algn="ctr">
              <a:lnSpc>
                <a:spcPct val="200000"/>
              </a:lnSpc>
            </a:pP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«Москва кабацкая»,</a:t>
            </a:r>
          </a:p>
          <a:p>
            <a:pPr algn="ctr">
              <a:lnSpc>
                <a:spcPct val="200000"/>
              </a:lnSpc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«Любовь хулигана»,</a:t>
            </a:r>
          </a:p>
          <a:p>
            <a:pPr algn="ctr">
              <a:lnSpc>
                <a:spcPct val="200000"/>
              </a:lnSpc>
            </a:pP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«Персидские мотивы».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WordArt 13"/>
          <p:cNvSpPr>
            <a:spLocks noChangeArrowheads="1" noChangeShapeType="1" noTextEdit="1"/>
          </p:cNvSpPr>
          <p:nvPr/>
        </p:nvSpPr>
        <p:spPr bwMode="auto">
          <a:xfrm>
            <a:off x="533400" y="762000"/>
            <a:ext cx="80010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«Музы»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Сергея Есенина</a:t>
            </a:r>
          </a:p>
        </p:txBody>
      </p:sp>
      <p:pic>
        <p:nvPicPr>
          <p:cNvPr id="5135" name="Picture 15" descr="УВЕЛИЧИТЬ ФОТО.     www.esenin.ru.     Сергей Есени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786058"/>
            <a:ext cx="2433638" cy="3505200"/>
          </a:xfrm>
          <a:prstGeom prst="rect">
            <a:avLst/>
          </a:prstGeom>
          <a:noFill/>
        </p:spPr>
      </p:pic>
      <p:pic>
        <p:nvPicPr>
          <p:cNvPr id="5" name="Picture 5" descr="rai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714620"/>
            <a:ext cx="13636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Галина Бениславская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3571876"/>
            <a:ext cx="1209675" cy="1428750"/>
          </a:xfrm>
          <a:prstGeom prst="rect">
            <a:avLst/>
          </a:prstGeom>
          <a:noFill/>
          <a:ln/>
        </p:spPr>
      </p:pic>
      <p:pic>
        <p:nvPicPr>
          <p:cNvPr id="10" name="Picture 12" descr="Шаганэ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000636"/>
            <a:ext cx="12255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Айседора Дункан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6644" y="2857496"/>
            <a:ext cx="1219200" cy="1905000"/>
          </a:xfrm>
          <a:prstGeom prst="rect">
            <a:avLst/>
          </a:prstGeom>
          <a:noFill/>
          <a:ln/>
        </p:spPr>
      </p:pic>
      <p:pic>
        <p:nvPicPr>
          <p:cNvPr id="12" name="Picture 6" descr="Августа Миклашевск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4786322"/>
            <a:ext cx="11128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00042"/>
            <a:ext cx="8305800" cy="1143000"/>
          </a:xfrm>
        </p:spPr>
        <p:txBody>
          <a:bodyPr/>
          <a:lstStyle/>
          <a:p>
            <a:pPr algn="ctr"/>
            <a:r>
              <a:rPr lang="ru-RU" sz="3200" i="1" dirty="0">
                <a:solidFill>
                  <a:srgbClr val="FF33CC"/>
                </a:solidFill>
              </a:rPr>
              <a:t>«Низкий дом с голубыми ставнями</a:t>
            </a:r>
            <a:br>
              <a:rPr lang="ru-RU" sz="3200" i="1" dirty="0">
                <a:solidFill>
                  <a:srgbClr val="FF33CC"/>
                </a:solidFill>
              </a:rPr>
            </a:br>
            <a:r>
              <a:rPr lang="ru-RU" sz="3200" i="1" dirty="0">
                <a:solidFill>
                  <a:srgbClr val="FF33CC"/>
                </a:solidFill>
              </a:rPr>
              <a:t>Не забыть мне тебя никогда…»</a:t>
            </a:r>
            <a:r>
              <a:rPr lang="ru-RU" sz="3200" dirty="0"/>
              <a:t> 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5029200" y="2743200"/>
            <a:ext cx="289560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 eaLnBrk="1" hangingPunct="1"/>
            <a:r>
              <a:rPr lang="ru-RU" sz="2000" b="1">
                <a:latin typeface="Times New Roman" pitchFamily="18" charset="0"/>
              </a:rPr>
              <a:t>В пятнадцать лет</a:t>
            </a:r>
          </a:p>
          <a:p>
            <a:pPr algn="ctr" eaLnBrk="1" hangingPunct="1"/>
            <a:r>
              <a:rPr lang="ru-RU" sz="2000" b="1">
                <a:latin typeface="Times New Roman" pitchFamily="18" charset="0"/>
              </a:rPr>
              <a:t>Взлюбил я до печёнок</a:t>
            </a:r>
          </a:p>
          <a:p>
            <a:pPr algn="ctr" eaLnBrk="1" hangingPunct="1"/>
            <a:r>
              <a:rPr lang="ru-RU" sz="2000" b="1">
                <a:latin typeface="Times New Roman" pitchFamily="18" charset="0"/>
              </a:rPr>
              <a:t>И сладко думал, </a:t>
            </a:r>
          </a:p>
          <a:p>
            <a:pPr algn="ctr" eaLnBrk="1" hangingPunct="1"/>
            <a:r>
              <a:rPr lang="ru-RU" sz="2000" b="1">
                <a:latin typeface="Times New Roman" pitchFamily="18" charset="0"/>
              </a:rPr>
              <a:t>Лишь уединюсь,</a:t>
            </a:r>
          </a:p>
          <a:p>
            <a:pPr algn="ctr" eaLnBrk="1" hangingPunct="1"/>
            <a:r>
              <a:rPr lang="ru-RU" sz="2000" b="1">
                <a:latin typeface="Times New Roman" pitchFamily="18" charset="0"/>
              </a:rPr>
              <a:t>Что я на этой</a:t>
            </a:r>
          </a:p>
          <a:p>
            <a:pPr algn="ctr" eaLnBrk="1" hangingPunct="1"/>
            <a:r>
              <a:rPr lang="ru-RU" sz="2000" b="1">
                <a:latin typeface="Times New Roman" pitchFamily="18" charset="0"/>
              </a:rPr>
              <a:t>Лучшей из девчонок,</a:t>
            </a:r>
          </a:p>
          <a:p>
            <a:pPr algn="ctr" eaLnBrk="1" hangingPunct="1"/>
            <a:r>
              <a:rPr lang="ru-RU" sz="2000" b="1">
                <a:latin typeface="Times New Roman" pitchFamily="18" charset="0"/>
              </a:rPr>
              <a:t>Достигнув возраста, женюсь. </a:t>
            </a:r>
          </a:p>
          <a:p>
            <a:pPr algn="ctr" eaLnBrk="1" hangingPunct="1"/>
            <a:endParaRPr lang="ru-RU" sz="2000" b="1">
              <a:latin typeface="Times New Roman" pitchFamily="18" charset="0"/>
            </a:endParaRPr>
          </a:p>
          <a:p>
            <a:pPr algn="ctr" eaLnBrk="1" hangingPunct="1"/>
            <a:r>
              <a:rPr lang="ru-RU" sz="2000" b="1">
                <a:latin typeface="Times New Roman" pitchFamily="18" charset="0"/>
              </a:rPr>
              <a:t>	С. Есенин</a:t>
            </a:r>
          </a:p>
          <a:p>
            <a:pPr algn="ctr"/>
            <a:endParaRPr lang="ru-RU" sz="2000"/>
          </a:p>
        </p:txBody>
      </p:sp>
      <p:pic>
        <p:nvPicPr>
          <p:cNvPr id="126981" name="Picture 5" descr="balzamova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1371600" y="3429000"/>
            <a:ext cx="20542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9" name="Rectangle 13"/>
          <p:cNvSpPr>
            <a:spLocks noChangeArrowheads="1"/>
          </p:cNvSpPr>
          <p:nvPr/>
        </p:nvSpPr>
        <p:spPr bwMode="auto">
          <a:xfrm>
            <a:off x="5638800" y="2119313"/>
            <a:ext cx="1516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ru-RU" sz="2000" b="1" i="1">
                <a:solidFill>
                  <a:srgbClr val="FF33CC"/>
                </a:solidFill>
                <a:latin typeface="Times New Roman" pitchFamily="18" charset="0"/>
              </a:rPr>
              <a:t>(1896-1921)</a:t>
            </a:r>
            <a:r>
              <a:rPr lang="ru-RU" sz="2000" b="1" i="1">
                <a:latin typeface="Times New Roman" pitchFamily="18" charset="0"/>
              </a:rPr>
              <a:t> </a:t>
            </a:r>
          </a:p>
        </p:txBody>
      </p:sp>
      <p:sp>
        <p:nvSpPr>
          <p:cNvPr id="126990" name="Text Box 14"/>
          <p:cNvSpPr txBox="1">
            <a:spLocks noChangeArrowheads="1"/>
          </p:cNvSpPr>
          <p:nvPr/>
        </p:nvSpPr>
        <p:spPr bwMode="auto">
          <a:xfrm>
            <a:off x="4648200" y="1820863"/>
            <a:ext cx="3733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kumimoji="1" lang="ru-RU">
              <a:latin typeface="Times New Roman" pitchFamily="18" charset="0"/>
            </a:endParaRPr>
          </a:p>
        </p:txBody>
      </p:sp>
      <p:sp>
        <p:nvSpPr>
          <p:cNvPr id="126991" name="Text Box 15"/>
          <p:cNvSpPr txBox="1">
            <a:spLocks noChangeArrowheads="1"/>
          </p:cNvSpPr>
          <p:nvPr/>
        </p:nvSpPr>
        <p:spPr bwMode="auto">
          <a:xfrm>
            <a:off x="4495800" y="1744663"/>
            <a:ext cx="3886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ru-RU" sz="2100" b="1" i="1" dirty="0" err="1">
                <a:solidFill>
                  <a:srgbClr val="FF33CC"/>
                </a:solidFill>
                <a:latin typeface="Times New Roman" pitchFamily="18" charset="0"/>
                <a:hlinkClick r:id="rId3" action="ppaction://hlinksldjump"/>
              </a:rPr>
              <a:t>Сардановская</a:t>
            </a:r>
            <a:r>
              <a:rPr kumimoji="1" lang="ru-RU" sz="2100" b="1" i="1" dirty="0">
                <a:solidFill>
                  <a:srgbClr val="FF33CC"/>
                </a:solidFill>
                <a:latin typeface="Times New Roman" pitchFamily="18" charset="0"/>
              </a:rPr>
              <a:t> Анна Алексеевна</a:t>
            </a:r>
          </a:p>
        </p:txBody>
      </p:sp>
      <p:sp>
        <p:nvSpPr>
          <p:cNvPr id="126992" name="Text Box 16"/>
          <p:cNvSpPr txBox="1">
            <a:spLocks noChangeArrowheads="1"/>
          </p:cNvSpPr>
          <p:nvPr/>
        </p:nvSpPr>
        <p:spPr bwMode="auto">
          <a:xfrm>
            <a:off x="914400" y="60960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ru-RU">
                <a:latin typeface="Times New Roman" pitchFamily="18" charset="0"/>
              </a:rPr>
              <a:t>(на фото справа)</a:t>
            </a:r>
          </a:p>
        </p:txBody>
      </p:sp>
      <p:pic>
        <p:nvPicPr>
          <p:cNvPr id="126996" name="Picture 20" descr="19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752600"/>
            <a:ext cx="2124075" cy="1552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01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>
                <a:solidFill>
                  <a:srgbClr val="FF33CC"/>
                </a:solidFill>
              </a:rPr>
              <a:t>«На закат ты розовый похожа</a:t>
            </a:r>
            <a:br>
              <a:rPr lang="ru-RU" sz="3200" i="1">
                <a:solidFill>
                  <a:srgbClr val="FF33CC"/>
                </a:solidFill>
              </a:rPr>
            </a:br>
            <a:r>
              <a:rPr lang="ru-RU" sz="3200" i="1">
                <a:solidFill>
                  <a:srgbClr val="FF33CC"/>
                </a:solidFill>
              </a:rPr>
              <a:t>И, как снег, лучиста и светла…»</a:t>
            </a:r>
            <a:br>
              <a:rPr lang="ru-RU" sz="3200" i="1">
                <a:solidFill>
                  <a:srgbClr val="FF33CC"/>
                </a:solidFill>
              </a:rPr>
            </a:br>
            <a:endParaRPr lang="ru-RU" sz="3200" i="1">
              <a:solidFill>
                <a:srgbClr val="FF33CC"/>
              </a:solidFill>
            </a:endParaRP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1752600" y="1447800"/>
            <a:ext cx="609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ru-RU" sz="2000" b="1" i="1">
                <a:solidFill>
                  <a:srgbClr val="FF33CC"/>
                </a:solidFill>
                <a:latin typeface="Times New Roman" pitchFamily="18" charset="0"/>
              </a:rPr>
              <a:t>Анна Романовна </a:t>
            </a:r>
            <a:r>
              <a:rPr kumimoji="1" lang="ru-RU" sz="2000" b="1" i="1">
                <a:solidFill>
                  <a:srgbClr val="FF33CC"/>
                </a:solidFill>
                <a:latin typeface="Times New Roman" pitchFamily="18" charset="0"/>
                <a:hlinkClick r:id="rId2" action="ppaction://hlinksldjump"/>
              </a:rPr>
              <a:t>Изряднова</a:t>
            </a:r>
            <a:r>
              <a:rPr kumimoji="1" lang="ru-RU" sz="2000" b="1" i="1">
                <a:solidFill>
                  <a:srgbClr val="FF33CC"/>
                </a:solidFill>
                <a:latin typeface="Times New Roman" pitchFamily="18" charset="0"/>
              </a:rPr>
              <a:t> (1891-1946)</a:t>
            </a:r>
            <a:r>
              <a:rPr kumimoji="1" lang="ru-RU">
                <a:solidFill>
                  <a:srgbClr val="FF33CC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39270" name="Picture 6" descr="С. А. Есенин среди работников Сытинской типографиии. На переднем плане А. Н. Изряднова. 1914 год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2641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381000" y="5334000"/>
            <a:ext cx="396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>
                <a:latin typeface="Times New Roman" pitchFamily="18" charset="0"/>
              </a:rPr>
              <a:t>С. А. Есенин среди работников Сытинской типографии.</a:t>
            </a:r>
          </a:p>
          <a:p>
            <a:pPr algn="ctr" eaLnBrk="1" hangingPunct="1"/>
            <a:r>
              <a:rPr lang="ru-RU">
                <a:latin typeface="Times New Roman" pitchFamily="18" charset="0"/>
              </a:rPr>
              <a:t>На переднем плане </a:t>
            </a:r>
          </a:p>
          <a:p>
            <a:pPr algn="ctr" eaLnBrk="1" hangingPunct="1"/>
            <a:r>
              <a:rPr lang="ru-RU">
                <a:latin typeface="Times New Roman" pitchFamily="18" charset="0"/>
              </a:rPr>
              <a:t>А. Н. Изряднова. 1914 год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4495800" y="2286000"/>
            <a:ext cx="4038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ru-RU" sz="2000" b="1">
                <a:latin typeface="Times New Roman" pitchFamily="18" charset="0"/>
              </a:rPr>
              <a:t>"Дорогая", "милая", "навеки". </a:t>
            </a:r>
          </a:p>
          <a:p>
            <a:pPr eaLnBrk="1" hangingPunct="1">
              <a:spcBef>
                <a:spcPct val="50000"/>
              </a:spcBef>
            </a:pPr>
            <a:r>
              <a:rPr kumimoji="1" lang="ru-RU" sz="2000" b="1">
                <a:latin typeface="Times New Roman" pitchFamily="18" charset="0"/>
              </a:rPr>
              <a:t>А в душе всегда одно и то ж, </a:t>
            </a:r>
          </a:p>
          <a:p>
            <a:pPr eaLnBrk="1" hangingPunct="1">
              <a:spcBef>
                <a:spcPct val="50000"/>
              </a:spcBef>
            </a:pPr>
            <a:r>
              <a:rPr kumimoji="1" lang="ru-RU" sz="2000" b="1">
                <a:latin typeface="Times New Roman" pitchFamily="18" charset="0"/>
              </a:rPr>
              <a:t>Если тронуть страсти в человеке, </a:t>
            </a:r>
          </a:p>
          <a:p>
            <a:pPr eaLnBrk="1" hangingPunct="1">
              <a:spcBef>
                <a:spcPct val="50000"/>
              </a:spcBef>
            </a:pPr>
            <a:r>
              <a:rPr kumimoji="1" lang="ru-RU" sz="2000" b="1">
                <a:latin typeface="Times New Roman" pitchFamily="18" charset="0"/>
              </a:rPr>
              <a:t>То, конечно, правды не найдешь. </a:t>
            </a:r>
          </a:p>
          <a:p>
            <a:pPr eaLnBrk="1" hangingPunct="1">
              <a:spcBef>
                <a:spcPct val="50000"/>
              </a:spcBef>
            </a:pPr>
            <a:r>
              <a:rPr kumimoji="1" lang="ru-RU" sz="2000" b="1">
                <a:latin typeface="Times New Roman" pitchFamily="18" charset="0"/>
              </a:rPr>
              <a:t>		С. Есенин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525463"/>
            <a:ext cx="7523163" cy="385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>
                <a:solidFill>
                  <a:srgbClr val="FF33CC"/>
                </a:solidFill>
              </a:rPr>
              <a:t>«Девушка в белой накидке…»</a:t>
            </a:r>
            <a:r>
              <a:rPr lang="ru-RU"/>
              <a:t> </a:t>
            </a:r>
          </a:p>
        </p:txBody>
      </p:sp>
      <p:pic>
        <p:nvPicPr>
          <p:cNvPr id="133127" name="Picture 7" descr="крупне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05000"/>
            <a:ext cx="2209800" cy="1697038"/>
          </a:xfrm>
          <a:prstGeom prst="rect">
            <a:avLst/>
          </a:prstGeom>
          <a:noFill/>
        </p:spPr>
      </p:pic>
      <p:pic>
        <p:nvPicPr>
          <p:cNvPr id="133129" name="Picture 9" descr="крупнее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886200"/>
            <a:ext cx="1498600" cy="2362200"/>
          </a:xfrm>
          <a:prstGeom prst="rect">
            <a:avLst/>
          </a:prstGeom>
          <a:noFill/>
        </p:spPr>
      </p:pic>
      <p:sp>
        <p:nvSpPr>
          <p:cNvPr id="133135" name="Rectangle 15"/>
          <p:cNvSpPr>
            <a:spLocks noChangeArrowheads="1"/>
          </p:cNvSpPr>
          <p:nvPr/>
        </p:nvSpPr>
        <p:spPr bwMode="auto">
          <a:xfrm>
            <a:off x="4572000" y="1600200"/>
            <a:ext cx="4038600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 eaLnBrk="1" hangingPunct="1"/>
            <a:r>
              <a:rPr lang="ru-RU" sz="2000" b="1">
                <a:latin typeface="Times New Roman" pitchFamily="18" charset="0"/>
              </a:rPr>
              <a:t>Иду я разросшимся садом,</a:t>
            </a:r>
          </a:p>
          <a:p>
            <a:pPr algn="ctr" eaLnBrk="1" hangingPunct="1"/>
            <a:r>
              <a:rPr lang="ru-RU" sz="2000" b="1">
                <a:latin typeface="Times New Roman" pitchFamily="18" charset="0"/>
              </a:rPr>
              <a:t>Лицо задевает сирень.</a:t>
            </a:r>
          </a:p>
          <a:p>
            <a:pPr algn="ctr" eaLnBrk="1" hangingPunct="1"/>
            <a:r>
              <a:rPr lang="ru-RU" sz="2000" b="1">
                <a:latin typeface="Times New Roman" pitchFamily="18" charset="0"/>
              </a:rPr>
              <a:t>Так мил моим вспыхнувшим взглядам</a:t>
            </a:r>
          </a:p>
          <a:p>
            <a:pPr algn="ctr" eaLnBrk="1" hangingPunct="1"/>
            <a:r>
              <a:rPr lang="ru-RU" sz="2000" b="1">
                <a:latin typeface="Times New Roman" pitchFamily="18" charset="0"/>
              </a:rPr>
              <a:t>Погорбившийся плетень.</a:t>
            </a:r>
          </a:p>
          <a:p>
            <a:pPr algn="ctr" eaLnBrk="1" hangingPunct="1"/>
            <a:r>
              <a:rPr lang="ru-RU" sz="2000" b="1">
                <a:latin typeface="Times New Roman" pitchFamily="18" charset="0"/>
              </a:rPr>
              <a:t>Когда-то у той вон калитки</a:t>
            </a:r>
          </a:p>
          <a:p>
            <a:pPr algn="ctr" eaLnBrk="1" hangingPunct="1"/>
            <a:r>
              <a:rPr lang="ru-RU" sz="2000" b="1">
                <a:latin typeface="Times New Roman" pitchFamily="18" charset="0"/>
              </a:rPr>
              <a:t>Мне было шестнадцать лет.</a:t>
            </a:r>
          </a:p>
          <a:p>
            <a:pPr algn="ctr" eaLnBrk="1" hangingPunct="1"/>
            <a:r>
              <a:rPr lang="ru-RU" sz="2000" b="1">
                <a:latin typeface="Times New Roman" pitchFamily="18" charset="0"/>
              </a:rPr>
              <a:t>И девушка в белой накидке</a:t>
            </a:r>
          </a:p>
          <a:p>
            <a:pPr algn="ctr" eaLnBrk="1" hangingPunct="1"/>
            <a:r>
              <a:rPr lang="ru-RU" sz="2000" b="1">
                <a:latin typeface="Times New Roman" pitchFamily="18" charset="0"/>
              </a:rPr>
              <a:t>Сказала мне ласково: «Нет!»</a:t>
            </a:r>
          </a:p>
          <a:p>
            <a:pPr algn="ctr" eaLnBrk="1" hangingPunct="1"/>
            <a:r>
              <a:rPr lang="ru-RU" sz="2000" b="1">
                <a:latin typeface="Times New Roman" pitchFamily="18" charset="0"/>
              </a:rPr>
              <a:t>Далёкие милые были!..</a:t>
            </a:r>
          </a:p>
          <a:p>
            <a:pPr algn="ctr" eaLnBrk="1" hangingPunct="1"/>
            <a:r>
              <a:rPr lang="ru-RU" sz="2000" b="1">
                <a:latin typeface="Times New Roman" pitchFamily="18" charset="0"/>
              </a:rPr>
              <a:t>Тот образ во мне не угас.</a:t>
            </a:r>
          </a:p>
          <a:p>
            <a:pPr algn="ctr" eaLnBrk="1" hangingPunct="1"/>
            <a:r>
              <a:rPr lang="ru-RU" sz="2000" b="1">
                <a:latin typeface="Times New Roman" pitchFamily="18" charset="0"/>
              </a:rPr>
              <a:t>Мы все в эти годы любили,</a:t>
            </a:r>
          </a:p>
          <a:p>
            <a:pPr algn="ctr" eaLnBrk="1" hangingPunct="1"/>
            <a:r>
              <a:rPr lang="ru-RU" sz="2000" b="1">
                <a:latin typeface="Times New Roman" pitchFamily="18" charset="0"/>
              </a:rPr>
              <a:t>Но, значит,</a:t>
            </a:r>
          </a:p>
          <a:p>
            <a:pPr algn="ctr" eaLnBrk="1" hangingPunct="1"/>
            <a:r>
              <a:rPr lang="ru-RU" b="1">
                <a:latin typeface="Times New Roman" pitchFamily="18" charset="0"/>
              </a:rPr>
              <a:t>Любили и нас.</a:t>
            </a:r>
          </a:p>
          <a:p>
            <a:pPr algn="ctr" eaLnBrk="1" hangingPunct="1"/>
            <a:r>
              <a:rPr lang="ru-RU" b="1">
                <a:latin typeface="Times New Roman" pitchFamily="18" charset="0"/>
              </a:rPr>
              <a:t>Из поэмы </a:t>
            </a:r>
          </a:p>
          <a:p>
            <a:pPr algn="ctr" eaLnBrk="1" hangingPunct="1"/>
            <a:r>
              <a:rPr lang="ru-RU" b="1">
                <a:latin typeface="Times New Roman" pitchFamily="18" charset="0"/>
              </a:rPr>
              <a:t>		«Анна Снегина»</a:t>
            </a:r>
          </a:p>
          <a:p>
            <a:pPr algn="ctr"/>
            <a:r>
              <a:rPr lang="ru-RU"/>
              <a:t>				</a:t>
            </a:r>
          </a:p>
        </p:txBody>
      </p:sp>
      <p:sp>
        <p:nvSpPr>
          <p:cNvPr id="133136" name="Text Box 16"/>
          <p:cNvSpPr txBox="1">
            <a:spLocks noChangeArrowheads="1"/>
          </p:cNvSpPr>
          <p:nvPr/>
        </p:nvSpPr>
        <p:spPr bwMode="auto">
          <a:xfrm>
            <a:off x="2057400" y="1066800"/>
            <a:ext cx="533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ru-RU" sz="2100" b="1" i="1">
                <a:solidFill>
                  <a:srgbClr val="FF33CC"/>
                </a:solidFill>
                <a:latin typeface="Times New Roman" pitchFamily="18" charset="0"/>
              </a:rPr>
              <a:t>Лидия Ивановна </a:t>
            </a:r>
            <a:r>
              <a:rPr kumimoji="1" lang="ru-RU" sz="2100" b="1" i="1">
                <a:solidFill>
                  <a:srgbClr val="FF33CC"/>
                </a:solidFill>
                <a:latin typeface="Times New Roman" pitchFamily="18" charset="0"/>
                <a:hlinkClick r:id="rId6" action="ppaction://hlinksldjump"/>
              </a:rPr>
              <a:t>Кашина</a:t>
            </a:r>
            <a:r>
              <a:rPr kumimoji="1" lang="ru-RU">
                <a:latin typeface="Times New Roman" pitchFamily="18" charset="0"/>
              </a:rPr>
              <a:t>  </a:t>
            </a:r>
            <a:r>
              <a:rPr kumimoji="1" lang="ru-RU" sz="2000" b="1" i="1">
                <a:solidFill>
                  <a:srgbClr val="FF33CC"/>
                </a:solidFill>
                <a:latin typeface="Times New Roman" pitchFamily="18" charset="0"/>
              </a:rPr>
              <a:t>(…- 1937 г.)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i="1">
                <a:solidFill>
                  <a:srgbClr val="FF33CC"/>
                </a:solidFill>
              </a:rPr>
              <a:t>В 1918году Есенин пишет в Константинове стихотворение «Зелёная прическа», посвящая его Л. Кашиной</a:t>
            </a:r>
            <a:r>
              <a:rPr lang="ru-RU" sz="3200"/>
              <a:t> </a:t>
            </a: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762000" y="2144713"/>
            <a:ext cx="388620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latin typeface="Times New Roman" pitchFamily="18" charset="0"/>
              </a:rPr>
              <a:t>Зеленая прическа,</a:t>
            </a:r>
          </a:p>
          <a:p>
            <a:pPr algn="ctr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latin typeface="Times New Roman" pitchFamily="18" charset="0"/>
              </a:rPr>
              <a:t>Девическая грудь,</a:t>
            </a:r>
          </a:p>
          <a:p>
            <a:pPr algn="ctr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latin typeface="Times New Roman" pitchFamily="18" charset="0"/>
              </a:rPr>
              <a:t>О тонкая березка,</a:t>
            </a:r>
          </a:p>
          <a:p>
            <a:pPr algn="ctr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latin typeface="Times New Roman" pitchFamily="18" charset="0"/>
              </a:rPr>
              <a:t>Что загляделась в пруд?</a:t>
            </a:r>
          </a:p>
          <a:p>
            <a:pPr algn="ctr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latin typeface="Times New Roman" pitchFamily="18" charset="0"/>
              </a:rPr>
              <a:t>Что шепчет тебе ветер?</a:t>
            </a:r>
          </a:p>
          <a:p>
            <a:pPr algn="ctr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latin typeface="Times New Roman" pitchFamily="18" charset="0"/>
              </a:rPr>
              <a:t>О чем звенит песок?</a:t>
            </a:r>
          </a:p>
          <a:p>
            <a:pPr algn="ctr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latin typeface="Times New Roman" pitchFamily="18" charset="0"/>
              </a:rPr>
              <a:t>Иль хочешь в косы-ветви</a:t>
            </a:r>
          </a:p>
          <a:p>
            <a:pPr algn="ctr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latin typeface="Times New Roman" pitchFamily="18" charset="0"/>
              </a:rPr>
              <a:t>Ты лунный гребешок?</a:t>
            </a:r>
          </a:p>
          <a:p>
            <a:pPr algn="ctr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latin typeface="Times New Roman" pitchFamily="18" charset="0"/>
              </a:rPr>
              <a:t>Открой, открой мне тайну</a:t>
            </a:r>
          </a:p>
          <a:p>
            <a:pPr algn="ctr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latin typeface="Times New Roman" pitchFamily="18" charset="0"/>
              </a:rPr>
              <a:t>Твоих древесных дум,</a:t>
            </a:r>
          </a:p>
          <a:p>
            <a:pPr algn="ctr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latin typeface="Times New Roman" pitchFamily="18" charset="0"/>
              </a:rPr>
              <a:t>Я полюбил печальный</a:t>
            </a:r>
          </a:p>
          <a:p>
            <a:pPr algn="ctr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latin typeface="Times New Roman" pitchFamily="18" charset="0"/>
              </a:rPr>
              <a:t>Твой предосенний шум.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/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4800600" y="2125663"/>
            <a:ext cx="3773488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latin typeface="Times New Roman" pitchFamily="18" charset="0"/>
              </a:rPr>
              <a:t>И мне в ответ березка:</a:t>
            </a:r>
          </a:p>
          <a:p>
            <a:pPr algn="ctr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latin typeface="Times New Roman" pitchFamily="18" charset="0"/>
              </a:rPr>
              <a:t>«О любопытный друг,</a:t>
            </a:r>
          </a:p>
          <a:p>
            <a:pPr algn="ctr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latin typeface="Times New Roman" pitchFamily="18" charset="0"/>
              </a:rPr>
              <a:t>Сегодня ночью звездной</a:t>
            </a:r>
          </a:p>
          <a:p>
            <a:pPr algn="ctr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latin typeface="Times New Roman" pitchFamily="18" charset="0"/>
              </a:rPr>
              <a:t>Здесь слезы лил пастух.</a:t>
            </a:r>
          </a:p>
          <a:p>
            <a:pPr algn="ctr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latin typeface="Times New Roman" pitchFamily="18" charset="0"/>
              </a:rPr>
              <a:t>Луна стелила тени,</a:t>
            </a:r>
          </a:p>
          <a:p>
            <a:pPr algn="ctr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latin typeface="Times New Roman" pitchFamily="18" charset="0"/>
              </a:rPr>
              <a:t>Сияли зеленя.</a:t>
            </a:r>
          </a:p>
          <a:p>
            <a:pPr algn="ctr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latin typeface="Times New Roman" pitchFamily="18" charset="0"/>
              </a:rPr>
              <a:t>За голые колени</a:t>
            </a:r>
          </a:p>
          <a:p>
            <a:pPr algn="ctr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latin typeface="Times New Roman" pitchFamily="18" charset="0"/>
              </a:rPr>
              <a:t>Он обнимал меня.</a:t>
            </a:r>
          </a:p>
          <a:p>
            <a:pPr algn="ctr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latin typeface="Times New Roman" pitchFamily="18" charset="0"/>
              </a:rPr>
              <a:t>И так, вдохнувши глубко.</a:t>
            </a:r>
          </a:p>
          <a:p>
            <a:pPr algn="ctr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latin typeface="Times New Roman" pitchFamily="18" charset="0"/>
              </a:rPr>
              <a:t>Сказал под звон ветвей:</a:t>
            </a:r>
          </a:p>
          <a:p>
            <a:pPr algn="ctr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latin typeface="Times New Roman" pitchFamily="18" charset="0"/>
              </a:rPr>
              <a:t>«Прощай, моя голубка,</a:t>
            </a:r>
          </a:p>
          <a:p>
            <a:pPr algn="ctr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>
                <a:latin typeface="Times New Roman" pitchFamily="18" charset="0"/>
              </a:rPr>
              <a:t>До новых журавлей».</a:t>
            </a:r>
          </a:p>
          <a:p>
            <a:pPr algn="ctr" eaLnBrk="1" hangingPunct="1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i="1">
                <a:latin typeface="Times New Roman" pitchFamily="18" charset="0"/>
              </a:rPr>
              <a:t>1918</a:t>
            </a:r>
            <a:r>
              <a:rPr lang="ru-RU" sz="20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793</Words>
  <Application>Microsoft Office PowerPoint</Application>
  <PresentationFormat>Экран (4:3)</PresentationFormat>
  <Paragraphs>164</Paragraphs>
  <Slides>24</Slides>
  <Notes>2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Calibri</vt:lpstr>
      <vt:lpstr>Constantia</vt:lpstr>
      <vt:lpstr>Monotype Corsiva</vt:lpstr>
      <vt:lpstr>Tahoma</vt:lpstr>
      <vt:lpstr>Times New Roman</vt:lpstr>
      <vt:lpstr>Wingdings 2</vt:lpstr>
      <vt:lpstr>Поток</vt:lpstr>
      <vt:lpstr>»</vt:lpstr>
      <vt:lpstr>С.А.Есенин</vt:lpstr>
      <vt:lpstr>Презентация PowerPoint</vt:lpstr>
      <vt:lpstr>Презентация PowerPoint</vt:lpstr>
      <vt:lpstr>Презентация PowerPoint</vt:lpstr>
      <vt:lpstr>«Низкий дом с голубыми ставнями Не забыть мне тебя никогда…» </vt:lpstr>
      <vt:lpstr>«На закат ты розовый похожа И, как снег, лучиста и светла…» </vt:lpstr>
      <vt:lpstr>«Девушка в белой накидке…» </vt:lpstr>
      <vt:lpstr>В 1918году Есенин пишет в Константинове стихотворение «Зелёная прическа», посвящая его Л. Кашиной </vt:lpstr>
      <vt:lpstr>Презентация PowerPoint</vt:lpstr>
      <vt:lpstr>«За то, что девочкой неловкой предстала ты мне на пути моём»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«Милая Галя! Вы мне близки как друг…» </vt:lpstr>
      <vt:lpstr>Презентация PowerPoint</vt:lpstr>
      <vt:lpstr>Презентация PowerPoint</vt:lpstr>
      <vt:lpstr>Презентация PowerPoint</vt:lpstr>
      <vt:lpstr>Презентация PowerPoint</vt:lpstr>
      <vt:lpstr>До свиданья, друг мой, до свиданья, Милый мой, ты у меня в груди. Предназначенное расставанье Обещает встречу впереди. До свиданья, друг мой, без руки и слова. Не грусти и не печаль бровей. В этой жизни умереть не ново, Но и жить, конечно, не новей.  </vt:lpstr>
      <vt:lpstr>Сергей Есенин в «Англетере»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Teacher2</dc:creator>
  <cp:lastModifiedBy>XXXXX</cp:lastModifiedBy>
  <cp:revision>49</cp:revision>
  <dcterms:created xsi:type="dcterms:W3CDTF">2010-02-05T09:12:07Z</dcterms:created>
  <dcterms:modified xsi:type="dcterms:W3CDTF">2021-03-20T15:37:17Z</dcterms:modified>
</cp:coreProperties>
</file>