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7" r:id="rId2"/>
    <p:sldId id="264" r:id="rId3"/>
    <p:sldId id="265" r:id="rId4"/>
    <p:sldId id="266" r:id="rId5"/>
    <p:sldId id="268" r:id="rId6"/>
    <p:sldId id="272" r:id="rId7"/>
    <p:sldId id="267" r:id="rId8"/>
    <p:sldId id="269" r:id="rId9"/>
    <p:sldId id="270" r:id="rId10"/>
    <p:sldId id="273" r:id="rId11"/>
    <p:sldId id="275" r:id="rId12"/>
    <p:sldId id="276" r:id="rId13"/>
    <p:sldId id="277" r:id="rId14"/>
    <p:sldId id="278" r:id="rId15"/>
    <p:sldId id="280" r:id="rId16"/>
    <p:sldId id="282" r:id="rId17"/>
    <p:sldId id="284" r:id="rId18"/>
    <p:sldId id="283" r:id="rId19"/>
    <p:sldId id="286" r:id="rId20"/>
    <p:sldId id="285" r:id="rId21"/>
    <p:sldId id="288" r:id="rId22"/>
    <p:sldId id="291" r:id="rId23"/>
    <p:sldId id="290" r:id="rId24"/>
    <p:sldId id="294" r:id="rId25"/>
    <p:sldId id="295" r:id="rId26"/>
    <p:sldId id="296" r:id="rId27"/>
    <p:sldId id="298" r:id="rId28"/>
    <p:sldId id="300" r:id="rId29"/>
    <p:sldId id="301" r:id="rId30"/>
    <p:sldId id="303" r:id="rId31"/>
    <p:sldId id="305" r:id="rId32"/>
    <p:sldId id="306" r:id="rId33"/>
    <p:sldId id="308" r:id="rId34"/>
    <p:sldId id="30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EBE8-6A5B-44B7-9C41-DC7B0AFDFD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4C6E4-2EDE-4CDA-A000-26CDCDA1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9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6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8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9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4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9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6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7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8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2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6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1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41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9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6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6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0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1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gym1505.ru/sites/default/files/blogs/bazarov_2.jpg" TargetMode="External"/><Relationship Id="rId13" Type="http://schemas.openxmlformats.org/officeDocument/2006/relationships/hyperlink" Target="http://rcdn1-1.olnl.net/r580x-/1/3/32234c3a/1c3e6802/dbe7536a/806727db.jpg" TargetMode="External"/><Relationship Id="rId18" Type="http://schemas.openxmlformats.org/officeDocument/2006/relationships/hyperlink" Target="http://rcdn1-5.olnl.net/r580x-/1/1/651701f0/57d8bf0a/db9c31b8/e15796dd.jpg" TargetMode="External"/><Relationship Id="rId3" Type="http://schemas.openxmlformats.org/officeDocument/2006/relationships/hyperlink" Target="http://fb.ru/misc/i/gallery/40481/1548555.jpg" TargetMode="External"/><Relationship Id="rId21" Type="http://schemas.openxmlformats.org/officeDocument/2006/relationships/hyperlink" Target="http://c2.mggcdn.net/64/83534911/15.jpg" TargetMode="External"/><Relationship Id="rId7" Type="http://schemas.openxmlformats.org/officeDocument/2006/relationships/hyperlink" Target="https://www.vokrug.tv/pic/product/f/9/2/c/f92cc8a720e5c3e0655f58aec9bf05e2.jpeg" TargetMode="External"/><Relationship Id="rId12" Type="http://schemas.openxmlformats.org/officeDocument/2006/relationships/hyperlink" Target="http://c2.mggcdn.net/64/83534831/32.jpg" TargetMode="External"/><Relationship Id="rId17" Type="http://schemas.openxmlformats.org/officeDocument/2006/relationships/hyperlink" Target="http://900igr.net/datai/literatura/Bazarov/0011-021-Ljubovnaja-toska-Bazarova.jpg" TargetMode="External"/><Relationship Id="rId2" Type="http://schemas.openxmlformats.org/officeDocument/2006/relationships/hyperlink" Target="http://fb.ru/misc/i/gallery/25681/1057035.jpg" TargetMode="External"/><Relationship Id="rId16" Type="http://schemas.openxmlformats.org/officeDocument/2006/relationships/hyperlink" Target="https://ds02.infourok.ru/uploads/ex/017e/000076ad-7e23c694/img15.jpg" TargetMode="External"/><Relationship Id="rId20" Type="http://schemas.openxmlformats.org/officeDocument/2006/relationships/hyperlink" Target="https://www.syl.ru/misc/i/ai/353892/210095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dn.static4.rtr-vesti.ru/vh/pictures/b/158/519.jpg" TargetMode="External"/><Relationship Id="rId11" Type="http://schemas.openxmlformats.org/officeDocument/2006/relationships/hyperlink" Target="http://900igr.net/datai/literatura/Bazarov/0017-036-Soderzhanie-glav-XXV-XXVIII.jpg" TargetMode="External"/><Relationship Id="rId24" Type="http://schemas.openxmlformats.org/officeDocument/2006/relationships/hyperlink" Target="http://contents.i.sdska.ru/_i/news/c/74/temp/mychel/2014/afisha/bazarov.jpg?_500" TargetMode="External"/><Relationship Id="rId5" Type="http://schemas.openxmlformats.org/officeDocument/2006/relationships/hyperlink" Target="http://bacenko.ru/wp-content/uploads/2014/05/Skrinshot-11.05.2014-19-19-38.jpg" TargetMode="External"/><Relationship Id="rId15" Type="http://schemas.openxmlformats.org/officeDocument/2006/relationships/hyperlink" Target="http://900igr.net/datai/literatura/Bazarov/0023-048-Smert-geroja.jpg" TargetMode="External"/><Relationship Id="rId23" Type="http://schemas.openxmlformats.org/officeDocument/2006/relationships/hyperlink" Target="http://900igr.net/up/datai/120348/0030-035-.jpg" TargetMode="External"/><Relationship Id="rId10" Type="http://schemas.openxmlformats.org/officeDocument/2006/relationships/hyperlink" Target="http://static3.kinootziv.com/thumb.php?src=/source/files/films_images/otts/321005-ottsyi-i-deti-serial405340.jpg&amp;h=800" TargetMode="External"/><Relationship Id="rId19" Type="http://schemas.openxmlformats.org/officeDocument/2006/relationships/hyperlink" Target="http://c2.mggcdn.net/64/83535261/12.jpg" TargetMode="External"/><Relationship Id="rId4" Type="http://schemas.openxmlformats.org/officeDocument/2006/relationships/hyperlink" Target="http://900igr.net/up/datai/239169/0005-004-.jpg" TargetMode="External"/><Relationship Id="rId9" Type="http://schemas.openxmlformats.org/officeDocument/2006/relationships/hyperlink" Target="http://900igr.net/datai/literatura/Bazarov/0023-045-Smert-geroja.jpg" TargetMode="External"/><Relationship Id="rId14" Type="http://schemas.openxmlformats.org/officeDocument/2006/relationships/hyperlink" Target="http://900igr.net/datai/literatura/Bazarov/0023-047-Smert-geroja.jpg" TargetMode="External"/><Relationship Id="rId22" Type="http://schemas.openxmlformats.org/officeDocument/2006/relationships/hyperlink" Target="https://vdp.mycdn.me/getImage?id=143276313262&amp;idx=8&amp;thumbType=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225" y="1509514"/>
            <a:ext cx="88709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6000" b="1" dirty="0">
                <a:solidFill>
                  <a:srgbClr val="A50021"/>
                </a:solidFill>
                <a:latin typeface="Monotype Corsiva" pitchFamily="66" charset="0"/>
              </a:rPr>
              <a:t>Иван </a:t>
            </a:r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Сергеевич Тургенев.</a:t>
            </a:r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Роман «Отцы и дети».</a:t>
            </a:r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(</a:t>
            </a:r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2 часть)</a:t>
            </a:r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14281" y="642918"/>
            <a:ext cx="3594705" cy="221457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43372" y="1500174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Расскажите историю любви Базарова к Одинцовой.</a:t>
            </a:r>
            <a:endParaRPr lang="ru-RU" sz="2400" dirty="0"/>
          </a:p>
        </p:txBody>
      </p:sp>
      <p:pic>
        <p:nvPicPr>
          <p:cNvPr id="13" name="Picture 9" descr="Перед Б"/>
          <p:cNvPicPr>
            <a:picLocks noChangeAspect="1" noChangeArrowheads="1"/>
          </p:cNvPicPr>
          <p:nvPr/>
        </p:nvPicPr>
        <p:blipFill>
          <a:blip r:embed="rId3"/>
          <a:srcRect l="19423" t="13124" r="6824" b="13124"/>
          <a:stretch>
            <a:fillRect/>
          </a:stretch>
        </p:blipFill>
        <p:spPr bwMode="auto">
          <a:xfrm>
            <a:off x="4071934" y="2857496"/>
            <a:ext cx="4240220" cy="35667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Почему, спровоцировав объяснение в любви, Анна Сергеевна отталкивает Базарова? Влюблена ли она?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2143116"/>
            <a:ext cx="8858312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Основа её жизни – спокойствие. Базаров поразил её воображение, она много о нём думала. Вторжение Базарова в её жизнь означало бы конец спокойствия. Ей было скучно в его отсутствие, ему она признаётся в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несчастливости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неудовлетворённости жизнью. Но добившись от него признания в любви, Анна Сергеевна испытывает испуг, чувство неловкости и сознательно выбирает покой, отказывая ему во взаимности.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5" name="Picture 7" descr="Провокация1"/>
          <p:cNvPicPr>
            <a:picLocks noChangeAspect="1" noChangeArrowheads="1"/>
          </p:cNvPicPr>
          <p:nvPr/>
        </p:nvPicPr>
        <p:blipFill>
          <a:blip r:embed="rId2"/>
          <a:srcRect l="23097" t="15749" r="2100" b="13124"/>
          <a:stretch>
            <a:fillRect/>
          </a:stretch>
        </p:blipFill>
        <p:spPr bwMode="auto">
          <a:xfrm>
            <a:off x="5357818" y="4562118"/>
            <a:ext cx="3000396" cy="21545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8" descr="Признание"/>
          <p:cNvPicPr>
            <a:picLocks noChangeAspect="1" noChangeArrowheads="1"/>
          </p:cNvPicPr>
          <p:nvPr/>
        </p:nvPicPr>
        <p:blipFill>
          <a:blip r:embed="rId3"/>
          <a:srcRect l="2100" t="13124" r="15749" b="13124"/>
          <a:stretch>
            <a:fillRect/>
          </a:stretch>
        </p:blipFill>
        <p:spPr bwMode="auto">
          <a:xfrm>
            <a:off x="1214414" y="4542709"/>
            <a:ext cx="3025773" cy="217242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Могла ли Одинцова пойти с Базаровым в его «Горькую терпкую вольную жизнь»?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2143116"/>
            <a:ext cx="885831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– нигилист, был человеком чуждого ей мира. В политическом отношении это был человек, не верящий в те основы жизни, которые ей казались законными. В материальном отношении – бедняк, будущий лекарь. Даже если бы она полюбила его, она не пошла бы за ним в его «горькую жизнь».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5" name="Picture 7" descr="Провокация1"/>
          <p:cNvPicPr>
            <a:picLocks noChangeAspect="1" noChangeArrowheads="1"/>
          </p:cNvPicPr>
          <p:nvPr/>
        </p:nvPicPr>
        <p:blipFill>
          <a:blip r:embed="rId2"/>
          <a:srcRect l="23097" t="15749" r="2100" b="13124"/>
          <a:stretch>
            <a:fillRect/>
          </a:stretch>
        </p:blipFill>
        <p:spPr bwMode="auto">
          <a:xfrm>
            <a:off x="4857752" y="4203018"/>
            <a:ext cx="3500462" cy="25136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8" descr="Признание"/>
          <p:cNvPicPr>
            <a:picLocks noChangeAspect="1" noChangeArrowheads="1"/>
          </p:cNvPicPr>
          <p:nvPr/>
        </p:nvPicPr>
        <p:blipFill>
          <a:blip r:embed="rId3"/>
          <a:srcRect l="2100" t="13124" r="15749" b="13124"/>
          <a:stretch>
            <a:fillRect/>
          </a:stretch>
        </p:blipFill>
        <p:spPr bwMode="auto">
          <a:xfrm>
            <a:off x="714348" y="4183675"/>
            <a:ext cx="3525839" cy="253145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 вы думаете, почему Анна Сергеевна пришла к умирающему Базарову?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2143116"/>
            <a:ext cx="885831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Она пришла к нему, умирающему от холеры, точно так же, как царственные особы посещают из великодушия холерные бараки и госпитали. Она подарила ему ритуально-бесстрастный поцелуй. И что особенно горько, Базаров всё правильно понял в поведении Одинцовой, приветствуя её появление фразой: «это по-царски».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5" name="Picture 11" descr="У постели умирающего"/>
          <p:cNvPicPr>
            <a:picLocks noChangeAspect="1" noChangeArrowheads="1"/>
          </p:cNvPicPr>
          <p:nvPr/>
        </p:nvPicPr>
        <p:blipFill>
          <a:blip r:embed="rId3"/>
          <a:srcRect l="8923" t="13124" r="2100" b="13124"/>
          <a:stretch>
            <a:fillRect/>
          </a:stretch>
        </p:blipFill>
        <p:spPr bwMode="auto">
          <a:xfrm>
            <a:off x="2857488" y="4214818"/>
            <a:ext cx="3714776" cy="246318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6" name="Picture 6" descr="Мучения"/>
          <p:cNvPicPr>
            <a:picLocks noChangeAspect="1" noChangeArrowheads="1"/>
          </p:cNvPicPr>
          <p:nvPr/>
        </p:nvPicPr>
        <p:blipFill>
          <a:blip r:embed="rId3"/>
          <a:srcRect l="2100" t="13124" r="7874" b="13124"/>
          <a:stretch>
            <a:fillRect/>
          </a:stretch>
        </p:blipFill>
        <p:spPr bwMode="auto">
          <a:xfrm>
            <a:off x="2195513" y="1484313"/>
            <a:ext cx="4797425" cy="3144837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4941888"/>
            <a:ext cx="7993062" cy="120650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Встреча Базарова с Одинцовой – начало трагического поворота в судьбе героя, возникновение конфликта в душе самого Евгения.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Почему, «не добившись толку», Базаров не сумел отвернуться от Одинцовой?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2214554"/>
            <a:ext cx="8786874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У героя возникает духовное, возвышенное, «романтическое» чувство: «Кровь его загоралась, как только он вспоминал о ней; он легко сладил бы со своею кровью, но что-то другое в него вселилось, чего он никак не допускал, над чем всегда трунил, что возмущало всю его гордость. Одним словом, Базарова поразила безнадёжная любовь.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8713788" cy="157162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В этой любви раскрывается вся мощь натуры героя: 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«не рассиропился», мужественно и стойко преодолевает слабости, душевные страдания, не унижаясь, не роняя достоинства, не соглашаясь на компромисс.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1442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Почему Тургенев проводит своего героя через «испытание любовью»?</a:t>
            </a:r>
            <a:endParaRPr lang="ru-RU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2000240"/>
            <a:ext cx="8643998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 этом испытании убеждения Базарова выглядят несовершенными, не могут быть приняты как абсолютные. Душа героя раскалывается на две половины: отрицание духовных основ любви и при этом способность страстно и одухотворённо любить.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14612" y="3643314"/>
            <a:ext cx="6284896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Наивный цинизм сменяется глубоким пониманием человеческих взаимоотношений. Общий скептический настрой Базарова сохраняется, но теперь скептицизм лишён прежней уверенности. Появляются философские размышления на тему смерти и места человека в мире. Теперь Базаров смотрит на жизнь трагически.</a:t>
            </a:r>
          </a:p>
        </p:txBody>
      </p:sp>
      <p:pic>
        <p:nvPicPr>
          <p:cNvPr id="10" name="Picture 6" descr="Совет А заняться К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42845" y="4000504"/>
            <a:ext cx="2500330" cy="154025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44" y="1571612"/>
            <a:ext cx="3786214" cy="452431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Испытание любовью становится для Базарова рубежным. Только любовь обнаруживает в нём глубокого, значительного, необыкновенно мощного в эмоциональном переживании человека, </a:t>
            </a:r>
            <a:r>
              <a:rPr lang="ru-RU" sz="2400" dirty="0" err="1" smtClean="0">
                <a:solidFill>
                  <a:srgbClr val="A50021"/>
                </a:solidFill>
              </a:rPr>
              <a:t>самосгорающего</a:t>
            </a:r>
            <a:r>
              <a:rPr lang="ru-RU" sz="2400" dirty="0" smtClean="0">
                <a:solidFill>
                  <a:srgbClr val="A50021"/>
                </a:solidFill>
              </a:rPr>
              <a:t> в своём чувстве и при этом становящегося ещё более сильным.</a:t>
            </a:r>
          </a:p>
        </p:txBody>
      </p:sp>
      <p:pic>
        <p:nvPicPr>
          <p:cNvPr id="9" name="Picture 7" descr="Провокация1"/>
          <p:cNvPicPr>
            <a:picLocks noChangeAspect="1" noChangeArrowheads="1"/>
          </p:cNvPicPr>
          <p:nvPr/>
        </p:nvPicPr>
        <p:blipFill>
          <a:blip r:embed="rId3"/>
          <a:srcRect l="23097" t="15749" r="2100" b="13124"/>
          <a:stretch>
            <a:fillRect/>
          </a:stretch>
        </p:blipFill>
        <p:spPr bwMode="auto">
          <a:xfrm>
            <a:off x="5429256" y="4143380"/>
            <a:ext cx="3500462" cy="25136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3" name="Picture 8" descr="Признание"/>
          <p:cNvPicPr>
            <a:picLocks noChangeAspect="1" noChangeArrowheads="1"/>
          </p:cNvPicPr>
          <p:nvPr/>
        </p:nvPicPr>
        <p:blipFill>
          <a:blip r:embed="rId4"/>
          <a:srcRect l="2100" t="13124" r="15749" b="13124"/>
          <a:stretch>
            <a:fillRect/>
          </a:stretch>
        </p:blipFill>
        <p:spPr bwMode="auto">
          <a:xfrm>
            <a:off x="4143372" y="1214422"/>
            <a:ext cx="3525839" cy="253145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96" y="6072206"/>
            <a:ext cx="4357718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 smtClean="0">
                <a:solidFill>
                  <a:srgbClr val="A50021"/>
                </a:solidFill>
              </a:rPr>
              <a:t>Внешний</a:t>
            </a:r>
            <a:r>
              <a:rPr lang="ru-RU" sz="2400" dirty="0" smtClean="0">
                <a:solidFill>
                  <a:srgbClr val="A50021"/>
                </a:solidFill>
              </a:rPr>
              <a:t> – отцов и детей</a:t>
            </a:r>
          </a:p>
        </p:txBody>
      </p:sp>
      <p:pic>
        <p:nvPicPr>
          <p:cNvPr id="6" name="Picture 10" descr="Зазавтраком"/>
          <p:cNvPicPr>
            <a:picLocks noChangeAspect="1" noChangeArrowheads="1"/>
          </p:cNvPicPr>
          <p:nvPr/>
        </p:nvPicPr>
        <p:blipFill>
          <a:blip r:embed="rId3"/>
          <a:srcRect l="15749" t="13124" r="2100" b="13124"/>
          <a:stretch>
            <a:fillRect/>
          </a:stretch>
        </p:blipFill>
        <p:spPr bwMode="auto">
          <a:xfrm>
            <a:off x="2357422" y="1359935"/>
            <a:ext cx="2786082" cy="200078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" name="Picture 11" descr="Боль отца"/>
          <p:cNvPicPr>
            <a:picLocks noChangeAspect="1" noChangeArrowheads="1"/>
          </p:cNvPicPr>
          <p:nvPr/>
        </p:nvPicPr>
        <p:blipFill>
          <a:blip r:embed="rId4"/>
          <a:srcRect l="15749" t="13124" r="2100" b="13124"/>
          <a:stretch>
            <a:fillRect/>
          </a:stretch>
        </p:blipFill>
        <p:spPr bwMode="auto">
          <a:xfrm>
            <a:off x="214282" y="594252"/>
            <a:ext cx="2857520" cy="205209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12" descr="Базаров после дороги"/>
          <p:cNvPicPr>
            <a:picLocks noChangeAspect="1" noChangeArrowheads="1"/>
          </p:cNvPicPr>
          <p:nvPr/>
        </p:nvPicPr>
        <p:blipFill>
          <a:blip r:embed="rId5"/>
          <a:srcRect l="3674" t="13124" r="36745" b="13124"/>
          <a:stretch>
            <a:fillRect/>
          </a:stretch>
        </p:blipFill>
        <p:spPr bwMode="auto">
          <a:xfrm>
            <a:off x="500034" y="2428868"/>
            <a:ext cx="2374902" cy="235144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13" descr="Дома2"/>
          <p:cNvPicPr>
            <a:picLocks noChangeAspect="1" noChangeArrowheads="1"/>
          </p:cNvPicPr>
          <p:nvPr/>
        </p:nvPicPr>
        <p:blipFill>
          <a:blip r:embed="rId6"/>
          <a:srcRect l="2100" t="13124" r="15749" b="13124"/>
          <a:stretch>
            <a:fillRect/>
          </a:stretch>
        </p:blipFill>
        <p:spPr bwMode="auto">
          <a:xfrm>
            <a:off x="5508625" y="1129000"/>
            <a:ext cx="3492531" cy="250796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4" name="Picture 14" descr="Проводили"/>
          <p:cNvPicPr>
            <a:picLocks noChangeAspect="1" noChangeArrowheads="1"/>
          </p:cNvPicPr>
          <p:nvPr/>
        </p:nvPicPr>
        <p:blipFill>
          <a:blip r:embed="rId7"/>
          <a:srcRect l="3674" t="13124" r="26247" b="13124"/>
          <a:stretch>
            <a:fillRect/>
          </a:stretch>
        </p:blipFill>
        <p:spPr bwMode="auto">
          <a:xfrm>
            <a:off x="2500298" y="3786190"/>
            <a:ext cx="2571768" cy="216461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43504" y="3786190"/>
            <a:ext cx="378621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 smtClean="0">
                <a:solidFill>
                  <a:srgbClr val="A50021"/>
                </a:solidFill>
              </a:rPr>
              <a:t>Внутренний</a:t>
            </a:r>
            <a:r>
              <a:rPr lang="ru-RU" sz="2400" dirty="0" smtClean="0">
                <a:solidFill>
                  <a:srgbClr val="A50021"/>
                </a:solidFill>
              </a:rPr>
              <a:t> – в душе нигилиста Базарова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pic>
        <p:nvPicPr>
          <p:cNvPr id="13" name="Picture 5" descr="На балу4"/>
          <p:cNvPicPr>
            <a:picLocks noChangeAspect="1" noChangeArrowheads="1"/>
          </p:cNvPicPr>
          <p:nvPr/>
        </p:nvPicPr>
        <p:blipFill>
          <a:blip r:embed="rId3"/>
          <a:srcRect l="2100" t="13124" r="47244" b="13124"/>
          <a:stretch>
            <a:fillRect/>
          </a:stretch>
        </p:blipFill>
        <p:spPr bwMode="auto">
          <a:xfrm>
            <a:off x="214282" y="928670"/>
            <a:ext cx="3473450" cy="404653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5" name="Picture 6" descr="Мучения"/>
          <p:cNvPicPr>
            <a:picLocks noChangeAspect="1" noChangeArrowheads="1"/>
          </p:cNvPicPr>
          <p:nvPr/>
        </p:nvPicPr>
        <p:blipFill>
          <a:blip r:embed="rId4"/>
          <a:srcRect l="4724" t="13124" r="15749" b="13124"/>
          <a:stretch>
            <a:fillRect/>
          </a:stretch>
        </p:blipFill>
        <p:spPr bwMode="auto">
          <a:xfrm>
            <a:off x="3143240" y="3929066"/>
            <a:ext cx="3681413" cy="27305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286248" y="785794"/>
            <a:ext cx="4535487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Поворот в ходе романа начинается с </a:t>
            </a:r>
            <a:r>
              <a:rPr lang="en-US" sz="2400" dirty="0" smtClean="0">
                <a:solidFill>
                  <a:srgbClr val="A50021"/>
                </a:solidFill>
              </a:rPr>
              <a:t>XIV</a:t>
            </a:r>
            <a:r>
              <a:rPr lang="ru-RU" sz="2400" dirty="0" smtClean="0">
                <a:solidFill>
                  <a:srgbClr val="A50021"/>
                </a:solidFill>
              </a:rPr>
              <a:t> главы. До этого момента главным был конфликт внешний – противостояние Евгения Базарова и Павла Петровича Кирсанова. После встречи с Одинцовой конфликт назревает в душе главного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4286248" y="1328288"/>
            <a:ext cx="4071966" cy="250860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3" name="Picture 7" descr="Кто вы"/>
          <p:cNvPicPr>
            <a:picLocks noChangeAspect="1" noChangeArrowheads="1"/>
          </p:cNvPicPr>
          <p:nvPr/>
        </p:nvPicPr>
        <p:blipFill>
          <a:blip r:embed="rId3"/>
          <a:srcRect l="18373" t="13124" r="10498" b="13124"/>
          <a:stretch>
            <a:fillRect/>
          </a:stretch>
        </p:blipFill>
        <p:spPr bwMode="auto">
          <a:xfrm>
            <a:off x="285720" y="1428736"/>
            <a:ext cx="3176587" cy="263525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4" name="Picture 9" descr="Перед Б"/>
          <p:cNvPicPr>
            <a:picLocks noChangeAspect="1" noChangeArrowheads="1"/>
          </p:cNvPicPr>
          <p:nvPr/>
        </p:nvPicPr>
        <p:blipFill>
          <a:blip r:embed="rId4"/>
          <a:srcRect l="19423" t="13124" r="6824" b="13124"/>
          <a:stretch>
            <a:fillRect/>
          </a:stretch>
        </p:blipFill>
        <p:spPr bwMode="auto">
          <a:xfrm>
            <a:off x="5643570" y="4000504"/>
            <a:ext cx="3168650" cy="266541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4572008"/>
            <a:ext cx="5072098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Образ Анны Сергеевны Одинцовой служит для углубления психологического анализа при раскрытии характера Базарова.</a:t>
            </a:r>
            <a:endParaRPr lang="ru-RU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642918"/>
          <a:ext cx="9144000" cy="4604258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Старшее поколение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Кирсановы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Базаровы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Несмотря на плачевное состояние имения, братья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Кирсановы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живут достаточно беззаботно. Они считают себя передовыми людьми, интересуясь политикой и наслаждаясь произведениями искусства. Судьба крепостных крестьян мало интересует их, хотя слуги испытывают уважение к своим господам. Между братьями господствует взаимопонимание и дружеские отношения.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Жизнь обычных, ничем не примечательных людей, но она возвышена автором путём создания колорита античной культуры (реплики Василия Базарова). Основные черты этой семьи – патриархальность, близость дворянской и крестьянской культур, искренность, теплота душевной жизни. К своим крепостным Базаровы относятся заботливо, бережно.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6" descr="Понятие нигилизма2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785918" y="5214950"/>
            <a:ext cx="2422523" cy="149201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3" name="Picture 28" descr="Проводили"/>
          <p:cNvPicPr>
            <a:picLocks noChangeAspect="1" noChangeArrowheads="1"/>
          </p:cNvPicPr>
          <p:nvPr/>
        </p:nvPicPr>
        <p:blipFill>
          <a:blip r:embed="rId4"/>
          <a:srcRect l="2100" t="13124" r="2100" b="13124"/>
          <a:stretch>
            <a:fillRect/>
          </a:stretch>
        </p:blipFill>
        <p:spPr bwMode="auto">
          <a:xfrm>
            <a:off x="4830807" y="5214950"/>
            <a:ext cx="2431963" cy="149859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-31" y="642918"/>
          <a:ext cx="9144032" cy="4911598"/>
        </p:xfrm>
        <a:graphic>
          <a:graphicData uri="http://schemas.openxmlformats.org/drawingml/2006/table">
            <a:tbl>
              <a:tblPr/>
              <a:tblGrid>
                <a:gridCol w="4571553"/>
                <a:gridCol w="4572479"/>
              </a:tblGrid>
              <a:tr h="2485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Отношение к старшему поколению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</a:t>
                      </a:r>
                      <a:r>
                        <a:rPr lang="ru-RU" sz="2200" b="1" baseline="0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Аркадий искренно любит отца и дядю, рад встрече с ними, но в то же время относится к ним с ноткой пренебрежения, считая, что они отстали от жизни и уже не понимают её смысла. При этом он всегда корректен в общении с «отцами». Также уважительно относится к родителям Базарова. Старикам Базаровым нравится такое отношение, и они откровенно общаются с молодым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Кирсановым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выражая беспокойство о сыне.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Евгений не церемонится, общаясь с братьями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Кирсановыми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Он не навязывает им своих взглядов, считая безнадёжно потерянными для общества людьми, но твёрдо отстаивает свои убеждения. В общении невежлив, иногда даже резок и груб. К своим родителям относится странно: он как будто бы любит их, но стесняется проявлять свои чувства и стыдится общаться с ними.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6" descr="Прощание"/>
          <p:cNvPicPr>
            <a:picLocks noChangeAspect="1" noChangeArrowheads="1"/>
          </p:cNvPicPr>
          <p:nvPr/>
        </p:nvPicPr>
        <p:blipFill>
          <a:blip r:embed="rId3"/>
          <a:srcRect l="15749" t="13124" r="7874" b="13124"/>
          <a:stretch>
            <a:fillRect/>
          </a:stretch>
        </p:blipFill>
        <p:spPr bwMode="auto">
          <a:xfrm>
            <a:off x="500034" y="5575131"/>
            <a:ext cx="1660521" cy="128286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" name="Picture 48" descr="А и ПП"/>
          <p:cNvPicPr>
            <a:picLocks noChangeAspect="1" noChangeArrowheads="1"/>
          </p:cNvPicPr>
          <p:nvPr/>
        </p:nvPicPr>
        <p:blipFill>
          <a:blip r:embed="rId4"/>
          <a:srcRect l="20998" t="13124" r="36745" b="13124"/>
          <a:stretch>
            <a:fillRect/>
          </a:stretch>
        </p:blipFill>
        <p:spPr bwMode="auto">
          <a:xfrm>
            <a:off x="2500298" y="5561031"/>
            <a:ext cx="928694" cy="129696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47" descr="Любовь матери"/>
          <p:cNvPicPr>
            <a:picLocks noChangeAspect="1" noChangeArrowheads="1"/>
          </p:cNvPicPr>
          <p:nvPr/>
        </p:nvPicPr>
        <p:blipFill>
          <a:blip r:embed="rId5"/>
          <a:srcRect l="2100" t="13124" r="18373" b="13124"/>
          <a:stretch>
            <a:fillRect/>
          </a:stretch>
        </p:blipFill>
        <p:spPr bwMode="auto">
          <a:xfrm>
            <a:off x="4714877" y="5281422"/>
            <a:ext cx="2071702" cy="157657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49" descr="Расстроен"/>
          <p:cNvPicPr>
            <a:picLocks noChangeAspect="1" noChangeArrowheads="1"/>
          </p:cNvPicPr>
          <p:nvPr/>
        </p:nvPicPr>
        <p:blipFill>
          <a:blip r:embed="rId6"/>
          <a:srcRect l="33595" t="13124" r="10498" b="13124"/>
          <a:stretch>
            <a:fillRect/>
          </a:stretch>
        </p:blipFill>
        <p:spPr bwMode="auto">
          <a:xfrm>
            <a:off x="7215206" y="5269718"/>
            <a:ext cx="1504951" cy="158828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Любовная тоска Базарова.</a:t>
            </a:r>
          </a:p>
        </p:txBody>
      </p:sp>
      <p:pic>
        <p:nvPicPr>
          <p:cNvPr id="6" name="Picture 6" descr="Игра"/>
          <p:cNvPicPr>
            <a:picLocks noChangeAspect="1" noChangeArrowheads="1"/>
          </p:cNvPicPr>
          <p:nvPr/>
        </p:nvPicPr>
        <p:blipFill>
          <a:blip r:embed="rId3"/>
          <a:srcRect l="15749" t="13124" r="4199" b="13124"/>
          <a:stretch>
            <a:fillRect/>
          </a:stretch>
        </p:blipFill>
        <p:spPr bwMode="auto">
          <a:xfrm>
            <a:off x="285720" y="571480"/>
            <a:ext cx="3095625" cy="22828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" name="Picture 7" descr="Поразвлекался"/>
          <p:cNvPicPr>
            <a:picLocks noChangeAspect="1" noChangeArrowheads="1"/>
          </p:cNvPicPr>
          <p:nvPr/>
        </p:nvPicPr>
        <p:blipFill>
          <a:blip r:embed="rId4"/>
          <a:srcRect l="35170" t="13124" r="2100" b="13124"/>
          <a:stretch>
            <a:fillRect/>
          </a:stretch>
        </p:blipFill>
        <p:spPr bwMode="auto">
          <a:xfrm>
            <a:off x="2071670" y="2500306"/>
            <a:ext cx="2443163" cy="22987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8" descr="Речь о поединке"/>
          <p:cNvPicPr>
            <a:picLocks noChangeAspect="1" noChangeArrowheads="1"/>
          </p:cNvPicPr>
          <p:nvPr/>
        </p:nvPicPr>
        <p:blipFill>
          <a:blip r:embed="rId5"/>
          <a:srcRect l="15749" t="13124" r="3674" b="13124"/>
          <a:stretch>
            <a:fillRect/>
          </a:stretch>
        </p:blipFill>
        <p:spPr bwMode="auto">
          <a:xfrm>
            <a:off x="214282" y="4357694"/>
            <a:ext cx="3168650" cy="231933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43438" y="714356"/>
            <a:ext cx="4357718" cy="6001643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Уехав из Никольского с мыслью, что ему никогда не добиться любви Одинцовой, Евгений Васильевич отправился в </a:t>
            </a:r>
            <a:r>
              <a:rPr lang="ru-RU" sz="2400" dirty="0" err="1" smtClean="0">
                <a:solidFill>
                  <a:srgbClr val="A50021"/>
                </a:solidFill>
              </a:rPr>
              <a:t>Марьино</a:t>
            </a:r>
            <a:r>
              <a:rPr lang="ru-RU" sz="2400" dirty="0" smtClean="0">
                <a:solidFill>
                  <a:srgbClr val="A50021"/>
                </a:solidFill>
              </a:rPr>
              <a:t> с целью отвлечься и заняться любимым делом – проведением химических опытов. Но ему не удаётся отключиться от мысли об Анне Сергеевне, тогда Базаров решает пофлиртовать с доверчивой </a:t>
            </a:r>
            <a:r>
              <a:rPr lang="ru-RU" sz="2400" dirty="0" err="1" smtClean="0">
                <a:solidFill>
                  <a:srgbClr val="A50021"/>
                </a:solidFill>
              </a:rPr>
              <a:t>Фенечкой</a:t>
            </a:r>
            <a:r>
              <a:rPr lang="ru-RU" sz="2400" dirty="0" smtClean="0">
                <a:solidFill>
                  <a:srgbClr val="A50021"/>
                </a:solidFill>
              </a:rPr>
              <a:t>, но в неподходящий момент его застаёт Павел Петрович и вызывает на дуэль. Евгений Базаров принимает вызов.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Дуэль.</a:t>
            </a:r>
          </a:p>
        </p:txBody>
      </p:sp>
      <p:pic>
        <p:nvPicPr>
          <p:cNvPr id="10" name="Picture 9" descr="До приятного свидания"/>
          <p:cNvPicPr>
            <a:picLocks noChangeAspect="1" noChangeArrowheads="1"/>
          </p:cNvPicPr>
          <p:nvPr/>
        </p:nvPicPr>
        <p:blipFill>
          <a:blip r:embed="rId3"/>
          <a:srcRect l="15749" t="13124" r="2625" b="13124"/>
          <a:stretch>
            <a:fillRect/>
          </a:stretch>
        </p:blipFill>
        <p:spPr bwMode="auto">
          <a:xfrm>
            <a:off x="357158" y="1357298"/>
            <a:ext cx="2928934" cy="2116697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11" descr="Враг-врач"/>
          <p:cNvPicPr>
            <a:picLocks noChangeAspect="1" noChangeArrowheads="1"/>
          </p:cNvPicPr>
          <p:nvPr/>
        </p:nvPicPr>
        <p:blipFill>
          <a:blip r:embed="rId4"/>
          <a:srcRect l="7874" t="13124" r="10498" b="13124"/>
          <a:stretch>
            <a:fillRect/>
          </a:stretch>
        </p:blipFill>
        <p:spPr bwMode="auto">
          <a:xfrm>
            <a:off x="6000760" y="1285860"/>
            <a:ext cx="2928958" cy="211633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4" name="Picture 12" descr="Всё кончилось"/>
          <p:cNvPicPr>
            <a:picLocks noChangeAspect="1" noChangeArrowheads="1"/>
          </p:cNvPicPr>
          <p:nvPr/>
        </p:nvPicPr>
        <p:blipFill>
          <a:blip r:embed="rId5"/>
          <a:srcRect l="10498" t="13124" r="7874" b="13124"/>
          <a:stretch>
            <a:fillRect/>
          </a:stretch>
        </p:blipFill>
        <p:spPr bwMode="auto">
          <a:xfrm>
            <a:off x="3143240" y="2714620"/>
            <a:ext cx="2955922" cy="2137171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42910" y="642918"/>
            <a:ext cx="807249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Это ключевой эпизод в линии взаимоотношений Базарова 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с Павлом Петровичем </a:t>
            </a:r>
            <a:r>
              <a:rPr lang="ru-RU" sz="2400" dirty="0" err="1" smtClean="0">
                <a:solidFill>
                  <a:srgbClr val="A50021"/>
                </a:solidFill>
              </a:rPr>
              <a:t>Кирсановым</a:t>
            </a:r>
            <a:r>
              <a:rPr lang="ru-RU" sz="240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2844" y="4786322"/>
            <a:ext cx="885666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Базаров ведёт себя спокойно и мужественно. После ранения Павла Петровича он мгновенно из дуэлянта превращается в доктора, оказывающего помощь раненому.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Павел Петрович выглядит неуместно напыщенным и смешным, 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пока не получает рану, которую Базаров и лечит.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Дуэль.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С какой целью в романе описаны две дуэли героев: прямая и косвенная (словесная и физическая)?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- Связаны ли они между собою?</a:t>
            </a:r>
            <a:endParaRPr lang="ru-RU" sz="2400" dirty="0"/>
          </a:p>
        </p:txBody>
      </p:sp>
      <p:pic>
        <p:nvPicPr>
          <p:cNvPr id="13" name="Picture 6" descr="Вражда"/>
          <p:cNvPicPr>
            <a:picLocks noChangeAspect="1" noChangeArrowheads="1"/>
          </p:cNvPicPr>
          <p:nvPr/>
        </p:nvPicPr>
        <p:blipFill>
          <a:blip r:embed="rId3"/>
          <a:srcRect l="15749" t="13124" r="2100" b="13124"/>
          <a:stretch>
            <a:fillRect/>
          </a:stretch>
        </p:blipFill>
        <p:spPr bwMode="auto">
          <a:xfrm>
            <a:off x="357158" y="2214554"/>
            <a:ext cx="4032250" cy="28956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5" name="Picture 8" descr="Обречённость"/>
          <p:cNvPicPr>
            <a:picLocks noChangeAspect="1" noChangeArrowheads="1"/>
          </p:cNvPicPr>
          <p:nvPr/>
        </p:nvPicPr>
        <p:blipFill>
          <a:blip r:embed="rId4"/>
          <a:srcRect l="15749" t="13124" r="2100" b="13124"/>
          <a:stretch>
            <a:fillRect/>
          </a:stretch>
        </p:blipFill>
        <p:spPr bwMode="auto">
          <a:xfrm>
            <a:off x="4572000" y="3714752"/>
            <a:ext cx="4030662" cy="28956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5" descr="Зауважали друг друга"/>
          <p:cNvPicPr>
            <a:picLocks noChangeAspect="1" noChangeArrowheads="1"/>
          </p:cNvPicPr>
          <p:nvPr/>
        </p:nvPicPr>
        <p:blipFill>
          <a:blip r:embed="rId5"/>
          <a:srcRect l="7874" t="13124" r="7874" b="13124"/>
          <a:stretch>
            <a:fillRect/>
          </a:stretch>
        </p:blipFill>
        <p:spPr bwMode="auto">
          <a:xfrm>
            <a:off x="5500694" y="1142984"/>
            <a:ext cx="3429024" cy="240114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Дуэль.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0" y="714356"/>
            <a:ext cx="8643998" cy="581697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Человеческие, личностные взаимоотношения Е.Базарова и П.П.Кирсанова начинаются именно в тот момент, когда исчерпаны отношения разночинца-нигилиста и либерала-аристократа. Их нелепая дуэль «за убеждения» заканчивается вполне реальной кровью. И внезапно перед Базаровым оказывается не заносчивый аристократ, а страдающий морально и физически пожилой человек. Лишь увидев друг в друге не только идейных противников, Павел Петрович и Базаров начинают осознавать свою неправоту.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 жизненной драме Базарова и Павла Петровича Кирсанова есть нечто общее: и тот и другой страдает от неудачной любви, которую не в состоянии вытравить из сердца. Поэтому не случайно, что оба они инстинктивно тянутся к бесхитростной и простой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Фенечке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. Павел Петрович чувствует влечение к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Фенечке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из-за её внешнего сходства с княгинею Р. Для Базарова мимолётное увлечение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Фенечкой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– это «некий суррогат его глубокого чувства к Одинцовой».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XXVIII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Базаров и общественная деятельность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1428736"/>
            <a:ext cx="4643470" cy="341632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И.С. Тургенев писал о своём герое: </a:t>
            </a:r>
            <a:r>
              <a:rPr lang="ru-RU" sz="2400" dirty="0" smtClean="0">
                <a:solidFill>
                  <a:srgbClr val="A50021"/>
                </a:solidFill>
              </a:rPr>
              <a:t>«Если он называется нигилистом, то надо читать: революционером». </a:t>
            </a:r>
            <a:r>
              <a:rPr lang="ru-RU" sz="2400" dirty="0" smtClean="0"/>
              <a:t>На самом деле политическая программа Базарова, который утверждает, что его дело «место расчистить», а строить будут другие, очень неопределённа и странна.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4744" y="5000636"/>
            <a:ext cx="5105406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Отвергая старые теории, он не намерен доверяться новым: не обернутся ли они догмами, которые потребуют повиновения? </a:t>
            </a:r>
          </a:p>
        </p:txBody>
      </p:sp>
      <p:pic>
        <p:nvPicPr>
          <p:cNvPr id="10" name="Picture 6" descr="Шаги отмеривает"/>
          <p:cNvPicPr>
            <a:picLocks noChangeAspect="1" noChangeArrowheads="1"/>
          </p:cNvPicPr>
          <p:nvPr/>
        </p:nvPicPr>
        <p:blipFill>
          <a:blip r:embed="rId3"/>
          <a:srcRect l="7874" t="13124" r="15749" b="13124"/>
          <a:stretch>
            <a:fillRect/>
          </a:stretch>
        </p:blipFill>
        <p:spPr bwMode="auto">
          <a:xfrm>
            <a:off x="5072066" y="1714488"/>
            <a:ext cx="3751265" cy="289722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XXVIII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Взаимоотношения с народом</a:t>
            </a:r>
          </a:p>
        </p:txBody>
      </p:sp>
      <p:pic>
        <p:nvPicPr>
          <p:cNvPr id="6" name="Picture 6" descr="Мужик"/>
          <p:cNvPicPr>
            <a:picLocks noChangeAspect="1" noChangeArrowheads="1"/>
          </p:cNvPicPr>
          <p:nvPr/>
        </p:nvPicPr>
        <p:blipFill>
          <a:blip r:embed="rId3"/>
          <a:srcRect l="26247" t="13124" r="2100" b="13124"/>
          <a:stretch>
            <a:fillRect/>
          </a:stretch>
        </p:blipFill>
        <p:spPr bwMode="auto">
          <a:xfrm>
            <a:off x="6072198" y="3571876"/>
            <a:ext cx="2808288" cy="231298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7" descr="С мужиками"/>
          <p:cNvPicPr>
            <a:picLocks noChangeAspect="1" noChangeArrowheads="1"/>
          </p:cNvPicPr>
          <p:nvPr/>
        </p:nvPicPr>
        <p:blipFill>
          <a:blip r:embed="rId4"/>
          <a:srcRect l="7874" t="13124" r="10498" b="13124"/>
          <a:stretch>
            <a:fillRect/>
          </a:stretch>
        </p:blipFill>
        <p:spPr bwMode="auto">
          <a:xfrm>
            <a:off x="4786314" y="1285860"/>
            <a:ext cx="3249612" cy="23495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1357298"/>
            <a:ext cx="4248150" cy="378565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 одной стороны, близость к простым людям, симпатия слуг к Базарову, верный просветительский взгляд на народ. С другой – неумение найти общий язык с мужиками: в имении родителей выясняется, что народ, интересы которого он отстаивает, непонятен ему.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57554" y="5857892"/>
            <a:ext cx="5256212" cy="84137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А сам Евгений в глазах крестьян – «что-то вроде шута горохового».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642918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Особенности композиции: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282" y="1214422"/>
            <a:ext cx="52562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1. Базаров – центральный образ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2910" y="1785926"/>
            <a:ext cx="8286808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Образ Базарова занимает центральное место в композиции романа. Из 28 глав герой не появляется лишь в 2-х.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4282" y="2786058"/>
            <a:ext cx="52562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2. Хронология событий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42910" y="3357562"/>
            <a:ext cx="8286808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Роман состоит из 2 частей: в 1 части Базаров заявляет о себе как о нигилисте, высказывает свои взгляды на жизнь, отстаивает свою философию (все события происходят до знакомства с Одинцовой); во 2 части происходит проверка всех жизненных позиций и убеждений Базарова, описывается смерть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642918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Особенности композиции: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282" y="1214422"/>
            <a:ext cx="52562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3. Две части – два круга странствий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2910" y="1785926"/>
            <a:ext cx="8286808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Хронология всех событий романа представлена в двух кругах странствий Базарова. Первый круг помогает понять положения теории нигилизма, а второй круг «развенчивает» все отрицания Базарова.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2844" y="5857892"/>
            <a:ext cx="8858280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Герой дважды проведён по кругу: </a:t>
            </a:r>
            <a:r>
              <a:rPr lang="ru-RU" sz="2400" dirty="0" err="1" smtClean="0">
                <a:solidFill>
                  <a:srgbClr val="A50021"/>
                </a:solidFill>
              </a:rPr>
              <a:t>Марьино</a:t>
            </a:r>
            <a:r>
              <a:rPr lang="ru-RU" sz="2400" dirty="0" smtClean="0">
                <a:solidFill>
                  <a:srgbClr val="A50021"/>
                </a:solidFill>
              </a:rPr>
              <a:t>, Никольское, родительский дом.</a:t>
            </a:r>
          </a:p>
        </p:txBody>
      </p:sp>
      <p:pic>
        <p:nvPicPr>
          <p:cNvPr id="8" name="Picture 12" descr="Б об аристократах"/>
          <p:cNvPicPr>
            <a:picLocks noChangeAspect="1" noChangeArrowheads="1"/>
          </p:cNvPicPr>
          <p:nvPr/>
        </p:nvPicPr>
        <p:blipFill>
          <a:blip r:embed="rId3"/>
          <a:srcRect l="13649" t="13124" r="10498" b="13124"/>
          <a:stretch>
            <a:fillRect/>
          </a:stretch>
        </p:blipFill>
        <p:spPr bwMode="auto">
          <a:xfrm>
            <a:off x="500034" y="3571876"/>
            <a:ext cx="2684463" cy="208915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13" descr="Влюблённый"/>
          <p:cNvPicPr>
            <a:picLocks noChangeAspect="1" noChangeArrowheads="1"/>
          </p:cNvPicPr>
          <p:nvPr/>
        </p:nvPicPr>
        <p:blipFill>
          <a:blip r:embed="rId4"/>
          <a:srcRect l="13124" t="13124" r="18373" b="13124"/>
          <a:stretch>
            <a:fillRect/>
          </a:stretch>
        </p:blipFill>
        <p:spPr bwMode="auto">
          <a:xfrm>
            <a:off x="3500430" y="3571876"/>
            <a:ext cx="2457450" cy="21177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3" name="Picture 14" descr="БОлен"/>
          <p:cNvPicPr>
            <a:picLocks noChangeAspect="1" noChangeArrowheads="1"/>
          </p:cNvPicPr>
          <p:nvPr/>
        </p:nvPicPr>
        <p:blipFill>
          <a:blip r:embed="rId5"/>
          <a:srcRect l="20998" t="13124" r="2100" b="13124"/>
          <a:stretch>
            <a:fillRect/>
          </a:stretch>
        </p:blipFill>
        <p:spPr bwMode="auto">
          <a:xfrm>
            <a:off x="6215074" y="3571876"/>
            <a:ext cx="2735262" cy="209867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14282" y="642918"/>
            <a:ext cx="3071834" cy="189245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57554" y="1500174"/>
            <a:ext cx="5786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Каковы ваши первые впечатления об Анне Сергеевне Одинцовой?</a:t>
            </a:r>
            <a:endParaRPr lang="ru-RU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2844" y="2643182"/>
            <a:ext cx="88583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Впервые Одинцова появляется на балу у губернатора. Аркадию она представляется в каком-то царственном ореоле.  Во всём её облике присутствовало глубокое спокойствие. Анна Сергеевна спокойна, вежливо участлива, снисходительна, холодна, строга.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286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Какие чувства испытывают Базаров и Аркадий, находясь рядом с Одинцовой?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5143512"/>
            <a:ext cx="8858312" cy="120032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Аркадий проникнут откровенным «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счастием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находиться в её близости». В присутствии Анны Сергеевны он испытывает робость и благоговение. Базаров, оказавшись рядом с Одинцовой, начинает конфузиться.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pic>
        <p:nvPicPr>
          <p:cNvPr id="15" name="Picture 12" descr="Очнулся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5357818" y="785794"/>
            <a:ext cx="3462333" cy="213360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15" descr="Прижгли"/>
          <p:cNvPicPr>
            <a:picLocks noChangeAspect="1" noChangeArrowheads="1"/>
          </p:cNvPicPr>
          <p:nvPr/>
        </p:nvPicPr>
        <p:blipFill>
          <a:blip r:embed="rId4"/>
          <a:srcRect l="2100" t="13124" r="2100" b="13124"/>
          <a:stretch>
            <a:fillRect/>
          </a:stretch>
        </p:blipFill>
        <p:spPr bwMode="auto">
          <a:xfrm>
            <a:off x="285720" y="785794"/>
            <a:ext cx="3390894" cy="208957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7" name="Picture 17" descr="Медики"/>
          <p:cNvPicPr>
            <a:picLocks noChangeAspect="1" noChangeArrowheads="1"/>
          </p:cNvPicPr>
          <p:nvPr/>
        </p:nvPicPr>
        <p:blipFill>
          <a:blip r:embed="rId5"/>
          <a:srcRect l="2100" t="13124" r="2100" b="13124"/>
          <a:stretch>
            <a:fillRect/>
          </a:stretch>
        </p:blipFill>
        <p:spPr bwMode="auto">
          <a:xfrm>
            <a:off x="3059113" y="1989138"/>
            <a:ext cx="3168650" cy="19526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8" name="Picture 20" descr="У постели умирающего"/>
          <p:cNvPicPr>
            <a:picLocks noChangeAspect="1" noChangeArrowheads="1"/>
          </p:cNvPicPr>
          <p:nvPr/>
        </p:nvPicPr>
        <p:blipFill>
          <a:blip r:embed="rId6"/>
          <a:srcRect l="2100" t="13124" r="2100" b="13124"/>
          <a:stretch>
            <a:fillRect/>
          </a:stretch>
        </p:blipFill>
        <p:spPr bwMode="auto">
          <a:xfrm>
            <a:off x="5580062" y="3644900"/>
            <a:ext cx="3475237" cy="214155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9" name="Picture 21" descr="Причащение1"/>
          <p:cNvPicPr>
            <a:picLocks noChangeAspect="1" noChangeArrowheads="1"/>
          </p:cNvPicPr>
          <p:nvPr/>
        </p:nvPicPr>
        <p:blipFill>
          <a:blip r:embed="rId7"/>
          <a:srcRect l="2100" t="13124" r="2100" b="13124"/>
          <a:stretch>
            <a:fillRect/>
          </a:stretch>
        </p:blipFill>
        <p:spPr bwMode="auto">
          <a:xfrm>
            <a:off x="3059112" y="4581525"/>
            <a:ext cx="3462367" cy="213362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0" name="Picture 22" descr="Прощание2"/>
          <p:cNvPicPr>
            <a:picLocks noChangeAspect="1" noChangeArrowheads="1"/>
          </p:cNvPicPr>
          <p:nvPr/>
        </p:nvPicPr>
        <p:blipFill>
          <a:blip r:embed="rId8"/>
          <a:srcRect l="2100" t="13124" r="2100" b="13124"/>
          <a:stretch>
            <a:fillRect/>
          </a:stretch>
        </p:blipFill>
        <p:spPr bwMode="auto">
          <a:xfrm>
            <a:off x="133190" y="3644900"/>
            <a:ext cx="3359310" cy="207011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642918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Символичность гибели Базарова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4282" y="3643314"/>
            <a:ext cx="3143240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Глубоко символична смерть героя. Он гибнет бессмысленно: даже не исполняя свой врачебный долг, а лишь практикуясь, заражается, заболевает и умирает.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71868" y="1857364"/>
            <a:ext cx="5429288" cy="489364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Чтобы выявить в нём всю силу и мощь личности. Не сумевший реализовать себя в жизни, Базаров перед лицом смерти показывает своё благородство, высоту духа, стойкость. Умирающий Базаров прост и человечен. Нелепая смерть не озлобляет героя. Он искренне пытается утешить родителей, не показать своих страданий, не помешать им искать утешения в религии. Простые и вечные слова находит он, прощаясь и со своей единственной любовью, Одинцовой.</a:t>
            </a:r>
            <a:endParaRPr lang="ru-RU" sz="2400" dirty="0" smtClean="0">
              <a:solidFill>
                <a:srgbClr val="A50021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286116" y="1214422"/>
            <a:ext cx="5715008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Зачем автору была нужна такая смерть героя?</a:t>
            </a:r>
          </a:p>
        </p:txBody>
      </p:sp>
      <p:pic>
        <p:nvPicPr>
          <p:cNvPr id="16" name="Picture 6" descr="прощание3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42844" y="1500174"/>
            <a:ext cx="3247565" cy="200026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Роль эпилога в романе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00166" y="1142984"/>
            <a:ext cx="7358114" cy="526297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Тургенев пишет эпилог, показывающий, что жизнь продолжается, над ней не властны никакие теории. В последней </a:t>
            </a:r>
            <a:r>
              <a:rPr lang="en-US" sz="2400" dirty="0" smtClean="0"/>
              <a:t>XXVIII</a:t>
            </a:r>
            <a:r>
              <a:rPr lang="ru-RU" sz="2400" dirty="0" smtClean="0"/>
              <a:t>-ой главе романа, являющейся эпилогом, автор сообщает нам о двух свадьбах (</a:t>
            </a:r>
            <a:r>
              <a:rPr lang="ru-RU" sz="2400" dirty="0" err="1" smtClean="0"/>
              <a:t>Фенечки</a:t>
            </a:r>
            <a:r>
              <a:rPr lang="ru-RU" sz="2400" dirty="0" smtClean="0"/>
              <a:t> и Николая Петровича и Аркадия и Катеньки Одинцовой), которые были отпразднованы в один день примерно через полгода после смерти Евгения Базарова. Павел Петрович сразу же после свадеб уезжает за границу. И </a:t>
            </a:r>
            <a:r>
              <a:rPr lang="ru-RU" sz="2400" dirty="0" err="1" smtClean="0"/>
              <a:t>Кукшина</a:t>
            </a:r>
            <a:r>
              <a:rPr lang="ru-RU" sz="2400" dirty="0" smtClean="0"/>
              <a:t> попала за границу. Ситников толчётся в Петербурге, где, по его словам, продолжает «дело» Базарова. А старики Базаровы из своей деревушки часто приходят на сельское кладбище, где похоронен их сын, молятся и горько плачут, припадая к надгробному камню. </a:t>
            </a:r>
            <a:endParaRPr lang="ru-RU" sz="2400" dirty="0" smtClean="0">
              <a:solidFill>
                <a:srgbClr val="A5002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2844" y="571480"/>
            <a:ext cx="6858048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 гибелью Базарова роман не кончается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На могилке"/>
          <p:cNvPicPr>
            <a:picLocks noChangeAspect="1" noChangeArrowheads="1"/>
          </p:cNvPicPr>
          <p:nvPr/>
        </p:nvPicPr>
        <p:blipFill>
          <a:blip r:embed="rId3"/>
          <a:srcRect l="7874" t="13124" r="7874" b="13124"/>
          <a:stretch>
            <a:fillRect/>
          </a:stretch>
        </p:blipFill>
        <p:spPr bwMode="auto">
          <a:xfrm>
            <a:off x="5500694" y="3000372"/>
            <a:ext cx="3467864" cy="242889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5" name="Picture 6" descr="63Turgen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186" y="285728"/>
            <a:ext cx="1953103" cy="242889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142852"/>
            <a:ext cx="6572296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Знаменательна последняя фраза романа: «Какое бы страстное, грешное, бунтующее сердце не скрылось в могиле, цветы, растущие на ней, безмятежно глядят на нас своими невинными глазами: не об одном вечном спокойствии говорят нам они, о том великом спокойствии «равнодушной» природы; они говорят также о вечном примирении и о жизни бесконечной…»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3500438"/>
            <a:ext cx="5214974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Эта фраза помогает понять и позицию Тургенева. Идеал писателя – жизнь, идущая беспрерывно, от прошлого в будущее через настоящее, в ней главная ценность – любовь отцов к детям, наследующим лучшее у них. Тогда возможен диалог поколений.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Использованные ресурсы: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9144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/>
              <a:t>1. </a:t>
            </a:r>
            <a:r>
              <a:rPr lang="en-US" altLang="ru-RU" sz="1000" dirty="0">
                <a:hlinkClick r:id="rId2"/>
              </a:rPr>
              <a:t>http://</a:t>
            </a:r>
            <a:r>
              <a:rPr lang="en-US" altLang="ru-RU" sz="1000" dirty="0" smtClean="0">
                <a:hlinkClick r:id="rId2"/>
              </a:rPr>
              <a:t>fb.ru/misc/i/gallery/25681/1057035.jpg</a:t>
            </a:r>
            <a:r>
              <a:rPr lang="ru-RU" altLang="ru-RU" sz="1000" dirty="0" smtClean="0"/>
              <a:t> </a:t>
            </a:r>
            <a:endParaRPr lang="ru-RU" altLang="ru-RU" sz="1000" dirty="0"/>
          </a:p>
          <a:p>
            <a:r>
              <a:rPr lang="ru-RU" altLang="ru-RU" sz="1000" dirty="0" smtClean="0"/>
              <a:t>2.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fb.ru/misc/i/gallery/40481/1548555.jpg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3. </a:t>
            </a:r>
            <a:r>
              <a:rPr lang="en-US" altLang="ru-RU" sz="1000" dirty="0">
                <a:hlinkClick r:id="rId4"/>
              </a:rPr>
              <a:t>http://900igr.net/up/datai/239169/0005-004-.</a:t>
            </a:r>
            <a:r>
              <a:rPr lang="en-US" altLang="ru-RU" sz="1000" dirty="0" smtClean="0">
                <a:hlinkClick r:id="rId4"/>
              </a:rPr>
              <a:t>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4. </a:t>
            </a:r>
            <a:r>
              <a:rPr lang="en-US" altLang="ru-RU" sz="1000" dirty="0">
                <a:hlinkClick r:id="rId5"/>
              </a:rPr>
              <a:t>http://</a:t>
            </a:r>
            <a:r>
              <a:rPr lang="en-US" altLang="ru-RU" sz="1000" dirty="0" smtClean="0">
                <a:hlinkClick r:id="rId5"/>
              </a:rPr>
              <a:t>bacenko.ru/wp-content/uploads/2014/05/Skrinshot-11.05.2014-19-19-38.jpg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5. </a:t>
            </a:r>
            <a:r>
              <a:rPr lang="en-US" altLang="ru-RU" sz="1000" dirty="0">
                <a:hlinkClick r:id="rId6"/>
              </a:rPr>
              <a:t>http://</a:t>
            </a:r>
            <a:r>
              <a:rPr lang="en-US" altLang="ru-RU" sz="1000" dirty="0" smtClean="0">
                <a:hlinkClick r:id="rId6"/>
              </a:rPr>
              <a:t>cdn.static4.rtr-vesti.ru/vh/pictures/b/158/519.jpg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6. </a:t>
            </a:r>
            <a:r>
              <a:rPr lang="en-US" altLang="ru-RU" sz="1000" dirty="0">
                <a:hlinkClick r:id="rId7"/>
              </a:rPr>
              <a:t>https://</a:t>
            </a:r>
            <a:r>
              <a:rPr lang="en-US" altLang="ru-RU" sz="1000" dirty="0" smtClean="0">
                <a:hlinkClick r:id="rId7"/>
              </a:rPr>
              <a:t>www.vokrug.tv/pic/product/f/9/2/c/f92cc8a720e5c3e0655f58aec9bf05e2.jpeg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7. </a:t>
            </a:r>
            <a:r>
              <a:rPr lang="en-US" altLang="ru-RU" sz="1000" dirty="0">
                <a:hlinkClick r:id="rId8"/>
              </a:rPr>
              <a:t>http://</a:t>
            </a:r>
            <a:r>
              <a:rPr lang="en-US" altLang="ru-RU" sz="1000" dirty="0" smtClean="0">
                <a:hlinkClick r:id="rId8"/>
              </a:rPr>
              <a:t>gym1505.ru/sites/default/files/blogs/bazarov_2.jpg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8. </a:t>
            </a:r>
            <a:r>
              <a:rPr lang="en-US" altLang="ru-RU" sz="1000" dirty="0">
                <a:hlinkClick r:id="rId9"/>
              </a:rPr>
              <a:t>http://</a:t>
            </a:r>
            <a:r>
              <a:rPr lang="en-US" altLang="ru-RU" sz="1000" dirty="0" smtClean="0">
                <a:hlinkClick r:id="rId9"/>
              </a:rPr>
              <a:t>900igr.net/datai/literatura/Bazarov/0023-045-Smert-geroja.jpg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9. </a:t>
            </a:r>
            <a:r>
              <a:rPr lang="en-US" altLang="ru-RU" sz="1000" dirty="0">
                <a:hlinkClick r:id="rId10"/>
              </a:rPr>
              <a:t>http://static3.kinootziv.com/thumb.php?src=/</a:t>
            </a:r>
            <a:r>
              <a:rPr lang="en-US" altLang="ru-RU" sz="1000" dirty="0" smtClean="0">
                <a:hlinkClick r:id="rId10"/>
              </a:rPr>
              <a:t>source/files/films_images/otts/321005-ottsyi-i-deti-serial405340.jpg&amp;h=800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10. </a:t>
            </a:r>
            <a:r>
              <a:rPr lang="en-US" altLang="ru-RU" sz="1000" dirty="0">
                <a:hlinkClick r:id="rId11"/>
              </a:rPr>
              <a:t>http://</a:t>
            </a:r>
            <a:r>
              <a:rPr lang="en-US" altLang="ru-RU" sz="1000" dirty="0" smtClean="0">
                <a:hlinkClick r:id="rId11"/>
              </a:rPr>
              <a:t>900igr.net/datai/literatura/Bazarov/0017-036-Soderzhanie-glav-XXV-XXVIII.jpg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11. </a:t>
            </a:r>
            <a:r>
              <a:rPr lang="en-US" altLang="ru-RU" sz="1000" dirty="0">
                <a:hlinkClick r:id="rId12"/>
              </a:rPr>
              <a:t>http://</a:t>
            </a:r>
            <a:r>
              <a:rPr lang="en-US" altLang="ru-RU" sz="1000" dirty="0" smtClean="0">
                <a:hlinkClick r:id="rId12"/>
              </a:rPr>
              <a:t>c2.mggcdn.net/64/83534831/32.jpg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12. </a:t>
            </a:r>
            <a:r>
              <a:rPr lang="en-US" altLang="ru-RU" sz="1000" dirty="0">
                <a:hlinkClick r:id="rId13"/>
              </a:rPr>
              <a:t>http://rcdn1-1.olnl.net/r580x-/</a:t>
            </a:r>
            <a:r>
              <a:rPr lang="en-US" altLang="ru-RU" sz="1000" dirty="0" smtClean="0">
                <a:hlinkClick r:id="rId13"/>
              </a:rPr>
              <a:t>1/3/32234c3a/1c3e6802/dbe7536a/806727db.jpg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13. </a:t>
            </a:r>
            <a:r>
              <a:rPr lang="en-US" altLang="ru-RU" sz="1000" dirty="0">
                <a:hlinkClick r:id="rId14"/>
              </a:rPr>
              <a:t>http://</a:t>
            </a:r>
            <a:r>
              <a:rPr lang="en-US" altLang="ru-RU" sz="1000" dirty="0" smtClean="0">
                <a:hlinkClick r:id="rId14"/>
              </a:rPr>
              <a:t>900igr.net/datai/literatura/Bazarov/0023-047-Smert-geroja.jpg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14. </a:t>
            </a:r>
            <a:r>
              <a:rPr lang="en-US" altLang="ru-RU" sz="1000" dirty="0">
                <a:hlinkClick r:id="rId10"/>
              </a:rPr>
              <a:t>http://static3.kinootziv.com/thumb.php?src=/</a:t>
            </a:r>
            <a:r>
              <a:rPr lang="en-US" altLang="ru-RU" sz="1000" dirty="0" smtClean="0">
                <a:hlinkClick r:id="rId10"/>
              </a:rPr>
              <a:t>source/files/films_images/otts/321005-ottsyi-i-deti-serial405340.jpg&amp;h=800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15. </a:t>
            </a:r>
            <a:r>
              <a:rPr lang="en-US" altLang="ru-RU" sz="1000" dirty="0">
                <a:hlinkClick r:id="rId15"/>
              </a:rPr>
              <a:t>http://</a:t>
            </a:r>
            <a:r>
              <a:rPr lang="en-US" altLang="ru-RU" sz="1000" dirty="0" smtClean="0">
                <a:hlinkClick r:id="rId15"/>
              </a:rPr>
              <a:t>900igr.net/datai/literatura/Bazarov/0023-048-Smert-geroja.jpg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16. </a:t>
            </a:r>
            <a:r>
              <a:rPr lang="en-US" altLang="ru-RU" sz="1000" dirty="0">
                <a:hlinkClick r:id="rId16"/>
              </a:rPr>
              <a:t>https://</a:t>
            </a:r>
            <a:r>
              <a:rPr lang="en-US" altLang="ru-RU" sz="1000" dirty="0" smtClean="0">
                <a:hlinkClick r:id="rId16"/>
              </a:rPr>
              <a:t>ds02.infourok.ru/uploads/ex/017e/000076ad-7e23c694/img15.jpg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17. </a:t>
            </a:r>
            <a:r>
              <a:rPr lang="en-US" altLang="ru-RU" sz="1000" dirty="0">
                <a:hlinkClick r:id="rId17"/>
              </a:rPr>
              <a:t>http://</a:t>
            </a:r>
            <a:r>
              <a:rPr lang="en-US" altLang="ru-RU" sz="1000" dirty="0" smtClean="0">
                <a:hlinkClick r:id="rId17"/>
              </a:rPr>
              <a:t>900igr.net/datai/literatura/Bazarov/0011-021-Ljubovnaja-toska-Bazarova.jpg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18. </a:t>
            </a:r>
            <a:r>
              <a:rPr lang="en-US" altLang="ru-RU" sz="1000" dirty="0">
                <a:hlinkClick r:id="rId18"/>
              </a:rPr>
              <a:t>http://rcdn1-5.olnl.net/r580x-/</a:t>
            </a:r>
            <a:r>
              <a:rPr lang="en-US" altLang="ru-RU" sz="1000" dirty="0" smtClean="0">
                <a:hlinkClick r:id="rId18"/>
              </a:rPr>
              <a:t>1/1/651701f0/57d8bf0a/db9c31b8/e15796dd.jpg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19. </a:t>
            </a:r>
            <a:r>
              <a:rPr lang="en-US" altLang="ru-RU" sz="1000" dirty="0">
                <a:hlinkClick r:id="rId19"/>
              </a:rPr>
              <a:t>http://</a:t>
            </a:r>
            <a:r>
              <a:rPr lang="en-US" altLang="ru-RU" sz="1000" dirty="0" smtClean="0">
                <a:hlinkClick r:id="rId19"/>
              </a:rPr>
              <a:t>c2.mggcdn.net/64/83535261/12.jpg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20. </a:t>
            </a:r>
            <a:r>
              <a:rPr lang="en-US" altLang="ru-RU" sz="1000" dirty="0">
                <a:hlinkClick r:id="rId20"/>
              </a:rPr>
              <a:t>https://</a:t>
            </a:r>
            <a:r>
              <a:rPr lang="en-US" altLang="ru-RU" sz="1000" dirty="0" smtClean="0">
                <a:hlinkClick r:id="rId20"/>
              </a:rPr>
              <a:t>www.syl.ru/misc/i/ai/353892/2100955.jpg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21. </a:t>
            </a:r>
            <a:r>
              <a:rPr lang="en-US" altLang="ru-RU" sz="1000" dirty="0">
                <a:hlinkClick r:id="rId21"/>
              </a:rPr>
              <a:t>http://</a:t>
            </a:r>
            <a:r>
              <a:rPr lang="en-US" altLang="ru-RU" sz="1000" dirty="0" smtClean="0">
                <a:hlinkClick r:id="rId21"/>
              </a:rPr>
              <a:t>c2.mggcdn.net/64/83534911/15.jpg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22. </a:t>
            </a:r>
            <a:r>
              <a:rPr lang="en-US" altLang="ru-RU" sz="1000" dirty="0">
                <a:hlinkClick r:id="rId22"/>
              </a:rPr>
              <a:t>https://</a:t>
            </a:r>
            <a:r>
              <a:rPr lang="en-US" altLang="ru-RU" sz="1000" dirty="0" smtClean="0">
                <a:hlinkClick r:id="rId22"/>
              </a:rPr>
              <a:t>vdp.mycdn.me/getImage?id=143276313262&amp;idx=8&amp;thumbType=32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23.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fb.ru/misc/i/gallery/40481/1548555.jpg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24. </a:t>
            </a:r>
            <a:r>
              <a:rPr lang="en-US" altLang="ru-RU" sz="1000" dirty="0">
                <a:hlinkClick r:id="rId23"/>
              </a:rPr>
              <a:t>http://900igr.net/up/datai/120348/0030-035-.</a:t>
            </a:r>
            <a:r>
              <a:rPr lang="en-US" altLang="ru-RU" sz="1000" dirty="0" smtClean="0">
                <a:hlinkClick r:id="rId23"/>
              </a:rPr>
              <a:t>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25. </a:t>
            </a:r>
            <a:r>
              <a:rPr lang="en-US" altLang="ru-RU" sz="1000" dirty="0">
                <a:hlinkClick r:id="rId24"/>
              </a:rPr>
              <a:t>http://contents.i.sdska.ru/_i/news/c/74/temp/mychel/2014/afisha/bazarov.jpg?_500</a:t>
            </a:r>
            <a:r>
              <a:rPr lang="en-US" altLang="ru-RU" sz="1000" dirty="0" smtClean="0"/>
              <a:t>.</a:t>
            </a:r>
            <a:r>
              <a:rPr lang="ru-RU" altLang="ru-RU" sz="1000" smtClean="0"/>
              <a:t> </a:t>
            </a:r>
            <a:endParaRPr lang="en-US" altLang="ru-RU" sz="1000" dirty="0"/>
          </a:p>
        </p:txBody>
      </p:sp>
    </p:spTree>
    <p:extLst>
      <p:ext uri="{BB962C8B-B14F-4D97-AF65-F5344CB8AC3E}">
        <p14:creationId xmlns:p14="http://schemas.microsoft.com/office/powerpoint/2010/main" val="328779185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14281" y="642918"/>
            <a:ext cx="3594705" cy="221457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57554" y="1500174"/>
            <a:ext cx="5786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Расскажите об Анне Сергеевне Одинцовой (главы 14 – 15).</a:t>
            </a:r>
            <a:endParaRPr lang="ru-RU" sz="2400" dirty="0"/>
          </a:p>
        </p:txBody>
      </p:sp>
      <p:pic>
        <p:nvPicPr>
          <p:cNvPr id="13" name="Picture 9" descr="Перед Б"/>
          <p:cNvPicPr>
            <a:picLocks noChangeAspect="1" noChangeArrowheads="1"/>
          </p:cNvPicPr>
          <p:nvPr/>
        </p:nvPicPr>
        <p:blipFill>
          <a:blip r:embed="rId3"/>
          <a:srcRect l="19423" t="13124" r="6824" b="13124"/>
          <a:stretch>
            <a:fillRect/>
          </a:stretch>
        </p:blipFill>
        <p:spPr bwMode="auto">
          <a:xfrm>
            <a:off x="4071934" y="2857496"/>
            <a:ext cx="4240220" cy="35667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264320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Портрет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86182" y="1857364"/>
            <a:ext cx="5214974" cy="415498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Странная женщина, окружённая ореолом таинственности. Очень красива и стройна, держится гордо и даже высокомерно. Кокетлива, опытна в отношениях с мужчинами. Все, с кем она общается, чувствуют себя не очень уютно. Весьма незаурядна: на голову выше окружающих по развитию и миропониманию, сильная и умная, под стать самому Базарову.</a:t>
            </a:r>
            <a:endParaRPr lang="ru-RU" sz="2400" dirty="0"/>
          </a:p>
        </p:txBody>
      </p:sp>
      <p:pic>
        <p:nvPicPr>
          <p:cNvPr id="6" name="Picture 7" descr="На балу6"/>
          <p:cNvPicPr>
            <a:picLocks noChangeAspect="1" noChangeArrowheads="1"/>
          </p:cNvPicPr>
          <p:nvPr/>
        </p:nvPicPr>
        <p:blipFill>
          <a:blip r:embed="rId2"/>
          <a:srcRect l="20998" t="13124" r="7874" b="13124"/>
          <a:stretch>
            <a:fillRect/>
          </a:stretch>
        </p:blipFill>
        <p:spPr bwMode="auto">
          <a:xfrm>
            <a:off x="142844" y="2428868"/>
            <a:ext cx="3427414" cy="284319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371477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мужу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6" name="Picture 9" descr="Одинцова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5500694" y="4643446"/>
            <a:ext cx="3382963" cy="20828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1857364"/>
            <a:ext cx="8715436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Замужество без любви, брак с человеком значительно старше её,  «она вышла за него по расчёту». В результате шестилетней жизни в браке она была разочарована в супружеских отношениях: </a:t>
            </a:r>
            <a:r>
              <a:rPr lang="ru-RU" sz="2400" i="1" dirty="0" smtClean="0"/>
              <a:t>«Покойного Одинцова она едва выносила… и получила тайное отвращение ко всем мужчинам, которых представляла себе не иначе как неопрятными, тяжёлыми и вялыми, бессильно докучливыми существами».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464347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любви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4282" y="1857364"/>
            <a:ext cx="8786874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При всей своей независимости боится сердечных тревог и жизненных осложнений. Эгоистична, никого не любит. И хотя Базаров нравился ей непохожестью на других, она не могла отдаться во власть чувствам и не даёт им разогреться. Она прекрасно знала, что Базаров влюбился в неё вопреки своим убеждениям, и ждала признания в любви, довольная собой.</a:t>
            </a:r>
            <a:endParaRPr lang="ru-RU" sz="2400" dirty="0"/>
          </a:p>
        </p:txBody>
      </p:sp>
      <p:pic>
        <p:nvPicPr>
          <p:cNvPr id="8" name="Picture 9" descr="Перед Б"/>
          <p:cNvPicPr>
            <a:picLocks noChangeAspect="1" noChangeArrowheads="1"/>
          </p:cNvPicPr>
          <p:nvPr/>
        </p:nvPicPr>
        <p:blipFill>
          <a:blip r:embed="rId2"/>
          <a:srcRect l="19423" t="13124" r="6824" b="13124"/>
          <a:stretch>
            <a:fillRect/>
          </a:stretch>
        </p:blipFill>
        <p:spPr bwMode="auto">
          <a:xfrm>
            <a:off x="4643438" y="4271546"/>
            <a:ext cx="2954336" cy="248513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1285860"/>
            <a:ext cx="492922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Роль в судьбе Базарова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857364"/>
            <a:ext cx="5715040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любви к Одинцовой выразились способность Базарова к сильному чувству и уважение к женщине, её уму и характеру. Именно с ней он делится самыми заветными мыслями. 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4071942"/>
            <a:ext cx="592935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любовном конфликте Базаров выглядит крупной личностью. Тургенев отражает его глубокие психологические переживания. 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2976" y="5429264"/>
            <a:ext cx="7858180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Отвергнутый, он одерживает нравственную победу над эгоистичной женщиной, но его чувства к ней и разрыв трагичны для него. </a:t>
            </a:r>
            <a:endParaRPr lang="ru-RU" sz="2400" dirty="0"/>
          </a:p>
        </p:txBody>
      </p:sp>
      <p:pic>
        <p:nvPicPr>
          <p:cNvPr id="1026" name="Picture 2" descr="C:\Мои документы\Писатели\Тургенев\Отцы и дети\44aa50f2031b31dfcdd452e6ed9082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946" y="1214422"/>
            <a:ext cx="2521188" cy="3857652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1285860"/>
            <a:ext cx="492922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Роль в судьбе Базарова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43306" y="1857364"/>
            <a:ext cx="5357850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Любовь помогла пересмотреть Базарову свои взгляды – в его жизни наступает переоценка ценностей. 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57488" y="3214686"/>
            <a:ext cx="557216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Анна Сергеевна помогла герою открыть в самом себе «тайники», о которых он даже не подозревал. Евгений не только страдает от любовной неудачи, но и мыслит по-новому. 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71670" y="5429264"/>
            <a:ext cx="557216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Именно к этой женщине он обращается в предсмертной записке с просьбой позаботиться о его родителях.</a:t>
            </a:r>
            <a:endParaRPr lang="ru-RU" sz="2400" dirty="0"/>
          </a:p>
        </p:txBody>
      </p:sp>
      <p:pic>
        <p:nvPicPr>
          <p:cNvPr id="15" name="Picture 2" descr="C:\Мои документы\Писатели\Тургенев\Отцы и дети\44aa50f2031b31dfcdd452e6ed9082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214578" cy="338851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2548</Words>
  <Application>Microsoft Office PowerPoint</Application>
  <PresentationFormat>Экран (4:3)</PresentationFormat>
  <Paragraphs>175</Paragraphs>
  <Slides>34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XXXXX</cp:lastModifiedBy>
  <cp:revision>138</cp:revision>
  <dcterms:created xsi:type="dcterms:W3CDTF">2015-07-09T12:58:30Z</dcterms:created>
  <dcterms:modified xsi:type="dcterms:W3CDTF">2021-03-02T06:49:58Z</dcterms:modified>
</cp:coreProperties>
</file>