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257" r:id="rId2"/>
    <p:sldId id="264" r:id="rId3"/>
    <p:sldId id="259" r:id="rId4"/>
    <p:sldId id="265" r:id="rId5"/>
    <p:sldId id="261" r:id="rId6"/>
    <p:sldId id="262" r:id="rId7"/>
    <p:sldId id="263" r:id="rId8"/>
    <p:sldId id="266" r:id="rId9"/>
    <p:sldId id="267" r:id="rId10"/>
    <p:sldId id="269" r:id="rId11"/>
    <p:sldId id="268" r:id="rId12"/>
    <p:sldId id="270" r:id="rId13"/>
    <p:sldId id="273" r:id="rId14"/>
    <p:sldId id="271" r:id="rId15"/>
    <p:sldId id="275" r:id="rId16"/>
    <p:sldId id="276" r:id="rId17"/>
    <p:sldId id="281" r:id="rId18"/>
    <p:sldId id="277" r:id="rId19"/>
    <p:sldId id="278" r:id="rId20"/>
    <p:sldId id="279" r:id="rId21"/>
    <p:sldId id="280" r:id="rId22"/>
    <p:sldId id="283" r:id="rId23"/>
    <p:sldId id="284" r:id="rId24"/>
    <p:sldId id="286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  <p:sldId id="294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8" r:id="rId45"/>
    <p:sldId id="309" r:id="rId46"/>
    <p:sldId id="310" r:id="rId47"/>
    <p:sldId id="311" r:id="rId48"/>
    <p:sldId id="313" r:id="rId49"/>
    <p:sldId id="314" r:id="rId50"/>
    <p:sldId id="316" r:id="rId51"/>
    <p:sldId id="318" r:id="rId52"/>
    <p:sldId id="320" r:id="rId53"/>
    <p:sldId id="32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EBE8-6A5B-44B7-9C41-DC7B0AFDFD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4C6E4-2EDE-4CDA-A000-26CDCDA1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4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8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0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1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04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3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83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5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33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57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08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6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78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52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97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21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41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42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9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85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31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49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30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19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14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9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9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7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4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18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3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5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c2.mggcdn.net/64/83535261/12.jpg" TargetMode="External"/><Relationship Id="rId13" Type="http://schemas.openxmlformats.org/officeDocument/2006/relationships/hyperlink" Target="http://c2.mggcdn.net/64/83536201/28.jpg" TargetMode="External"/><Relationship Id="rId18" Type="http://schemas.openxmlformats.org/officeDocument/2006/relationships/hyperlink" Target="http://c2.mggcdn.net/64/83534911/15.jpg" TargetMode="External"/><Relationship Id="rId3" Type="http://schemas.openxmlformats.org/officeDocument/2006/relationships/hyperlink" Target="http://kinodisk.com/shots/7654_01.jpg" TargetMode="External"/><Relationship Id="rId21" Type="http://schemas.openxmlformats.org/officeDocument/2006/relationships/hyperlink" Target="http://www.spletnik.ru/img/2014/11/dasha/otc.jpg" TargetMode="External"/><Relationship Id="rId7" Type="http://schemas.openxmlformats.org/officeDocument/2006/relationships/hyperlink" Target="https://book24.ua/upload/iblock/451/451c1aad4ba42939d949f4d558f34dbc.jpg" TargetMode="External"/><Relationship Id="rId12" Type="http://schemas.openxmlformats.org/officeDocument/2006/relationships/hyperlink" Target="http://900igr.net/up/datai/120348/0034-048-.jpg" TargetMode="External"/><Relationship Id="rId17" Type="http://schemas.openxmlformats.org/officeDocument/2006/relationships/hyperlink" Target="http://c2.mggcdn.net/64/83535691/39.jpg" TargetMode="External"/><Relationship Id="rId2" Type="http://schemas.openxmlformats.org/officeDocument/2006/relationships/hyperlink" Target="http://allomir.com/wp-content/uploads/2012/01/vgb-3.gif" TargetMode="External"/><Relationship Id="rId16" Type="http://schemas.openxmlformats.org/officeDocument/2006/relationships/hyperlink" Target="https://www.vokrug.tv/pic/product/f/5/5/b/f55bcc69df45ab2e8d65df1239f6f8a8.jpeg" TargetMode="External"/><Relationship Id="rId20" Type="http://schemas.openxmlformats.org/officeDocument/2006/relationships/hyperlink" Target="http://fenixclub.com/uploads/109343/img-266088-2410d3575c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tsait.ru/art/p/perov/img/52.jpg" TargetMode="External"/><Relationship Id="rId11" Type="http://schemas.openxmlformats.org/officeDocument/2006/relationships/hyperlink" Target="http://3.bp.blogspot.com/-eVgIAjW-F3Q/VdJek2i_KnI/AAAAAAAAH8Q/WV-y-6fekuc/s1600/sitnikov-film-otcy-i-deti-3.jpg" TargetMode="External"/><Relationship Id="rId24" Type="http://schemas.openxmlformats.org/officeDocument/2006/relationships/hyperlink" Target="http://900igr.net/datai/literatura/Bazarov/0005-012-Povorot-v-khode-romana-nachinaetsja-s-XIV-glavy.jpg" TargetMode="External"/><Relationship Id="rId5" Type="http://schemas.openxmlformats.org/officeDocument/2006/relationships/hyperlink" Target="https://img-gorod.ru/upload/iblock/ec7/ec76e166deea8fbe2b9d59479b44410b.jpg" TargetMode="External"/><Relationship Id="rId15" Type="http://schemas.openxmlformats.org/officeDocument/2006/relationships/hyperlink" Target="https://i.ytimg.com/vi/DMSQIVuH-HM/hqdefault.jpg" TargetMode="External"/><Relationship Id="rId23" Type="http://schemas.openxmlformats.org/officeDocument/2006/relationships/hyperlink" Target="http://cdn01.ru/files/users/images/1a/5b/1a5b5f2553e0141e06afac08f32b9855.jpg" TargetMode="External"/><Relationship Id="rId10" Type="http://schemas.openxmlformats.org/officeDocument/2006/relationships/hyperlink" Target="https://www.vokrug.tv/pic/product/1/6/a/c/16ac57f986fd711eea05fd75b405a384.jpeg" TargetMode="External"/><Relationship Id="rId19" Type="http://schemas.openxmlformats.org/officeDocument/2006/relationships/hyperlink" Target="https://st03.kakprosto.ru/tumb/680/images/article/2014/6/6/1_539b3e10debf2539b3e10dec29.jpg" TargetMode="External"/><Relationship Id="rId4" Type="http://schemas.openxmlformats.org/officeDocument/2006/relationships/hyperlink" Target="http://static.biblioclub.ru/art_portal/pictures/429/429649/dsc_0388_copy_catpage.jpg" TargetMode="External"/><Relationship Id="rId9" Type="http://schemas.openxmlformats.org/officeDocument/2006/relationships/hyperlink" Target="http://uslide.ru/images/21/27315/960/img8.jpg" TargetMode="External"/><Relationship Id="rId14" Type="http://schemas.openxmlformats.org/officeDocument/2006/relationships/hyperlink" Target="http://c2.mggcdn.net/64/83534331/37.jpg" TargetMode="External"/><Relationship Id="rId22" Type="http://schemas.openxmlformats.org/officeDocument/2006/relationships/hyperlink" Target="http://fenixclub.com/uploads/109343/img-266087-a1900f4ea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01341"/>
            <a:ext cx="91439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6000" b="1" dirty="0">
                <a:solidFill>
                  <a:srgbClr val="A50021"/>
                </a:solidFill>
                <a:latin typeface="Monotype Corsiva" pitchFamily="66" charset="0"/>
              </a:rPr>
              <a:t>Иван </a:t>
            </a:r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Сергеевич Тургенев.</a:t>
            </a:r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Роман «Отцы и дети».</a:t>
            </a:r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(1 </a:t>
            </a:r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часть)</a:t>
            </a:r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514353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Составление характеристики героев</a:t>
            </a:r>
            <a:endParaRPr lang="ru-RU" sz="2400" dirty="0"/>
          </a:p>
        </p:txBody>
      </p:sp>
      <p:pic>
        <p:nvPicPr>
          <p:cNvPr id="13" name="Picture 7" descr="Обвинитель"/>
          <p:cNvPicPr>
            <a:picLocks noChangeAspect="1" noChangeArrowheads="1"/>
          </p:cNvPicPr>
          <p:nvPr/>
        </p:nvPicPr>
        <p:blipFill>
          <a:blip r:embed="rId2"/>
          <a:srcRect l="2625" t="13124" r="1575" b="13124"/>
          <a:stretch>
            <a:fillRect/>
          </a:stretch>
        </p:blipFill>
        <p:spPr bwMode="auto">
          <a:xfrm>
            <a:off x="5643570" y="1285860"/>
            <a:ext cx="3247797" cy="200026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2844" y="1357298"/>
            <a:ext cx="542928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Охарактеризуйте героев по плану: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Внешность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Происхождение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Воспитание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Черты характера, образование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Общественно-политические взгляды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Отношения с окружающими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Речь, лексика.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714356"/>
            <a:ext cx="621510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Система образов романа «Отцы и дети»</a:t>
            </a:r>
            <a:endParaRPr lang="ru-RU" sz="24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57290" y="2214554"/>
            <a:ext cx="164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Базаров</a:t>
            </a:r>
            <a:endParaRPr lang="ru-RU" sz="2400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357686" y="1214422"/>
            <a:ext cx="407196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Н.П.Кирсанов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П.П.Кирсанов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Аркадий Кирсанов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Одинцова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Ситников, </a:t>
            </a:r>
            <a:r>
              <a:rPr lang="ru-RU" sz="2400" dirty="0" err="1" smtClean="0"/>
              <a:t>Кукшина</a:t>
            </a:r>
            <a:endParaRPr lang="ru-RU" sz="2400" dirty="0" smtClean="0"/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Родители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2844" y="4214818"/>
            <a:ext cx="4643470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Через кольцевую композицию показана эволюция героя</a:t>
            </a:r>
            <a:endParaRPr lang="ru-RU" sz="24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5143512"/>
            <a:ext cx="9144000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Все лица романа группируются вокруг Базарова, раскрываются во взаимоотношениях с ним, резче и ярче оттесняют те или иные его черты, подчёркивают его превосходство, ум, силу, свидетельствуют о его одиночестве в среде уездных аристократов.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071802" y="1500174"/>
            <a:ext cx="2286016" cy="92869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214678" y="2000240"/>
            <a:ext cx="2143140" cy="428628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286116" y="2500306"/>
            <a:ext cx="1785950" cy="71438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71802" y="2571744"/>
            <a:ext cx="2214578" cy="57150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00364" y="2643182"/>
            <a:ext cx="2071702" cy="92869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000364" y="2857496"/>
            <a:ext cx="2286016" cy="128588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Аркадий относится к своему отцу?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Какие взаимоотношения между ними?</a:t>
            </a:r>
            <a:endParaRPr lang="ru-RU" sz="2400" dirty="0"/>
          </a:p>
        </p:txBody>
      </p:sp>
      <p:pic>
        <p:nvPicPr>
          <p:cNvPr id="9" name="Picture 6" descr="Возвращение Аркадия Начало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395288" y="1628775"/>
            <a:ext cx="4437062" cy="273367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0" name="Picture 7" descr="Встреча начало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786314" y="2214554"/>
            <a:ext cx="4071191" cy="250826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8" descr="Прощание"/>
          <p:cNvPicPr>
            <a:picLocks noChangeAspect="1" noChangeArrowheads="1"/>
          </p:cNvPicPr>
          <p:nvPr/>
        </p:nvPicPr>
        <p:blipFill>
          <a:blip r:embed="rId4"/>
          <a:srcRect l="2100" t="13124" r="2100" b="13124"/>
          <a:stretch>
            <a:fillRect/>
          </a:stretch>
        </p:blipFill>
        <p:spPr bwMode="auto">
          <a:xfrm>
            <a:off x="827088" y="4193078"/>
            <a:ext cx="3887788" cy="2395047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3286116" y="0"/>
            <a:ext cx="585788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86182" y="1142984"/>
            <a:ext cx="478634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Имение </a:t>
            </a:r>
            <a:r>
              <a:rPr lang="ru-RU" sz="2400" dirty="0" err="1" smtClean="0">
                <a:solidFill>
                  <a:srgbClr val="A50021"/>
                </a:solidFill>
              </a:rPr>
              <a:t>Кирсановых</a:t>
            </a:r>
            <a:endParaRPr lang="ru-RU" sz="24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4282" y="2143116"/>
            <a:ext cx="8786874" cy="4524315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«Места</a:t>
            </a:r>
            <a:r>
              <a:rPr lang="ru-RU" sz="2400" dirty="0">
                <a:latin typeface="Monotype Corsiva" pitchFamily="66" charset="0"/>
              </a:rPr>
              <a:t>,  по которым они проезжали, не могли назваться живописными. Поля, все поля,  тянулись вплоть до  самого небосклона,  то  слегка вздымаясь,  то опускаясь снова;  кое-где  виднелись небольшие леса,  и,  усеянные редким  и низким  кустарником,   вились  овраги,   напоминая  глазу   их   собственное изображение на старинных планах екатерининского времени.  Попадались и речки с  обрытыми берегами,  и крошечные пруды с худыми плотинами,  и деревеньки с низкими избенками под  темными,  часто до  половины разметанными крышами,  и покривившиеся молотильные сарайчики  с  плетенными  из  хвороста  стенами  и зевающими  воротищами возле  опустелых  гумен,  и  церкви,  то  кирпичные  с отвалившеюся кое-где штукатуркой,  то деревянные с наклонившимися крестами и разоренными </a:t>
            </a:r>
            <a:r>
              <a:rPr lang="ru-RU" sz="2400" dirty="0" smtClean="0">
                <a:latin typeface="Monotype Corsiva" pitchFamily="66" charset="0"/>
              </a:rPr>
              <a:t>кладбищами». 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2" name="Picture 7" descr="В город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285720" y="214290"/>
            <a:ext cx="3016257" cy="185944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Какие первые впечатления сложились у Базарова и Кирсанова друг о друге? На основании чего они возникли? Знал ли что-нибудь Базаров о людях, к которым он приезжает в гости?</a:t>
            </a:r>
            <a:endParaRPr lang="ru-RU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1857364"/>
            <a:ext cx="8786812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Аркадий лишь говорил ему, что его родители – «добрые люди». Аркадий позднее рассказывает биографию дяди. П.П.Кирсанов тоже ничего не знает о Базарове; Н.П.Кирсанов – мало: по дороге Аркадий представил своего друга как доброго приятеля, чудесного малого. Значит, главное – внешний вид, облик героя.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9290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Что особенно выделил автор в портрете Базарова? Что даёт портрет для понимания характера этого человека?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4714884"/>
            <a:ext cx="878681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Иронию и спокойствие выдаёт улыбка Базарова, самоуверенность и ум видны в его лице. Одежда обличает в нём демократизм и простоту привычек; обнажённые красные руки говорят о трудной судьбе. То, что это не дворянин, а человек другого круга,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Кирсановы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увидели сразу.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28860" y="714356"/>
            <a:ext cx="478634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Управление имением</a:t>
            </a:r>
            <a:endParaRPr lang="ru-RU" sz="2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2844" y="5357826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Кто из братьев занимался делами по управлению имением и почему?</a:t>
            </a:r>
            <a:endParaRPr lang="ru-RU" sz="2400" dirty="0"/>
          </a:p>
        </p:txBody>
      </p:sp>
      <p:pic>
        <p:nvPicPr>
          <p:cNvPr id="9" name="Picture 6" descr="Отец2"/>
          <p:cNvPicPr>
            <a:picLocks noChangeAspect="1" noChangeArrowheads="1"/>
          </p:cNvPicPr>
          <p:nvPr/>
        </p:nvPicPr>
        <p:blipFill>
          <a:blip r:embed="rId2"/>
          <a:srcRect l="2100" t="13124" r="20998" b="13124"/>
          <a:stretch>
            <a:fillRect/>
          </a:stretch>
        </p:blipFill>
        <p:spPr bwMode="auto">
          <a:xfrm>
            <a:off x="285720" y="1428736"/>
            <a:ext cx="3667376" cy="281463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0" name="Picture 7" descr="ПП2"/>
          <p:cNvPicPr>
            <a:picLocks noChangeAspect="1" noChangeArrowheads="1"/>
          </p:cNvPicPr>
          <p:nvPr/>
        </p:nvPicPr>
        <p:blipFill>
          <a:blip r:embed="rId3"/>
          <a:srcRect l="20998" t="13124" r="2100" b="13124"/>
          <a:stretch>
            <a:fillRect/>
          </a:stretch>
        </p:blipFill>
        <p:spPr bwMode="auto">
          <a:xfrm>
            <a:off x="5143504" y="1428736"/>
            <a:ext cx="3667494" cy="281463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44" y="4429132"/>
            <a:ext cx="4000528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Николай Петрович Кирсанов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072066" y="4429132"/>
            <a:ext cx="385765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Павел Петрович Кирсанов 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Какие черты характера Павла Петровича вы бы могли назвать, прочитав его портретное описание?</a:t>
            </a:r>
            <a:endParaRPr lang="ru-RU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1500174"/>
            <a:ext cx="528641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Аристократизм, изысканность вкусов, стремление к франтовству и желчность характера; архаичность и бессмысленность аристократизма сразу бросаются в глаза.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5004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Что вы можете сказать о Николае Петровиче?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8926" y="3929066"/>
            <a:ext cx="6000730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Выглядит более демократично, его не смущает запылённая одежда, но и у него «Пальто и клетчатые панталоны», а не «балахон с кистями». Базаров увидел в нём доброту и робость. По описанию его прошлого мы видим, что он стремится не отстать от века.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8" name="Picture 6" descr="Отец2"/>
          <p:cNvPicPr>
            <a:picLocks noChangeAspect="1" noChangeArrowheads="1"/>
          </p:cNvPicPr>
          <p:nvPr/>
        </p:nvPicPr>
        <p:blipFill>
          <a:blip r:embed="rId3"/>
          <a:srcRect l="2100" t="13124" r="20998" b="13124"/>
          <a:stretch>
            <a:fillRect/>
          </a:stretch>
        </p:blipFill>
        <p:spPr bwMode="auto">
          <a:xfrm>
            <a:off x="214282" y="4214818"/>
            <a:ext cx="2606280" cy="200026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9" name="Picture 7" descr="ПП2"/>
          <p:cNvPicPr>
            <a:picLocks noChangeAspect="1" noChangeArrowheads="1"/>
          </p:cNvPicPr>
          <p:nvPr/>
        </p:nvPicPr>
        <p:blipFill>
          <a:blip r:embed="rId4"/>
          <a:srcRect l="20998" t="13124" r="2100" b="13124"/>
          <a:stretch>
            <a:fillRect/>
          </a:stretch>
        </p:blipFill>
        <p:spPr bwMode="auto">
          <a:xfrm>
            <a:off x="5715008" y="1142984"/>
            <a:ext cx="3071785" cy="235745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Расскажите историю жизни Павла Петровича.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0" y="2357430"/>
            <a:ext cx="5357850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Пытается оправдать поведение своего дяди.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14422"/>
            <a:ext cx="5572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С какой целью Аркадий рассказывает биографию дяди?</a:t>
            </a:r>
            <a:endParaRPr lang="ru-RU" sz="2400" dirty="0"/>
          </a:p>
        </p:txBody>
      </p:sp>
      <p:pic>
        <p:nvPicPr>
          <p:cNvPr id="9" name="Picture 7" descr="ПП2"/>
          <p:cNvPicPr>
            <a:picLocks noChangeAspect="1" noChangeArrowheads="1"/>
          </p:cNvPicPr>
          <p:nvPr/>
        </p:nvPicPr>
        <p:blipFill>
          <a:blip r:embed="rId3"/>
          <a:srcRect l="20998" t="13124" r="2100" b="13124"/>
          <a:stretch>
            <a:fillRect/>
          </a:stretch>
        </p:blipFill>
        <p:spPr bwMode="auto">
          <a:xfrm>
            <a:off x="6000760" y="1071546"/>
            <a:ext cx="2699447" cy="207170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2844" y="3071810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воспринял её Базаров? Верна ли фраза Аркадия, что Павел Петрович «скорее сожаления достоин, чем насмешки», можно ли согласиться с Аркадием?</a:t>
            </a:r>
            <a:endParaRPr lang="ru-RU" sz="2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2844" y="4286256"/>
            <a:ext cx="8858312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Базаров не принимает образ жизни П.П.Кирсанова. Павел Петрович вошёл в жизни по проторённой дороге – пошёл по стопам своего отца.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2844" y="5357826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А по каким стопам идёт Базаров?</a:t>
            </a:r>
            <a:endParaRPr lang="ru-RU" sz="24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2844" y="5857892"/>
            <a:ext cx="88583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Его слова – «Всякий человек сам себя воспитывать должен».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Сравнительная характеристика братьев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993892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Павел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Николай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Красив и самоуверен,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всегда нравился женщинам. Жизнь его поначалу представляла череду сплошных удач. Учился в пажеском корпусе, в 28 лет был уже капитаном – его ждала блестящая карьера. Его жизнь сломила неразделённая любовь к княгине Р. Он вышел в отставку, преследовал княгиню, 10 лет прожил бесцветно и бесплодно, а теперь остаток жизни проводит в деревне с братом. Прирождённый аристократ, своим внешним лоском и поведением создаёт о себе впечатление как о человеке самонадеянном и самовлюблённом.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Тихий и кроткий, он не произносит гневно-пламенных речей, как его брат, и будто бы не принимает участи в мировоззренческом споре «отцов» и «детей». Однако этот человек играет важную роль в идейной структуре романа. В молодости сломал ногу – это помешало сделать ему военную карьеру. Но он не впал в уныние, не озлобился на весь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мир, а учился в университете и женился. 10 лет жил с женой в любви и согласии. После смерти жены отдал всего себя делам поместья и воспитанию сына. Затем жизнь подарила ему любовь к крепостной девушке </a:t>
                      </a:r>
                      <a:r>
                        <a:rPr lang="ru-RU" sz="20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Фенечке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Сравнительная характеристика братьев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643372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Павел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Николай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 него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нет убеждений, вместо них – «</a:t>
                      </a:r>
                      <a:r>
                        <a:rPr lang="ru-RU" sz="20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принсипы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», которые сводятся к соблюдению внешних приличий. То же самое пристрастие к «внешним эффектам» есть и у Базарова (бакенбарды, балахон, развязность), у обоих неуживчивость с окружающим миром.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Он настоящий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противник нигилизма, но в споры не вступает, т.к. понимает, что его аргументы не будут убедительны ни для брата, ни для Базарова. Он просто живёт в согласии со своим сердцем и совестью.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Форма без содержания – в этом суть Павла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Петровича. Это ярко проявляется в описании его кабинета, где в качестве символа России он держит на столе пепельницу в форме мужицкого лаптя (к сожалению, это единственная связь с народом).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его представления о гармоничном существовании (о единении с природой, о поэзии, о любви), которым он обладает, можно понять только развитой душой – ею не обладают ни «уездный аристократ», ни «предводитель нигилистов».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Monotype Corsiva" pitchFamily="66" charset="0"/>
              </a:rPr>
              <a:t>Подумай и ответь…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2875" y="714375"/>
            <a:ext cx="8858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Каково ваше первое впечатление от произведения? Какие проблемы романа являются современными и для нас?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844" y="1571612"/>
            <a:ext cx="87868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Отношение к природе, отношения отцов и детей.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42844" y="2143116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Чему можно поучиться у главного героя?</a:t>
            </a:r>
            <a:endParaRPr lang="ru-RU" sz="24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283" y="2643182"/>
            <a:ext cx="8643998" cy="1200329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Сила воли, самообладание в сценах с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П.П.Кирсановым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, Одинцовой; Евгений – враг всего застойного, ничего не принимает на веру, мыслит не по шаблону, стремится разобраться во всём самостоятельно.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2844" y="4357694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Что порицается в романе?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4929198"/>
            <a:ext cx="8786812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Чрезмерное увлечение заграничными новинками – через образ Павла Петровича Кирсанова.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Сравнительная характеристика братьев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993892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Павел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Николай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Его суждения самонадеянны и поверхностны (он толкует о Гёте и Шиллере, но вряд ли их прочёл). Он оказывается несостоятельным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оппонентом для Базарова: все его слова – лишь слова, они не подкрепляются никакими действиями.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Внутренняя сила Николая Петровича,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его интеллигентность и гармоничность вызывают симпатию и уважение. Вдумчивый читатель должен заметить: сильная личность – это не всегда неординарность и вызывающее поведение.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A5002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Выводы</a:t>
                      </a:r>
                      <a:endParaRPr lang="ru-RU" sz="2000" b="1" dirty="0">
                        <a:solidFill>
                          <a:srgbClr val="A5002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Аристократ, англоман, умеренный либерал. Человек убеждённый и честный, но явно ограниченный, т.к. его идеалы безнадёжно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далеки от реальности. Он одинок и несчастен, потому что его стремления не сбылись, а судьба не состоялась. К молодёжи нетерпим.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Идеалист с романтическими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наклонностями, ищет счастья в любви и духовной опоры в искусстве. Слабый, но добрый, чуткий, деликатный и благородный. Он либеральный реформист. Доброжелателен в своём отношении к молодёжи.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85918" y="714356"/>
            <a:ext cx="550072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Определение «нигилиста» в романе</a:t>
            </a:r>
            <a:endParaRPr lang="ru-RU" sz="2400" dirty="0"/>
          </a:p>
        </p:txBody>
      </p:sp>
      <p:pic>
        <p:nvPicPr>
          <p:cNvPr id="12" name="Picture 7" descr="Мы сила"/>
          <p:cNvPicPr>
            <a:picLocks noChangeAspect="1" noChangeArrowheads="1"/>
          </p:cNvPicPr>
          <p:nvPr/>
        </p:nvPicPr>
        <p:blipFill>
          <a:blip r:embed="rId3"/>
          <a:srcRect l="17323" t="13124" r="2100" b="13124"/>
          <a:stretch>
            <a:fillRect/>
          </a:stretch>
        </p:blipFill>
        <p:spPr bwMode="auto">
          <a:xfrm>
            <a:off x="214282" y="1357298"/>
            <a:ext cx="3248025" cy="237966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57422" y="3857628"/>
            <a:ext cx="6429388" cy="249299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«</a:t>
            </a:r>
            <a:r>
              <a:rPr lang="ru-RU" sz="2400" dirty="0" smtClean="0">
                <a:solidFill>
                  <a:srgbClr val="A50021"/>
                </a:solidFill>
              </a:rPr>
              <a:t>Нигилист</a:t>
            </a:r>
            <a:r>
              <a:rPr lang="ru-RU" sz="2400" dirty="0" smtClean="0"/>
              <a:t> – это человек, который не склоняется ни перед какими авторитетами, который не принимает ни одного принципа на веру, каким бы уважением ни был окружён этот принцип».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(Аркадий, глава </a:t>
            </a:r>
            <a:r>
              <a:rPr lang="en-US" sz="2400" dirty="0" smtClean="0"/>
              <a:t>V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2844" y="1428736"/>
            <a:ext cx="5357850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«в теперешнее время» самодержавно-крепостнический строй и религию</a:t>
            </a:r>
            <a:endParaRPr lang="ru-RU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857232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искусство за непрактичность</a:t>
            </a:r>
            <a:endParaRPr lang="ru-RU" sz="2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44" y="2357430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аристократизм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2844" y="3500438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пустословие, </a:t>
            </a:r>
            <a:r>
              <a:rPr lang="ru-RU" sz="2400" dirty="0" err="1" smtClean="0"/>
              <a:t>безделие</a:t>
            </a:r>
            <a:r>
              <a:rPr lang="ru-RU" sz="2400" dirty="0" smtClean="0"/>
              <a:t> либералов</a:t>
            </a:r>
            <a:endParaRPr lang="ru-RU" sz="24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2844" y="4071942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поверхностность</a:t>
            </a:r>
            <a:endParaRPr lang="ru-RU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2844" y="5143512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брак (как юридические отношения)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44" y="5643578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романтику чувств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2844" y="6215082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природу</a:t>
            </a:r>
            <a:endParaRPr lang="ru-RU" sz="24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844" y="2928934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отвлечённую теоретическую науку</a:t>
            </a:r>
            <a:endParaRPr lang="ru-RU" sz="24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42844" y="4572008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авторитеты</a:t>
            </a:r>
            <a:endParaRPr lang="ru-RU" sz="240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857752" y="642918"/>
            <a:ext cx="407196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Что отрицает Базаров?</a:t>
            </a:r>
            <a:endParaRPr lang="ru-RU" sz="2400" dirty="0"/>
          </a:p>
        </p:txBody>
      </p:sp>
      <p:pic>
        <p:nvPicPr>
          <p:cNvPr id="20" name="Picture 6" descr="О народе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6357950" y="2500306"/>
            <a:ext cx="2643206" cy="162827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 rot="16200000" flipV="1">
            <a:off x="5107785" y="1678769"/>
            <a:ext cx="1643074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357818" y="2143116"/>
            <a:ext cx="1143008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5572132" y="3429000"/>
            <a:ext cx="642942" cy="35719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500694" y="3571876"/>
            <a:ext cx="857256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8" idx="3"/>
          </p:cNvCxnSpPr>
          <p:nvPr/>
        </p:nvCxnSpPr>
        <p:spPr>
          <a:xfrm rot="5400000">
            <a:off x="5313841" y="3830169"/>
            <a:ext cx="1159525" cy="785818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179223" y="4107661"/>
            <a:ext cx="1500198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964909" y="4464851"/>
            <a:ext cx="1928826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4679157" y="4893479"/>
            <a:ext cx="2571768" cy="642942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5572132" y="2571744"/>
            <a:ext cx="642942" cy="57150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>
            <a:off x="5572132" y="3143248"/>
            <a:ext cx="642942" cy="71438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2357430"/>
            <a:ext cx="878687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Диалог этой главы и большинства других является характерной особенностью композиции романа.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0017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вы думаете, что преобладает в главе: описание, повествование, диалог?</a:t>
            </a:r>
            <a:endParaRPr lang="ru-RU" sz="2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2844" y="3214686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можно объяснить такое количество диалогов в романе?</a:t>
            </a:r>
            <a:endParaRPr lang="ru-RU" sz="2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2844" y="3643314"/>
            <a:ext cx="885831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Большое количество диалогов обусловлено содержанием романа. Наличие острого конфликта придаёт произведению драматичность, а преобладание диалогов с авторскими замечаниями говорит об известной сценичности романа.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715436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В </a:t>
            </a:r>
            <a:r>
              <a:rPr lang="en-US" sz="2400" dirty="0" smtClean="0">
                <a:solidFill>
                  <a:srgbClr val="A50021"/>
                </a:solidFill>
              </a:rPr>
              <a:t>X</a:t>
            </a:r>
            <a:r>
              <a:rPr lang="ru-RU" sz="2400" dirty="0" smtClean="0">
                <a:solidFill>
                  <a:srgbClr val="A50021"/>
                </a:solidFill>
              </a:rPr>
              <a:t> главе происходит открытый идеологический конфликт между Базаровым и братьями </a:t>
            </a:r>
            <a:r>
              <a:rPr lang="ru-RU" sz="2400" dirty="0" err="1" smtClean="0">
                <a:solidFill>
                  <a:srgbClr val="A50021"/>
                </a:solidFill>
              </a:rPr>
              <a:t>Кирсановыми</a:t>
            </a:r>
            <a:r>
              <a:rPr lang="ru-RU" sz="2400" dirty="0" smtClean="0">
                <a:solidFill>
                  <a:srgbClr val="A50021"/>
                </a:solidFill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1285860"/>
            <a:ext cx="8786874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Основные линии спора:</a:t>
            </a:r>
          </a:p>
          <a:p>
            <a:pPr algn="just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- Об отношении к дворянству, аристократии и её принципам</a:t>
            </a:r>
          </a:p>
          <a:p>
            <a:pPr algn="just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- О принципе деятельности нигилистов</a:t>
            </a:r>
          </a:p>
          <a:p>
            <a:pPr algn="just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- Об отношении к народу</a:t>
            </a:r>
          </a:p>
          <a:p>
            <a:pPr algn="just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- О взглядах на искусство и природу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7143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Выделите основные вопросы спора. Есть ли между ними связь?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2428868"/>
            <a:ext cx="8786874" cy="341632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Из этого диалога следует, что Павел Петрович именно в аристократах видит основную общественную силу. Значение аристократии, по его мнению, в том, что когда-то она Англии дала свободу, что в аристократах сильно развито чувство собственного достоинства, самоуважения. Эту систему Базаров разбивает простыми доводами.  Убеждения, что аристократы – основа общественного блага, разбиваются меткими замечаниями Базарова: от аристократов нет никакой пользы, их основное занятие – ничегонеделание. Они заботятся только о себе, о своём внешнем виде. Аристократизм – бесполезное слово.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Первая мысль спора (8 глава), возникшая случайно, была важной и для  Базарова, и для Павла Петровича. Кто победил в этом споре?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715436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1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об отношении к дворянству, аристократии, её принципам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5929330"/>
            <a:ext cx="878687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Итог спора: Павел Петрович «побледнел» и не заводил больше разговора об аристократизме.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2071678"/>
            <a:ext cx="8786874" cy="3046988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Нигилисты действуют обдуманно, исходят из принципа полезности для общества. Они отрицают общественный строй, т.е. самодержавие, религию. Базаров замечает, что «свобода», о которой хлопочет правительство, едва ли пойдёт впрок. Базаров не принимает реформу как средство изменения общественного положения. Отрицание воспринимается новыми людьми как деятельность, а не болтовня. Эти высказывания Базарова можно назвать революционными. Тургенев сам понимал нигилизм Базарова как революционность.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Каковы принципы нигилистов, что они отвергают?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715436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2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принципах нигилистов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1435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Какие недостатки можно заметить во взглядах Базарова?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5643578"/>
            <a:ext cx="878687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Строить на разрушенном месте он не считает своим делом. У Базарова нет положительной программы.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071678"/>
            <a:ext cx="8715436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Позднее в этом споре Павел Петрович стоит за сохранение старых порядков. Ему страшно представить разрушение «всего» в обществе. Он согласен пойти лишь на мелкие изменения при сочетании основ существующего строя, на приспособления к новым условиям, как это делает брат. Они не реакционеры, они либералы по сравнению с Базаровым.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Каково отношение Кирсанова к этой позиции Базарова?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2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принципах нигилистов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50057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Есть ли в романе единомышленники Базарова?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5357826"/>
            <a:ext cx="8786874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Нигилистами себя считают Ситников и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071678"/>
            <a:ext cx="8715436" cy="1200329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Ситников хлопочет по откупам отца;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«действительно помещица», - так говорит она о себе, исправно управляет своим имением. Оба героя  восприняли лишь внешнюю форму нигилизма.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Что мы знаем об этих героях?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2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принципах нигилистов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2861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В чём разница отношения автора к Базарову и </a:t>
            </a:r>
            <a:r>
              <a:rPr lang="ru-RU" sz="2400" dirty="0" err="1" smtClean="0"/>
              <a:t>Кукшиной</a:t>
            </a:r>
            <a:r>
              <a:rPr lang="ru-RU" sz="2400" dirty="0" smtClean="0"/>
              <a:t> с Ситниковым?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4282" y="4071942"/>
            <a:ext cx="8786874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Тургенев уважительно относится к Базарову и с иронией, пренебрежительно к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Ситникову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и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Кукшиной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, потому что убеждения Базарова глубже и искреннее, а у этих людей они фальшивые.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– карикатура на тех, кто рядится под новых людей. Подобные ей не могут быть настоящими учениками Базарова, т.к. у них нет идеологической основы нигилизма. Ситников и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– подражатели Базаров.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7158" y="2071678"/>
            <a:ext cx="8572560" cy="378565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Базаров вставал утром рано (не как баре), со слугами разговаривает без барского тона, хотя и подтрунивает над ними; Дуняшу не могло не привлечь, что Базаров обратился к ней на «Вы» и спросил о её здоровье.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чувствует себя с Базаровым свободно. Павел Петрович не умеет разговаривать с крестьянами, он сам признаёт это. Для него крестьяне – грязные мужики, без которых, правда, не обойтись. Николай Петрович, вынужденный больше общаться с крестьянами, более демократичен, он называет камердинера «братцем», но сами простые люди относятся к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Кирсановым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, как к господам, а  Павла Петровича боятся.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Кого крестьяне скорее признают? Докажите текстом.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3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русском народе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700089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Создание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4282" y="642918"/>
            <a:ext cx="5357850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Роман посвящён памяти русского разночинца В.Г.Белинского, был создан в период революционной ситуации в России (1859 – 1862) и отмены крепостного права.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2844" y="2714620"/>
            <a:ext cx="8715436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60-е годы – время появления на арене общественной борьбы новой социальной силы – разночинцев-демократов, время ожесточённых идейных споров между ними и дворянами-либералами по коренным вопросам русской жизни.</a:t>
            </a:r>
            <a:endParaRPr lang="ru-RU" sz="2400" dirty="0"/>
          </a:p>
        </p:txBody>
      </p:sp>
      <p:pic>
        <p:nvPicPr>
          <p:cNvPr id="8" name="Picture 2" descr="C:\Мои документы\Писатели\Тургенев\vgb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340" y="285728"/>
            <a:ext cx="3192940" cy="235745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28860" y="4714884"/>
            <a:ext cx="6367506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Тургенев ставит перед собой задачу в романе максимально объективно изобразить представителя нового поколения, выявить его сильные и слабые стороны.</a:t>
            </a:r>
            <a:endParaRPr lang="ru-RU" sz="2400" dirty="0"/>
          </a:p>
        </p:txBody>
      </p:sp>
      <p:pic>
        <p:nvPicPr>
          <p:cNvPr id="1026" name="Picture 2" descr="C:\Мои документы\Писатели\Тургенев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1726175" cy="228601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357430"/>
            <a:ext cx="8715436" cy="415498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По мнению Павла Петровича, русский народ – патриархальный, свято ценит предания, не может жить без религии. Он умиляется отсталостью народа и в этом видит залог спасения  общества.  </a:t>
            </a:r>
          </a:p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Положение народа вызывает в Базарове не умиление, а гнев. Он видит неблагополучие во всех областях народной жизни. Базаров оказывается дальновидным и осуждает то, что потом станет символом веры народничества. Не случайно он говорит, что русскому народу не нужны бесполезные слова типы «либерализм», «прогресс». У Базарова трезвое отношение к народу. Он видит необразованность и суеверие народа. Эти недостатки он презирает. Однако Базаров видит не только забитость, но и недовольство народа.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Каким представляют себе характер русского народа Павел Петрович и Базаров?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3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русском народе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428868"/>
            <a:ext cx="8715436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Для речи Базарова характерны простота, меткость и точность выражений, обилие народных пословиц, поговорок (песенка спета, слыхали мы эту песню много раз, туда и дорога, от копеечной свечи Москва сгорела). Павел Петрович не использует в речи пословицы, искажает слова, использует много иностранных слов.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Ярким свидетельством связи героя с народом может служить их речь. Что вы можете отметить в языке Базарова и Павла Петровича?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3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русском народе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3429000"/>
            <a:ext cx="8715436" cy="2677656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И да, и нет. Прав, понимая, что новые художники-передвижники отказываются от застывших академических традиций, от слепого следования старым образцам. Не прав Павел Петрович в том, что художники-передвижники, как он считает, абсолютно отказывались от традиций. Он говорит, что новые художники «бессильны и бесплодны до гадости». Базаров отрицает и старое, и новое искусство: «Рафаэль гроша медного не стоит, да и они не лучше его».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Павел Петрович, побеждённый во всём остальном, нашёл слабое место у Базарова и решает взять реванш. Он считает, что нигилизм, «эта зараза», уже далеко распространился и захватил область искусства. Прав ли Павел Петрович, говоря так о художниках-шестидесятниках?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4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расхождении во взглядах на искусство и природу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428868"/>
            <a:ext cx="8715436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Базаров плохо знает искусство. Он не занимался искусством не потому, что не мог, а потому, что его интересовала только наука, т.к. он видел в науке силу: «Порядочный химик в 20 раз лучше всякого поэта». Пушкина не знает и отрицает. Это было свойственно части демократической молодёжи 60-х годов, которая отдавала предпочтение изучению науки.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Вспомните, что ещё Базаров говорит об искусстве в других главах? Как можно оценить эту позицию?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4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расхождении во взглядах на искусство и природу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35769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Кто же является противником Базарова в споре? Как показана ошибочность представлений об искусстве и Базарова, и П.П.?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5214950"/>
            <a:ext cx="8715436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Не Павел Петрович является противником Базарова в этом споре, а  Николай Петрович. Он особенно благоприятствует искусству, но не осмеливается вступить в спор. Это делает сам Тургенев, показывая ощущение органического влияния стихов Пушкина, весенней природы.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071678"/>
            <a:ext cx="8715436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Он не отрицает её вообще, а видит в ней только источник и поле человеческой деятельности. У Базарова хозяйский взгляд на природу, но он тоже односторонен. Отрицая роль природы как вечного источника красоты, воздействующего на человека, Базаров обедняет человеческую жизнь. Но Аркадий и Николай Петрович не спорят с ним, а возражают в форме робких вопросов.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смотрит Базаров на природу?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4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расхождении во взглядах на искусство и природу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35769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решается эта линия спора?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4786322"/>
            <a:ext cx="8715436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 11 главе появляются пейзажи. Все приметы вечера утверждаю существование вечной красоты. Так решается последняя линия спора.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4429156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Она по-своему красива, способна заинтересовать, вся «беленькая и мягкая, с тёмными волосами и глазами, с красными детски пухлявыми губками и нежными ручками». </a:t>
            </a:r>
            <a:endParaRPr lang="ru-RU" sz="2400" dirty="0"/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857752" y="1428736"/>
            <a:ext cx="3970683" cy="244633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4282" y="3214686"/>
            <a:ext cx="4429156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Дала Николаю Петровичу любовь, доброту, уважение, которые он заслужил.</a:t>
            </a:r>
            <a:endParaRPr lang="ru-RU" sz="2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0034" y="4549676"/>
            <a:ext cx="8429684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Перед нами образ «нежной традиционности», «женской обычности». Ласковая и тихая, она ведёт хозяйство, нянчится с ребёнком. Её не волнуют проблемы бытия, вопросы мировой значимости. С детства она видела своё счастье и покой в семье, и обрела его. 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214422"/>
            <a:ext cx="442915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Николай Петрович Кирсанов 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857752" y="4115290"/>
            <a:ext cx="3872004" cy="238554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43372" y="2428868"/>
            <a:ext cx="485778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Любит </a:t>
            </a:r>
            <a:r>
              <a:rPr lang="ru-RU" sz="2400" dirty="0" err="1" smtClean="0"/>
              <a:t>Фенечку</a:t>
            </a:r>
            <a:r>
              <a:rPr lang="ru-RU" sz="2400" dirty="0" smtClean="0"/>
              <a:t> по-отечески нежно и преданно, счастлив от того, что имеет от неё сына.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героине</a:t>
            </a:r>
            <a:endParaRPr lang="ru-RU" sz="2400" dirty="0"/>
          </a:p>
        </p:txBody>
      </p:sp>
      <p:pic>
        <p:nvPicPr>
          <p:cNvPr id="8" name="Picture 29" descr="Отец"/>
          <p:cNvPicPr>
            <a:picLocks noChangeAspect="1" noChangeArrowheads="1"/>
          </p:cNvPicPr>
          <p:nvPr/>
        </p:nvPicPr>
        <p:blipFill>
          <a:blip r:embed="rId4"/>
          <a:srcRect l="2625" t="13124" r="19423" b="13124"/>
          <a:stretch>
            <a:fillRect/>
          </a:stretch>
        </p:blipFill>
        <p:spPr bwMode="auto">
          <a:xfrm>
            <a:off x="285720" y="1928802"/>
            <a:ext cx="3588255" cy="271464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214422"/>
            <a:ext cx="442915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Павел Петрович Кирсанов 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5000628" y="4286256"/>
            <a:ext cx="3729128" cy="2297517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29058" y="1890486"/>
            <a:ext cx="5000660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err="1" smtClean="0"/>
              <a:t>Фенечка</a:t>
            </a:r>
            <a:r>
              <a:rPr lang="ru-RU" sz="2400" dirty="0" smtClean="0"/>
              <a:t> внешностью напоминает ему княгиню Р, любовь к которой сожгла жизнь Павлу Петровичу. Поэтому </a:t>
            </a:r>
            <a:r>
              <a:rPr lang="ru-RU" sz="2400" dirty="0" err="1" smtClean="0"/>
              <a:t>Фенечка</a:t>
            </a:r>
            <a:r>
              <a:rPr lang="ru-RU" sz="2400" dirty="0" smtClean="0"/>
              <a:t> притягивает его и заставляет страдать от воспоминаний. </a:t>
            </a:r>
            <a:endParaRPr lang="ru-RU" sz="2400" b="1" dirty="0" smtClean="0">
              <a:solidFill>
                <a:srgbClr val="6600CC"/>
              </a:solidFill>
              <a:latin typeface="Stencil" pitchFamily="82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героине</a:t>
            </a:r>
            <a:endParaRPr lang="ru-RU" sz="2400" dirty="0"/>
          </a:p>
        </p:txBody>
      </p:sp>
      <p:pic>
        <p:nvPicPr>
          <p:cNvPr id="9" name="Picture 30" descr="Продолжение спора"/>
          <p:cNvPicPr>
            <a:picLocks noChangeAspect="1" noChangeArrowheads="1"/>
          </p:cNvPicPr>
          <p:nvPr/>
        </p:nvPicPr>
        <p:blipFill>
          <a:blip r:embed="rId4"/>
          <a:srcRect l="19423" t="13124" r="2100" b="13124"/>
          <a:stretch>
            <a:fillRect/>
          </a:stretch>
        </p:blipFill>
        <p:spPr bwMode="auto">
          <a:xfrm>
            <a:off x="310153" y="2500306"/>
            <a:ext cx="3404591" cy="256178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214422"/>
            <a:ext cx="442915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Аркадий Кирсанов 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857752" y="4115290"/>
            <a:ext cx="3872004" cy="238554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43372" y="2000240"/>
            <a:ext cx="4857784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Отнёсся к </a:t>
            </a:r>
            <a:r>
              <a:rPr lang="ru-RU" sz="2400" dirty="0" err="1" smtClean="0"/>
              <a:t>Фенечке</a:t>
            </a:r>
            <a:r>
              <a:rPr lang="ru-RU" sz="2400" dirty="0" smtClean="0"/>
              <a:t> доброжелательно и воспринял выбор отца как должное. В сыне </a:t>
            </a:r>
            <a:r>
              <a:rPr lang="ru-RU" sz="2400" dirty="0" err="1" smtClean="0"/>
              <a:t>Фенечки</a:t>
            </a:r>
            <a:r>
              <a:rPr lang="ru-RU" sz="2400" dirty="0" smtClean="0"/>
              <a:t> не видит соперника-наследника.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героине</a:t>
            </a:r>
            <a:endParaRPr lang="ru-RU" sz="2400" dirty="0"/>
          </a:p>
        </p:txBody>
      </p:sp>
      <p:pic>
        <p:nvPicPr>
          <p:cNvPr id="9" name="Picture 31" descr="Полюбуйтесь"/>
          <p:cNvPicPr>
            <a:picLocks noChangeAspect="1" noChangeArrowheads="1"/>
          </p:cNvPicPr>
          <p:nvPr/>
        </p:nvPicPr>
        <p:blipFill>
          <a:blip r:embed="rId4"/>
          <a:srcRect l="7874" t="13124" r="2100" b="13124"/>
          <a:stretch>
            <a:fillRect/>
          </a:stretch>
        </p:blipFill>
        <p:spPr bwMode="auto">
          <a:xfrm>
            <a:off x="285720" y="2143116"/>
            <a:ext cx="3638559" cy="238887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214422"/>
            <a:ext cx="442915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Евгений Базаров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857752" y="4115290"/>
            <a:ext cx="3872004" cy="238554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43372" y="2000240"/>
            <a:ext cx="4857784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err="1" smtClean="0"/>
              <a:t>Федосья</a:t>
            </a:r>
            <a:r>
              <a:rPr lang="ru-RU" sz="2400" dirty="0" smtClean="0"/>
              <a:t> Николаевна ему понравилась, у него появились мысли «приударить за ней» при случае.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героине</a:t>
            </a:r>
            <a:endParaRPr lang="ru-RU" sz="2400" dirty="0"/>
          </a:p>
        </p:txBody>
      </p:sp>
      <p:pic>
        <p:nvPicPr>
          <p:cNvPr id="8" name="Picture 32" descr="О свободе"/>
          <p:cNvPicPr>
            <a:picLocks noChangeAspect="1" noChangeArrowheads="1"/>
          </p:cNvPicPr>
          <p:nvPr/>
        </p:nvPicPr>
        <p:blipFill>
          <a:blip r:embed="rId4"/>
          <a:srcRect l="7874" t="13124" r="2100" b="13124"/>
          <a:stretch>
            <a:fillRect/>
          </a:stretch>
        </p:blipFill>
        <p:spPr bwMode="auto">
          <a:xfrm>
            <a:off x="176818" y="2285992"/>
            <a:ext cx="3811604" cy="250033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Monotype Corsiva" pitchFamily="66" charset="0"/>
              </a:rPr>
              <a:t>Подумай и ответь…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2875" y="714375"/>
            <a:ext cx="8858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Открыв первую страницу романа, мы читаем: «Посвящается памяти В.Г.Белинского». Как вы думаете, почему автор посвятил свой роман именно Белинскому? Как это могло отразиться на страницах романа?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29058" y="2500306"/>
            <a:ext cx="4929222" cy="378565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Белинский был для Тургенева не только авторитетным критиком, отличавшимся резкостью, верностью, глубиной суждений, но и весьма характерным представителем демократического общества 40-х годов. Тургенев очень ценил Белинского. Демократизм критика послужили в какой-то мере источником качеств, похожих на Базарова.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1" name="Picture 2" descr="C:\Мои документы\Писатели\Тургенев\vgb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43711"/>
            <a:ext cx="3714776" cy="2742743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29124" y="785794"/>
            <a:ext cx="457203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Аркадий Кирсанов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4282" y="1857364"/>
            <a:ext cx="3714776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Пытается понять, вникнуть, гордится дружбой, внешне подражать не пытается. </a:t>
            </a:r>
            <a:endParaRPr lang="ru-RU" sz="2400" b="1" dirty="0">
              <a:solidFill>
                <a:srgbClr val="000066"/>
              </a:solidFill>
              <a:latin typeface="Stencil" pitchFamily="82" charset="0"/>
            </a:endParaRPr>
          </a:p>
        </p:txBody>
      </p:sp>
      <p:pic>
        <p:nvPicPr>
          <p:cNvPr id="9" name="Picture 7" descr="Описание нигилизм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214810" y="2143116"/>
            <a:ext cx="4524711" cy="278608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002297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Аркадий Кирсанов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Евгений Базаров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Они вместе учатся на медицинском факультете университета, их связывают несколько лет дружбы.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Всегда аккуратен, опрятен, хорошо одет, у него аристократические манеры,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столько важные в дворянском быту.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Не считает нужным соблюдать правила хорошего тона, это сказывается в его поступках, манерах, речах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и внешнем виде.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Попадает под влияние Базарова, хочет быть на него похожим. «Напяливает на себя» идеи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нигилизма, но в глубине души чужд им.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Относится к Аркадию покровительственно и почти всегда насмешливо: он понимает, что их пути скоро разойдутся.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Аркадий – натура слабая, Базаров – сильная, но постепенно Аркадий приобретает своё мнение и перестаёт слепо повторять суждения Базарова (однажды их спор дошёл чуть ли не до драки).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062262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Аркадий Кирсанов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Евгений Базаров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 доме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Кирсановых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царит праздность. Аркадий не занимается серьёзным делом, его ничего не увлекает по-настоящему. Для него главное – уют и покой.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Человек труда (это видно уже по его обнажённой красной руке). В любой обстановке он занимается делом. И здесь, в гостях, продолжает работать.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Для своих крестьян всегда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остаётся барином, хозяином.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Для крепостных людей он «свой брат, не барин».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Его идеал – семья, в чём он убеждается после знакомства с Катей.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Говорит, что с женщиной только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дурак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может чувствовать себя свободным.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Природа для него, как и для всех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Кирсановых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, является объектом любования, наслаждения.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Против созерцания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природы. Относится к ней как заботливый хозяин: природа радует его, когда он видит плоды своих рук.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002297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Аркадий Кирсанов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Евгений Базаров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«Ты нежная душа, ранимая», - говорит Базаров, понимая, что Аркадий не может быть его сподвижником.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Стыдится естественных человеческих чувств, подавляет в себе их проявление (сух даже в отношениях с родителями).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Дворянским воспитанием ему привита любовь к литературе, поэзии, искусству. Пытается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доказать Базарову величие А.С.Пушкина.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Полагает, что «в 44 года играть на виолончели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глупо», а Пушкина читать никак не годится. Для него «порядочный химик полезнее всякого поэта».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Отказывается от нигилизма и остаётся «либеральным барином».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Умирает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нигилистом, верным своим убеждениям.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Принадлежит к разряду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людей вечно опекаемых и не замечающих этой опеки. Не может жить без принципов. Относится к лагерю «отцов».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Человек нового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поколения, пришедшего на смену «отцам», которые не способны решить проблем эпохи.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складываются взаимоотношения героев?</a:t>
            </a:r>
            <a:endParaRPr lang="ru-RU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2" name="Picture 23" descr="Б об аристократах"/>
          <p:cNvPicPr>
            <a:picLocks noChangeAspect="1" noChangeArrowheads="1"/>
          </p:cNvPicPr>
          <p:nvPr/>
        </p:nvPicPr>
        <p:blipFill>
          <a:blip r:embed="rId3"/>
          <a:srcRect l="7874" t="13124" r="7874" b="13124"/>
          <a:stretch>
            <a:fillRect/>
          </a:stretch>
        </p:blipFill>
        <p:spPr bwMode="auto">
          <a:xfrm>
            <a:off x="428595" y="1214422"/>
            <a:ext cx="2549871" cy="17859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14678" y="1571612"/>
            <a:ext cx="5724564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Преклонение Аркадия перед Базаровым (Базаров – гость в имении </a:t>
            </a:r>
            <a:r>
              <a:rPr lang="ru-RU" sz="2400" dirty="0" err="1" smtClean="0"/>
              <a:t>Кирсановых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14678" y="3000372"/>
            <a:ext cx="5724564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Знакомство приятелей с Одинцовой (намечаются разногласия, обусловленные разным восприятием женской красоты и разным отношения к женскому полу: Базаров – циник; Аркадий – романтик)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14678" y="5286388"/>
            <a:ext cx="572456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имении Одинцовой начинается отдаление приятелей друг от друга (ревность) (глава </a:t>
            </a:r>
            <a:r>
              <a:rPr lang="en-US" sz="2400" dirty="0" smtClean="0"/>
              <a:t>XVII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7" name="Picture 27" descr="На балу4"/>
          <p:cNvPicPr>
            <a:picLocks noChangeAspect="1" noChangeArrowheads="1"/>
          </p:cNvPicPr>
          <p:nvPr/>
        </p:nvPicPr>
        <p:blipFill>
          <a:blip r:embed="rId4"/>
          <a:srcRect l="7874" t="13124" r="7874" b="13124"/>
          <a:stretch>
            <a:fillRect/>
          </a:stretch>
        </p:blipFill>
        <p:spPr bwMode="auto">
          <a:xfrm>
            <a:off x="428596" y="3071810"/>
            <a:ext cx="2571768" cy="1801287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8" name="Picture 28" descr="У Одинцовой"/>
          <p:cNvPicPr>
            <a:picLocks noChangeAspect="1" noChangeArrowheads="1"/>
          </p:cNvPicPr>
          <p:nvPr/>
        </p:nvPicPr>
        <p:blipFill>
          <a:blip r:embed="rId5"/>
          <a:srcRect l="7874" t="13124" r="7874" b="13124"/>
          <a:stretch>
            <a:fillRect/>
          </a:stretch>
        </p:blipFill>
        <p:spPr bwMode="auto">
          <a:xfrm>
            <a:off x="428596" y="5000636"/>
            <a:ext cx="2532052" cy="170203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складываются взаимоотношения героев?</a:t>
            </a:r>
            <a:endParaRPr lang="ru-RU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57554" y="1571612"/>
            <a:ext cx="5581688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Отъезд Базарова и Аркадия из имения Одинцовой («тайное </a:t>
            </a:r>
            <a:r>
              <a:rPr lang="ru-RU" sz="2400" dirty="0" err="1" smtClean="0"/>
              <a:t>недовольствие</a:t>
            </a:r>
            <a:r>
              <a:rPr lang="ru-RU" sz="2400" dirty="0" smtClean="0"/>
              <a:t>» друг другом, «невысказанные подозрения») (глава </a:t>
            </a:r>
            <a:r>
              <a:rPr lang="en-US" sz="2400" dirty="0" smtClean="0"/>
              <a:t>XIX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57554" y="3357562"/>
            <a:ext cx="558168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Аркадий прозревает относительно взглядов и самолюбия Базарова       (глава </a:t>
            </a:r>
            <a:r>
              <a:rPr lang="en-US" sz="2400" dirty="0" smtClean="0"/>
              <a:t>XIX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357554" y="4786322"/>
            <a:ext cx="5581688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Приятели у родителей Базарова (резкое столкновение: «Но никакая дружба долго не выдержит таких столкновений») (глава </a:t>
            </a:r>
            <a:r>
              <a:rPr lang="en-US" sz="2400" dirty="0" smtClean="0"/>
              <a:t>XXI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4" name="Picture 78" descr="ССора"/>
          <p:cNvPicPr>
            <a:picLocks noChangeAspect="1" noChangeArrowheads="1"/>
          </p:cNvPicPr>
          <p:nvPr/>
        </p:nvPicPr>
        <p:blipFill>
          <a:blip r:embed="rId3"/>
          <a:srcRect l="7349" t="13124" r="6299" b="13124"/>
          <a:stretch>
            <a:fillRect/>
          </a:stretch>
        </p:blipFill>
        <p:spPr bwMode="auto">
          <a:xfrm>
            <a:off x="428596" y="4929198"/>
            <a:ext cx="2485480" cy="169507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9" name="Picture 79" descr="Романтизм, чепуха"/>
          <p:cNvPicPr>
            <a:picLocks noChangeAspect="1" noChangeArrowheads="1"/>
          </p:cNvPicPr>
          <p:nvPr/>
        </p:nvPicPr>
        <p:blipFill>
          <a:blip r:embed="rId4"/>
          <a:srcRect l="7874" t="13124" r="2100" b="13124"/>
          <a:stretch>
            <a:fillRect/>
          </a:stretch>
        </p:blipFill>
        <p:spPr bwMode="auto">
          <a:xfrm>
            <a:off x="428596" y="1214422"/>
            <a:ext cx="2500330" cy="173873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0" name="Picture 80" descr="От Одинцовой"/>
          <p:cNvPicPr>
            <a:picLocks noChangeAspect="1" noChangeArrowheads="1"/>
          </p:cNvPicPr>
          <p:nvPr/>
        </p:nvPicPr>
        <p:blipFill>
          <a:blip r:embed="rId5"/>
          <a:srcRect l="7874" t="13124" r="2100" b="13124"/>
          <a:stretch>
            <a:fillRect/>
          </a:stretch>
        </p:blipFill>
        <p:spPr bwMode="auto">
          <a:xfrm>
            <a:off x="428596" y="3071810"/>
            <a:ext cx="2500330" cy="173633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складываются взаимоотношения героев?</a:t>
            </a:r>
            <a:endParaRPr lang="ru-RU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57554" y="2143116"/>
            <a:ext cx="558168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Отъезд Базарова и Аркадия из дома стариков Базаровых («Аркадий был недоволен им») (глава </a:t>
            </a:r>
            <a:r>
              <a:rPr lang="en-US" sz="2400" dirty="0" smtClean="0"/>
              <a:t>XXII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57554" y="4286256"/>
            <a:ext cx="558168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Базаров остался в </a:t>
            </a:r>
            <a:r>
              <a:rPr lang="ru-RU" sz="2400" dirty="0" err="1" smtClean="0"/>
              <a:t>Марьино</a:t>
            </a:r>
            <a:r>
              <a:rPr lang="ru-RU" sz="2400" dirty="0" smtClean="0"/>
              <a:t> (имении </a:t>
            </a:r>
            <a:r>
              <a:rPr lang="ru-RU" sz="2400" dirty="0" err="1" smtClean="0"/>
              <a:t>Кирсановых</a:t>
            </a:r>
            <a:r>
              <a:rPr lang="ru-RU" sz="2400" dirty="0" smtClean="0"/>
              <a:t>), Аркадий уехал в Никольское (имение Одинцовой)</a:t>
            </a:r>
            <a:endParaRPr lang="ru-RU" sz="2400" dirty="0"/>
          </a:p>
        </p:txBody>
      </p:sp>
      <p:pic>
        <p:nvPicPr>
          <p:cNvPr id="12" name="Picture 76" descr="В Марьино"/>
          <p:cNvPicPr>
            <a:picLocks noChangeAspect="1" noChangeArrowheads="1"/>
          </p:cNvPicPr>
          <p:nvPr/>
        </p:nvPicPr>
        <p:blipFill>
          <a:blip r:embed="rId3"/>
          <a:srcRect l="5249" t="14436" r="10498" b="13124"/>
          <a:stretch>
            <a:fillRect/>
          </a:stretch>
        </p:blipFill>
        <p:spPr bwMode="auto">
          <a:xfrm>
            <a:off x="214281" y="3714752"/>
            <a:ext cx="3007217" cy="207170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7" name="Picture 77" descr="Возвращение в Марьино"/>
          <p:cNvPicPr>
            <a:picLocks noChangeAspect="1" noChangeArrowheads="1"/>
          </p:cNvPicPr>
          <p:nvPr/>
        </p:nvPicPr>
        <p:blipFill>
          <a:blip r:embed="rId4"/>
          <a:srcRect l="6824" t="13124" r="2100" b="13124"/>
          <a:stretch>
            <a:fillRect/>
          </a:stretch>
        </p:blipFill>
        <p:spPr bwMode="auto">
          <a:xfrm>
            <a:off x="214282" y="1571612"/>
            <a:ext cx="3009535" cy="1928826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7158" y="3357562"/>
            <a:ext cx="314324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/>
              <a:t>Евдоксия</a:t>
            </a:r>
            <a:r>
              <a:rPr lang="ru-RU" sz="2400" dirty="0" smtClean="0"/>
              <a:t> </a:t>
            </a:r>
            <a:r>
              <a:rPr lang="ru-RU" sz="2400" dirty="0" err="1" smtClean="0"/>
              <a:t>Кукшина</a:t>
            </a:r>
            <a:endParaRPr lang="ru-RU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57818" y="3357562"/>
            <a:ext cx="357190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Виктор Ситников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43042" y="6143644"/>
            <a:ext cx="5581688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Пародия, карикатура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8" name="Picture 6" descr="Кукшина5"/>
          <p:cNvPicPr>
            <a:picLocks noChangeAspect="1" noChangeArrowheads="1"/>
          </p:cNvPicPr>
          <p:nvPr/>
        </p:nvPicPr>
        <p:blipFill>
          <a:blip r:embed="rId3"/>
          <a:srcRect l="18373" t="13124" r="2100" b="13124"/>
          <a:stretch>
            <a:fillRect/>
          </a:stretch>
        </p:blipFill>
        <p:spPr bwMode="auto">
          <a:xfrm>
            <a:off x="357158" y="857232"/>
            <a:ext cx="3214710" cy="238583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9" name="Picture 7" descr="Ситников4"/>
          <p:cNvPicPr>
            <a:picLocks noChangeAspect="1" noChangeArrowheads="1"/>
          </p:cNvPicPr>
          <p:nvPr/>
        </p:nvPicPr>
        <p:blipFill>
          <a:blip r:embed="rId4"/>
          <a:srcRect l="2100" t="13124" r="17848" b="13124"/>
          <a:stretch>
            <a:fillRect/>
          </a:stretch>
        </p:blipFill>
        <p:spPr bwMode="auto">
          <a:xfrm>
            <a:off x="5429256" y="785794"/>
            <a:ext cx="3384550" cy="24955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8" descr="На балу"/>
          <p:cNvPicPr>
            <a:picLocks noChangeAspect="1" noChangeArrowheads="1"/>
          </p:cNvPicPr>
          <p:nvPr/>
        </p:nvPicPr>
        <p:blipFill>
          <a:blip r:embed="rId5"/>
          <a:srcRect l="15749" t="13124" r="4724" b="13124"/>
          <a:stretch>
            <a:fillRect/>
          </a:stretch>
        </p:blipFill>
        <p:spPr bwMode="auto">
          <a:xfrm>
            <a:off x="2928927" y="3910980"/>
            <a:ext cx="2928958" cy="217232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Саркастическое изображение Виктора </a:t>
            </a:r>
            <a:r>
              <a:rPr lang="ru-RU" sz="2400" dirty="0" err="1" smtClean="0">
                <a:solidFill>
                  <a:srgbClr val="A50021"/>
                </a:solidFill>
              </a:rPr>
              <a:t>Ситникова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2" name="Picture 6" descr="Ситников3"/>
          <p:cNvPicPr>
            <a:picLocks noChangeAspect="1" noChangeArrowheads="1"/>
          </p:cNvPicPr>
          <p:nvPr/>
        </p:nvPicPr>
        <p:blipFill>
          <a:blip r:embed="rId3"/>
          <a:srcRect l="7874" t="13124" r="20998" b="13124"/>
          <a:stretch>
            <a:fillRect/>
          </a:stretch>
        </p:blipFill>
        <p:spPr bwMode="auto">
          <a:xfrm>
            <a:off x="285720" y="1428737"/>
            <a:ext cx="2928117" cy="242889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28992" y="1285860"/>
            <a:ext cx="5572164" cy="4154984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Сын откупщика, считающий себя учеником Базарова, но презираемый им.</a:t>
            </a:r>
            <a:br>
              <a:rPr lang="ru-RU" sz="2400" dirty="0" smtClean="0"/>
            </a:br>
            <a:r>
              <a:rPr lang="ru-RU" sz="2400" dirty="0" smtClean="0"/>
              <a:t>Постоянно неуверен в себе, суетлив, что проявляется в портрете: «Тревожное и тупое выражение сказывалось в маленьких, впрочем, приятных чертах его прилизанного лица; небольшие, словно вдавленные глаза глядели пристально и беспокойно, и смеялся он беспокойно: каким-то коротким, деревянным смехом».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2844" y="5500702"/>
            <a:ext cx="8858312" cy="1200329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Глупость и поверхностность героя проявляются в полном непонимании идей и воззрений, последователем которых Ситников себя объявил.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Пародийность </a:t>
            </a:r>
            <a:r>
              <a:rPr lang="ru-RU" sz="2400" dirty="0" err="1" smtClean="0">
                <a:solidFill>
                  <a:srgbClr val="A50021"/>
                </a:solidFill>
              </a:rPr>
              <a:t>Евдоксии</a:t>
            </a:r>
            <a:r>
              <a:rPr lang="ru-RU" sz="2400" dirty="0" smtClean="0">
                <a:solidFill>
                  <a:srgbClr val="A50021"/>
                </a:solidFill>
              </a:rPr>
              <a:t> </a:t>
            </a:r>
            <a:r>
              <a:rPr lang="ru-RU" sz="2400" dirty="0" err="1" smtClean="0">
                <a:solidFill>
                  <a:srgbClr val="A50021"/>
                </a:solidFill>
              </a:rPr>
              <a:t>Кукшиной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44" y="1285860"/>
            <a:ext cx="7643866" cy="4893647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- самоуверенные рассуждения о том, чего не понимает;</a:t>
            </a:r>
            <a:br>
              <a:rPr lang="ru-RU" sz="2400" dirty="0" smtClean="0"/>
            </a:br>
            <a:r>
              <a:rPr lang="ru-RU" sz="2400" dirty="0" smtClean="0"/>
              <a:t>- каша в голове из различных понятий, </a:t>
            </a:r>
            <a:br>
              <a:rPr lang="ru-RU" sz="2400" dirty="0" smtClean="0"/>
            </a:br>
            <a:r>
              <a:rPr lang="ru-RU" sz="2400" dirty="0" smtClean="0"/>
              <a:t>- неуместное употребление терминов;</a:t>
            </a:r>
            <a:br>
              <a:rPr lang="ru-RU" sz="2400" dirty="0" smtClean="0"/>
            </a:br>
            <a:r>
              <a:rPr lang="ru-RU" sz="2400" dirty="0" smtClean="0"/>
              <a:t>- стремление казаться исключительно «передовой», «развитой», «прогрессисткой» и невежественность, </a:t>
            </a:r>
            <a:br>
              <a:rPr lang="ru-RU" sz="2400" dirty="0" smtClean="0"/>
            </a:br>
            <a:r>
              <a:rPr lang="ru-RU" sz="2400" dirty="0" smtClean="0"/>
              <a:t>  необразованность;                                                                       - яростное желание не отстать от моды,</a:t>
            </a:r>
            <a:br>
              <a:rPr lang="ru-RU" sz="2400" dirty="0" smtClean="0"/>
            </a:br>
            <a:r>
              <a:rPr lang="ru-RU" sz="2400" dirty="0" smtClean="0"/>
              <a:t>  заставившее её объявить себя </a:t>
            </a:r>
            <a:br>
              <a:rPr lang="ru-RU" sz="2400" dirty="0" smtClean="0"/>
            </a:br>
            <a:r>
              <a:rPr lang="ru-RU" sz="2400" dirty="0" smtClean="0"/>
              <a:t>  «эмансипированной»; мгновенное</a:t>
            </a:r>
            <a:br>
              <a:rPr lang="ru-RU" sz="2400" dirty="0" smtClean="0"/>
            </a:br>
            <a:r>
              <a:rPr lang="ru-RU" sz="2400" dirty="0" smtClean="0"/>
              <a:t>  переключение с химии на архитектуру;</a:t>
            </a:r>
            <a:br>
              <a:rPr lang="ru-RU" sz="2400" dirty="0" smtClean="0"/>
            </a:br>
            <a:r>
              <a:rPr lang="ru-RU" sz="2400" dirty="0" smtClean="0"/>
              <a:t>- приписывание себе изобретения какой-</a:t>
            </a:r>
            <a:br>
              <a:rPr lang="ru-RU" sz="2400" dirty="0" smtClean="0"/>
            </a:br>
            <a:r>
              <a:rPr lang="ru-RU" sz="2400" dirty="0" smtClean="0"/>
              <a:t>  то мастики, открытия законов </a:t>
            </a:r>
            <a:br>
              <a:rPr lang="ru-RU" sz="2400" dirty="0" smtClean="0"/>
            </a:br>
            <a:r>
              <a:rPr lang="ru-RU" sz="2400" dirty="0" smtClean="0"/>
              <a:t>  архитектуры.</a:t>
            </a:r>
          </a:p>
        </p:txBody>
      </p:sp>
      <p:pic>
        <p:nvPicPr>
          <p:cNvPr id="9" name="Picture 6" descr="Кукшина4"/>
          <p:cNvPicPr>
            <a:picLocks noChangeAspect="1" noChangeArrowheads="1"/>
          </p:cNvPicPr>
          <p:nvPr/>
        </p:nvPicPr>
        <p:blipFill>
          <a:blip r:embed="rId3"/>
          <a:srcRect l="19423" t="13124" r="2100" b="13124"/>
          <a:stretch>
            <a:fillRect/>
          </a:stretch>
        </p:blipFill>
        <p:spPr bwMode="auto">
          <a:xfrm>
            <a:off x="5857884" y="3429000"/>
            <a:ext cx="3135000" cy="235745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Создание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86050" y="714356"/>
            <a:ext cx="614366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Тургенев отобразил в романе перелом общественного сознания и размежевания общества в сложную эпоху реформ в стране.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5984" y="2071678"/>
            <a:ext cx="6367506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Россия переживала основательную ломку социальных, политических, духовных и нравственных отношений.</a:t>
            </a:r>
            <a:endParaRPr lang="ru-RU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28728" y="3643314"/>
            <a:ext cx="672469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Это были годы бурных споров о будущем России.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4429132"/>
            <a:ext cx="6367506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Роман написан в </a:t>
            </a:r>
            <a:r>
              <a:rPr lang="ru-RU" sz="2400" dirty="0" smtClean="0">
                <a:solidFill>
                  <a:srgbClr val="A50021"/>
                </a:solidFill>
              </a:rPr>
              <a:t>1861г</a:t>
            </a:r>
            <a:r>
              <a:rPr lang="ru-RU" sz="2400" dirty="0" smtClean="0"/>
              <a:t>, а издан в </a:t>
            </a:r>
            <a:r>
              <a:rPr lang="ru-RU" sz="2400" dirty="0" smtClean="0">
                <a:solidFill>
                  <a:srgbClr val="A50021"/>
                </a:solidFill>
              </a:rPr>
              <a:t>1862г. </a:t>
            </a:r>
            <a:r>
              <a:rPr lang="ru-RU" sz="2400" dirty="0" smtClean="0"/>
              <a:t>Действие романа начинается </a:t>
            </a:r>
            <a:r>
              <a:rPr lang="ru-RU" sz="2400" dirty="0" smtClean="0">
                <a:solidFill>
                  <a:srgbClr val="A50021"/>
                </a:solidFill>
              </a:rPr>
              <a:t>20 мая 1859г</a:t>
            </a:r>
            <a:r>
              <a:rPr lang="ru-RU" sz="2400" dirty="0" smtClean="0"/>
              <a:t>, т.е. он написал после реформы, а события показаны пореформенные: </a:t>
            </a:r>
            <a:r>
              <a:rPr lang="ru-RU" sz="2400" i="1" dirty="0" smtClean="0">
                <a:solidFill>
                  <a:srgbClr val="A50021"/>
                </a:solidFill>
              </a:rPr>
              <a:t>«…преобразования необходимы… но как их исполнить, как приступить?...»</a:t>
            </a:r>
            <a:endParaRPr lang="ru-RU" sz="2400" i="1" dirty="0">
              <a:solidFill>
                <a:srgbClr val="A50021"/>
              </a:solidFill>
            </a:endParaRPr>
          </a:p>
        </p:txBody>
      </p:sp>
      <p:pic>
        <p:nvPicPr>
          <p:cNvPr id="2050" name="Picture 2" descr="C:\Мои документы\Писатели\Тургенев\Отцы и дети\g.perowkotcyi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15822"/>
            <a:ext cx="2143140" cy="2495228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2051" name="Picture 3" descr="C:\Мои документы\Писатели\Тургенев\Отцы и дети\59357.png"/>
          <p:cNvPicPr>
            <a:picLocks noChangeAspect="1" noChangeArrowheads="1"/>
          </p:cNvPicPr>
          <p:nvPr/>
        </p:nvPicPr>
        <p:blipFill>
          <a:blip r:embed="rId3"/>
          <a:srcRect l="14999" r="16001"/>
          <a:stretch>
            <a:fillRect/>
          </a:stretch>
        </p:blipFill>
        <p:spPr bwMode="auto">
          <a:xfrm>
            <a:off x="142844" y="500042"/>
            <a:ext cx="2071702" cy="300244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Неестественность </a:t>
            </a:r>
            <a:r>
              <a:rPr lang="ru-RU" sz="2400" dirty="0" err="1" smtClean="0">
                <a:solidFill>
                  <a:srgbClr val="A50021"/>
                </a:solidFill>
              </a:rPr>
              <a:t>Кукшиной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6" name="Picture 5" descr="У Кукшиной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3714744" y="1315774"/>
            <a:ext cx="5286412" cy="3256234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1357298"/>
            <a:ext cx="3311526" cy="4893647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Беспорядок среди вещей, окружающих героиню, отсутствие уюта в доме, в котором гостиная скорее походит на рабочий кабинет, где на запылённых столах разбросаны бумаги, письма, неразрезанные журналы, везде валяются окурки папирос.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14744" y="4786322"/>
            <a:ext cx="5214974" cy="1938992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Сама </a:t>
            </a:r>
            <a:r>
              <a:rPr lang="ru-RU" sz="2400" dirty="0" err="1" smtClean="0"/>
              <a:t>Кукшина</a:t>
            </a:r>
            <a:r>
              <a:rPr lang="ru-RU" sz="2400" dirty="0" smtClean="0"/>
              <a:t> наделена «маленькой и невзрачной фигуркой», в которой «не было ничего безобразного; но выражение её лица неприятно действовало на зрителя.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Дурные манеры, неряшливость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20" y="1571612"/>
            <a:ext cx="4857784" cy="1569660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- Уверенность, что дурные манеры и развязность – проявление прогрессивности и свободомыслия.</a:t>
            </a:r>
            <a:br>
              <a:rPr lang="ru-RU" sz="2400" dirty="0" smtClean="0"/>
            </a:br>
            <a:r>
              <a:rPr lang="ru-RU" sz="2400" dirty="0" smtClean="0"/>
              <a:t>- Неопрятность в одежде.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86380" y="1357298"/>
            <a:ext cx="3671889" cy="4524315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- Появление на балу в несуразном наряде, растрёпанной – желание шокировать, эпатировать собравшихся, заставить о себе говорить, привлечь внимание нарушением общепринятых норм.</a:t>
            </a:r>
            <a:br>
              <a:rPr lang="ru-RU" sz="2400" dirty="0" smtClean="0"/>
            </a:br>
            <a:r>
              <a:rPr lang="ru-RU" sz="2400" dirty="0" smtClean="0"/>
              <a:t>- Презрительные отзывы о местном обществе и отъезд с бала в числе последних.</a:t>
            </a:r>
          </a:p>
        </p:txBody>
      </p:sp>
      <p:pic>
        <p:nvPicPr>
          <p:cNvPr id="12" name="Picture 5" descr="кукшина2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142844" y="3340256"/>
            <a:ext cx="5011738" cy="311293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</a:t>
            </a:r>
            <a:r>
              <a:rPr lang="ru-RU" sz="2400" dirty="0" err="1" smtClean="0">
                <a:solidFill>
                  <a:srgbClr val="A50021"/>
                </a:solidFill>
              </a:rPr>
              <a:t>лже-ученикам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29124" y="1785926"/>
            <a:ext cx="4500594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Базаров: </a:t>
            </a: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«</a:t>
            </a:r>
            <a:r>
              <a:rPr lang="ru-RU" sz="2400" dirty="0" err="1" smtClean="0">
                <a:solidFill>
                  <a:srgbClr val="A50021"/>
                </a:solidFill>
                <a:latin typeface="Monotype Corsiva" pitchFamily="66" charset="0"/>
              </a:rPr>
              <a:t>Ситниковы</a:t>
            </a: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 нам необходимы… Мне нужны подобные олухи. Не богам же, в самом деле, горшки обжигать!»</a:t>
            </a: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7" name="Picture 6" descr="Романтизм, чепух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214282" y="1428736"/>
            <a:ext cx="4057858" cy="250033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7" descr="63Turgen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00504"/>
            <a:ext cx="2052639" cy="255250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71538" y="4572008"/>
            <a:ext cx="4857784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Позиция И.С.Тургенева: </a:t>
            </a: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если нигилизм Базарова преувеличить, то возникнут Ситников и </a:t>
            </a:r>
            <a:r>
              <a:rPr lang="ru-RU" sz="2400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. В этом трагедия Базарова, утверждавшего: «Нас не так мало, как вы полагаете».</a:t>
            </a:r>
            <a:endParaRPr lang="ru-RU" sz="2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Использованные ресурсы: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/>
              <a:t>1. </a:t>
            </a:r>
            <a:r>
              <a:rPr lang="en-US" altLang="ru-RU" sz="1000" dirty="0">
                <a:hlinkClick r:id="rId2"/>
              </a:rPr>
              <a:t>http://</a:t>
            </a:r>
            <a:r>
              <a:rPr lang="en-US" altLang="ru-RU" sz="1000" dirty="0" smtClean="0">
                <a:hlinkClick r:id="rId2"/>
              </a:rPr>
              <a:t>allomir.com/wp-content/uploads/2012/01/vgb-3.gif</a:t>
            </a:r>
            <a:r>
              <a:rPr lang="ru-RU" altLang="ru-RU" sz="1000" dirty="0" smtClean="0"/>
              <a:t> </a:t>
            </a:r>
            <a:endParaRPr lang="ru-RU" altLang="ru-RU" sz="1000" dirty="0"/>
          </a:p>
          <a:p>
            <a:r>
              <a:rPr lang="ru-RU" altLang="ru-RU" sz="1000" dirty="0" smtClean="0"/>
              <a:t>2. </a:t>
            </a:r>
            <a:r>
              <a:rPr lang="en-US" altLang="ru-RU" sz="1000" dirty="0">
                <a:hlinkClick r:id="rId3"/>
              </a:rPr>
              <a:t>http://</a:t>
            </a:r>
            <a:r>
              <a:rPr lang="en-US" altLang="ru-RU" sz="1000" dirty="0" smtClean="0">
                <a:hlinkClick r:id="rId3"/>
              </a:rPr>
              <a:t>kinodisk.com/shots/7654_01.jpg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3. </a:t>
            </a:r>
            <a:r>
              <a:rPr lang="en-US" altLang="ru-RU" sz="1000" dirty="0">
                <a:hlinkClick r:id="rId4"/>
              </a:rPr>
              <a:t>http://</a:t>
            </a:r>
            <a:r>
              <a:rPr lang="en-US" altLang="ru-RU" sz="1000" dirty="0" smtClean="0">
                <a:hlinkClick r:id="rId4"/>
              </a:rPr>
              <a:t>static.biblioclub.ru/art_portal/pictures/429/429649/dsc_0388_copy_catpage.jpg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4. </a:t>
            </a:r>
            <a:r>
              <a:rPr lang="en-US" altLang="ru-RU" sz="1000" dirty="0">
                <a:hlinkClick r:id="rId5"/>
              </a:rPr>
              <a:t>https://</a:t>
            </a:r>
            <a:r>
              <a:rPr lang="en-US" altLang="ru-RU" sz="1000" dirty="0" smtClean="0">
                <a:hlinkClick r:id="rId5"/>
              </a:rPr>
              <a:t>img-gorod.ru/upload/iblock/ec7/ec76e166deea8fbe2b9d59479b44410b.jpg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5. </a:t>
            </a:r>
            <a:r>
              <a:rPr lang="en-US" altLang="ru-RU" sz="1000" dirty="0">
                <a:hlinkClick r:id="rId6"/>
              </a:rPr>
              <a:t>http://</a:t>
            </a:r>
            <a:r>
              <a:rPr lang="en-US" altLang="ru-RU" sz="1000" dirty="0" smtClean="0">
                <a:hlinkClick r:id="rId6"/>
              </a:rPr>
              <a:t>www.artsait.ru/art/p/perov/img/52.jpg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6. </a:t>
            </a:r>
            <a:r>
              <a:rPr lang="en-US" altLang="ru-RU" sz="1000" dirty="0">
                <a:hlinkClick r:id="rId7"/>
              </a:rPr>
              <a:t>https://</a:t>
            </a:r>
            <a:r>
              <a:rPr lang="en-US" altLang="ru-RU" sz="1000" dirty="0" smtClean="0">
                <a:hlinkClick r:id="rId7"/>
              </a:rPr>
              <a:t>book24.ua/upload/iblock/451/451c1aad4ba42939d949f4d558f34dbc.jpg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7. </a:t>
            </a:r>
            <a:r>
              <a:rPr lang="en-US" altLang="ru-RU" sz="1000" dirty="0">
                <a:hlinkClick r:id="rId8"/>
              </a:rPr>
              <a:t>http://</a:t>
            </a:r>
            <a:r>
              <a:rPr lang="en-US" altLang="ru-RU" sz="1000" dirty="0" smtClean="0">
                <a:hlinkClick r:id="rId8"/>
              </a:rPr>
              <a:t>c2.mggcdn.net/64/83535261/12.jpg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8. </a:t>
            </a:r>
            <a:r>
              <a:rPr lang="en-US" altLang="ru-RU" sz="1000" dirty="0">
                <a:hlinkClick r:id="rId9"/>
              </a:rPr>
              <a:t>http://</a:t>
            </a:r>
            <a:r>
              <a:rPr lang="en-US" altLang="ru-RU" sz="1000" dirty="0" smtClean="0">
                <a:hlinkClick r:id="rId9"/>
              </a:rPr>
              <a:t>uslide.ru/images/21/27315/960/img8.jpg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9. </a:t>
            </a:r>
            <a:r>
              <a:rPr lang="en-US" altLang="ru-RU" sz="1000" dirty="0">
                <a:hlinkClick r:id="rId10"/>
              </a:rPr>
              <a:t>https://</a:t>
            </a:r>
            <a:r>
              <a:rPr lang="en-US" altLang="ru-RU" sz="1000" dirty="0" smtClean="0">
                <a:hlinkClick r:id="rId10"/>
              </a:rPr>
              <a:t>www.vokrug.tv/pic/product/1/6/a/c/16ac57f986fd711eea05fd75b405a384.jpeg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10. </a:t>
            </a:r>
            <a:r>
              <a:rPr lang="en-US" altLang="ru-RU" sz="1000" dirty="0">
                <a:hlinkClick r:id="rId11"/>
              </a:rPr>
              <a:t>http://3.bp.blogspot.com/-</a:t>
            </a:r>
            <a:r>
              <a:rPr lang="en-US" altLang="ru-RU" sz="1000" dirty="0" smtClean="0">
                <a:hlinkClick r:id="rId11"/>
              </a:rPr>
              <a:t>eVgIAjW-F3Q/VdJek2i_KnI/AAAAAAAAH8Q/WV-y-6fekuc/s1600/sitnikov-film-otcy-i-deti-3.jpg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11. </a:t>
            </a:r>
            <a:r>
              <a:rPr lang="en-US" altLang="ru-RU" sz="1000" dirty="0">
                <a:hlinkClick r:id="rId12"/>
              </a:rPr>
              <a:t>http://900igr.net/up/datai/120348/0034-048-.</a:t>
            </a:r>
            <a:r>
              <a:rPr lang="en-US" altLang="ru-RU" sz="1000" dirty="0" smtClean="0">
                <a:hlinkClick r:id="rId12"/>
              </a:rPr>
              <a:t>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12. </a:t>
            </a:r>
            <a:r>
              <a:rPr lang="en-US" altLang="ru-RU" sz="1000" dirty="0">
                <a:hlinkClick r:id="rId13"/>
              </a:rPr>
              <a:t>http://</a:t>
            </a:r>
            <a:r>
              <a:rPr lang="en-US" altLang="ru-RU" sz="1000" dirty="0" smtClean="0">
                <a:hlinkClick r:id="rId13"/>
              </a:rPr>
              <a:t>c2.mggcdn.net/64/83536201/28.jpg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13. </a:t>
            </a:r>
            <a:r>
              <a:rPr lang="en-US" altLang="ru-RU" sz="1000" dirty="0">
                <a:hlinkClick r:id="rId14"/>
              </a:rPr>
              <a:t>http://</a:t>
            </a:r>
            <a:r>
              <a:rPr lang="en-US" altLang="ru-RU" sz="1000" dirty="0" smtClean="0">
                <a:hlinkClick r:id="rId14"/>
              </a:rPr>
              <a:t>c2.mggcdn.net/64/83534331/37.jpg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14. </a:t>
            </a:r>
            <a:r>
              <a:rPr lang="en-US" altLang="ru-RU" sz="1000" dirty="0">
                <a:hlinkClick r:id="rId15"/>
              </a:rPr>
              <a:t>https://</a:t>
            </a:r>
            <a:r>
              <a:rPr lang="en-US" altLang="ru-RU" sz="1000" dirty="0" smtClean="0">
                <a:hlinkClick r:id="rId15"/>
              </a:rPr>
              <a:t>i.ytimg.com/vi/DMSQIVuH-HM/hqdefault.jpg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15. </a:t>
            </a:r>
            <a:r>
              <a:rPr lang="en-US" altLang="ru-RU" sz="1000" dirty="0">
                <a:hlinkClick r:id="rId16"/>
              </a:rPr>
              <a:t>https://</a:t>
            </a:r>
            <a:r>
              <a:rPr lang="en-US" altLang="ru-RU" sz="1000" dirty="0" smtClean="0">
                <a:hlinkClick r:id="rId16"/>
              </a:rPr>
              <a:t>www.vokrug.tv/pic/product/f/5/5/b/f55bcc69df45ab2e8d65df1239f6f8a8.jpeg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16. </a:t>
            </a:r>
            <a:r>
              <a:rPr lang="en-US" altLang="ru-RU" sz="1000" dirty="0">
                <a:hlinkClick r:id="rId17"/>
              </a:rPr>
              <a:t>http://</a:t>
            </a:r>
            <a:r>
              <a:rPr lang="en-US" altLang="ru-RU" sz="1000" dirty="0" smtClean="0">
                <a:hlinkClick r:id="rId17"/>
              </a:rPr>
              <a:t>c2.mggcdn.net/64/83535691/39.jpg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17. </a:t>
            </a:r>
            <a:r>
              <a:rPr lang="en-US" altLang="ru-RU" sz="1000" dirty="0">
                <a:hlinkClick r:id="rId18"/>
              </a:rPr>
              <a:t>http://</a:t>
            </a:r>
            <a:r>
              <a:rPr lang="en-US" altLang="ru-RU" sz="1000" dirty="0" smtClean="0">
                <a:hlinkClick r:id="rId18"/>
              </a:rPr>
              <a:t>c2.mggcdn.net/64/83534911/15.jpg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18. </a:t>
            </a:r>
            <a:r>
              <a:rPr lang="en-US" altLang="ru-RU" sz="1000" dirty="0">
                <a:hlinkClick r:id="rId19"/>
              </a:rPr>
              <a:t>https://</a:t>
            </a:r>
            <a:r>
              <a:rPr lang="en-US" altLang="ru-RU" sz="1000" dirty="0" smtClean="0">
                <a:hlinkClick r:id="rId19"/>
              </a:rPr>
              <a:t>st03.kakprosto.ru/tumb/680/images/article/2014/6/6/1_539b3e10debf2539b3e10dec29.jpg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19. </a:t>
            </a:r>
            <a:r>
              <a:rPr lang="en-US" altLang="ru-RU" sz="1000" dirty="0">
                <a:hlinkClick r:id="rId20"/>
              </a:rPr>
              <a:t>http://</a:t>
            </a:r>
            <a:r>
              <a:rPr lang="en-US" altLang="ru-RU" sz="1000" dirty="0" smtClean="0">
                <a:hlinkClick r:id="rId20"/>
              </a:rPr>
              <a:t>fenixclub.com/uploads/109343/img-266088-2410d3575c.jpg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20. </a:t>
            </a:r>
            <a:r>
              <a:rPr lang="en-US" altLang="ru-RU" sz="1000" dirty="0">
                <a:hlinkClick r:id="rId21"/>
              </a:rPr>
              <a:t>http://</a:t>
            </a:r>
            <a:r>
              <a:rPr lang="en-US" altLang="ru-RU" sz="1000" dirty="0" smtClean="0">
                <a:hlinkClick r:id="rId21"/>
              </a:rPr>
              <a:t>www.spletnik.ru/img/2014/11/dasha/otc.jpg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21. </a:t>
            </a:r>
            <a:r>
              <a:rPr lang="en-US" altLang="ru-RU" sz="1000" dirty="0">
                <a:hlinkClick r:id="rId3"/>
              </a:rPr>
              <a:t>http://</a:t>
            </a:r>
            <a:r>
              <a:rPr lang="en-US" altLang="ru-RU" sz="1000" dirty="0" smtClean="0">
                <a:hlinkClick r:id="rId3"/>
              </a:rPr>
              <a:t>kinodisk.com/shots/7654_01.jpg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22. </a:t>
            </a:r>
            <a:r>
              <a:rPr lang="en-US" altLang="ru-RU" sz="1000" dirty="0">
                <a:hlinkClick r:id="rId22"/>
              </a:rPr>
              <a:t>http://</a:t>
            </a:r>
            <a:r>
              <a:rPr lang="en-US" altLang="ru-RU" sz="1000" dirty="0" smtClean="0">
                <a:hlinkClick r:id="rId22"/>
              </a:rPr>
              <a:t>fenixclub.com/uploads/109343/img-266087-a1900f4ea2.jpg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23. </a:t>
            </a:r>
            <a:r>
              <a:rPr lang="en-US" altLang="ru-RU" sz="1000" dirty="0">
                <a:hlinkClick r:id="rId23"/>
              </a:rPr>
              <a:t>http://</a:t>
            </a:r>
            <a:r>
              <a:rPr lang="en-US" altLang="ru-RU" sz="1000" dirty="0" smtClean="0">
                <a:hlinkClick r:id="rId23"/>
              </a:rPr>
              <a:t>cdn01.ru/files/users/images/1a/5b/1a5b5f2553e0141e06afac08f32b9855.jpg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24. </a:t>
            </a:r>
            <a:r>
              <a:rPr lang="en-US" altLang="ru-RU" sz="1000" dirty="0">
                <a:hlinkClick r:id="rId24"/>
              </a:rPr>
              <a:t>http://</a:t>
            </a:r>
            <a:r>
              <a:rPr lang="en-US" altLang="ru-RU" sz="1000" dirty="0" smtClean="0">
                <a:hlinkClick r:id="rId24"/>
              </a:rPr>
              <a:t>900igr.net/datai/literatura/Bazarov/0005-012-Povorot-v-khode-romana-nachinaetsja-s-XIV-glavy.jpg</a:t>
            </a:r>
            <a:r>
              <a:rPr lang="ru-RU" altLang="ru-RU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37642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Название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86050" y="714356"/>
            <a:ext cx="614366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Название романа указывает на конфликт поколений, благодаря смене которых происходит развитие любого общества.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5984" y="2071678"/>
            <a:ext cx="6367506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За спором двух поколений ясно виден социальный конфликт нового со старым.</a:t>
            </a:r>
            <a:endParaRPr lang="ru-RU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19304" y="3071810"/>
            <a:ext cx="6438976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Речь в романе идёт не только о различии поколений, но и о противостоянии дворянства, сходящего с исторической сцены, и демократической интеллигенции, выдвигающейся в центр общественной жизни страны и представляющей её будущее.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2844" y="5500702"/>
            <a:ext cx="842968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Размежевание общества отражено в противостоянии Евгения Базарова, разночинца-демократа («дети») и братьев </a:t>
            </a:r>
            <a:r>
              <a:rPr lang="ru-RU" sz="2400" dirty="0" err="1" smtClean="0"/>
              <a:t>Кирсановых</a:t>
            </a:r>
            <a:r>
              <a:rPr lang="ru-RU" sz="2400" dirty="0" smtClean="0"/>
              <a:t>, лучших из дворян-либералов («отцы»).</a:t>
            </a:r>
            <a:endParaRPr lang="ru-RU" sz="2400" dirty="0"/>
          </a:p>
        </p:txBody>
      </p:sp>
      <p:pic>
        <p:nvPicPr>
          <p:cNvPr id="3074" name="Picture 2" descr="C:\Мои документы\Писатели\Тургенев\Отцы и дети\42855.jpg"/>
          <p:cNvPicPr>
            <a:picLocks noChangeAspect="1" noChangeArrowheads="1"/>
          </p:cNvPicPr>
          <p:nvPr/>
        </p:nvPicPr>
        <p:blipFill>
          <a:blip r:embed="rId2"/>
          <a:srcRect b="5999"/>
          <a:stretch>
            <a:fillRect/>
          </a:stretch>
        </p:blipFill>
        <p:spPr bwMode="auto">
          <a:xfrm>
            <a:off x="285721" y="357166"/>
            <a:ext cx="1857387" cy="2465521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12" name="Picture 7" descr="Базаров"/>
          <p:cNvPicPr>
            <a:picLocks noChangeAspect="1" noChangeArrowheads="1"/>
          </p:cNvPicPr>
          <p:nvPr/>
        </p:nvPicPr>
        <p:blipFill>
          <a:blip r:embed="rId3"/>
          <a:srcRect l="2625" t="13124" r="36745" b="13124"/>
          <a:stretch>
            <a:fillRect/>
          </a:stretch>
        </p:blipFill>
        <p:spPr bwMode="auto">
          <a:xfrm>
            <a:off x="142844" y="3214686"/>
            <a:ext cx="2146313" cy="208848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Сюжет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7286676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Сюжет романа построен на столкновении нигилиста Евгения Базарова с миром аристократов; на противопоставлении их мировоззрений и взглядов на самые злободневные вопросы времени и общества.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28794" y="2500306"/>
            <a:ext cx="6929486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Дворянин-аристократ Тургенев не разделял взглядов революционных демократов, но пытался понять их и представить читателю объективно.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4282" y="4286256"/>
            <a:ext cx="8429684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Задачи автора: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1. Создать портрет современного нигилиста, непохожего на «нигилистов» дворянского (прошлого) поколения.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2. Создать не «паспортный» портрет нигилиста, а портрет – «прогноз» современного нигилизма.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Обратимся к словарю…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6715172" cy="2677656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Нигилизм</a:t>
            </a:r>
            <a:r>
              <a:rPr lang="ru-RU" sz="2400" dirty="0" smtClean="0"/>
              <a:t> – одно из множества современных идейных течений, популярно среди «детей» (молодёжи), обусловленное их неприятием мировоззрения «отцов» (старшее поколение); коренное изменение точки зрения на мир, на смысл человеческого существования и традиционных жизненных ценностей.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0034" y="3643314"/>
            <a:ext cx="842968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Нигилист – </a:t>
            </a:r>
            <a:r>
              <a:rPr lang="ru-RU" sz="2400" dirty="0" smtClean="0"/>
              <a:t>разночинец-демократ по происхождению, естествоиспытатель, а не философ по убеждениям, просветитель общества.</a:t>
            </a:r>
            <a:endParaRPr lang="ru-RU" sz="2400" dirty="0"/>
          </a:p>
        </p:txBody>
      </p:sp>
      <p:pic>
        <p:nvPicPr>
          <p:cNvPr id="6" name="Picture 6" descr="hh0089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52"/>
            <a:ext cx="1773262" cy="1614533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4282" y="5143512"/>
            <a:ext cx="8429684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Разночинец – </a:t>
            </a:r>
            <a:r>
              <a:rPr lang="ru-RU" sz="2400" dirty="0" smtClean="0"/>
              <a:t>интеллигент, выходец из недворянских классов – мелкого чиновничества, духовенства.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Особенности композиции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4714908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Базаров – центральный образ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1868" y="1428736"/>
            <a:ext cx="5357850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Образ Базарова занимает центральное место в композиции романа. Из 28 глав герой не появляется лишь в двух, в остальных является главным действующим лицом.</a:t>
            </a:r>
            <a:endParaRPr lang="ru-RU" sz="2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7158" y="5857892"/>
            <a:ext cx="8429684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Все остальные персонажи сгруппированы вокруг него и раскрываются во взаимоотношениях с ним.</a:t>
            </a:r>
            <a:endParaRPr lang="ru-RU" sz="2400" dirty="0"/>
          </a:p>
        </p:txBody>
      </p:sp>
      <p:pic>
        <p:nvPicPr>
          <p:cNvPr id="7" name="Picture 6" descr="Орицание принципов"/>
          <p:cNvPicPr>
            <a:picLocks noChangeAspect="1" noChangeArrowheads="1"/>
          </p:cNvPicPr>
          <p:nvPr/>
        </p:nvPicPr>
        <p:blipFill>
          <a:blip r:embed="rId2"/>
          <a:srcRect l="1575" t="13124" r="18373" b="13124"/>
          <a:stretch>
            <a:fillRect/>
          </a:stretch>
        </p:blipFill>
        <p:spPr bwMode="auto">
          <a:xfrm>
            <a:off x="285720" y="2071678"/>
            <a:ext cx="3095625" cy="228123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" name="Picture 7" descr="Это нигилизм"/>
          <p:cNvPicPr>
            <a:picLocks noChangeAspect="1" noChangeArrowheads="1"/>
          </p:cNvPicPr>
          <p:nvPr/>
        </p:nvPicPr>
        <p:blipFill>
          <a:blip r:embed="rId3"/>
          <a:srcRect l="7874" t="13124" r="1575" b="13124"/>
          <a:stretch>
            <a:fillRect/>
          </a:stretch>
        </p:blipFill>
        <p:spPr bwMode="auto">
          <a:xfrm>
            <a:off x="4357686" y="3429000"/>
            <a:ext cx="3606800" cy="23495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4678</Words>
  <Application>Microsoft Office PowerPoint</Application>
  <PresentationFormat>Экран (4:3)</PresentationFormat>
  <Paragraphs>344</Paragraphs>
  <Slides>53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Monotype Corsiva</vt:lpstr>
      <vt:lpstr>Stencil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XXXXX</cp:lastModifiedBy>
  <cp:revision>107</cp:revision>
  <dcterms:created xsi:type="dcterms:W3CDTF">2015-07-09T12:58:30Z</dcterms:created>
  <dcterms:modified xsi:type="dcterms:W3CDTF">2021-03-02T06:39:38Z</dcterms:modified>
</cp:coreProperties>
</file>