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26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7/2/2020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7/2/2020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55973" y="682579"/>
            <a:ext cx="8791575" cy="792521"/>
          </a:xfrm>
        </p:spPr>
        <p:txBody>
          <a:bodyPr>
            <a:normAutofit/>
          </a:bodyPr>
          <a:lstStyle/>
          <a:p>
            <a:r>
              <a:rPr lang="ru-RU" dirty="0" smtClean="0"/>
              <a:t>Возрастная Анатомия</a:t>
            </a:r>
            <a:endParaRPr lang="ru-RU" dirty="0"/>
          </a:p>
        </p:txBody>
      </p:sp>
      <p:sp>
        <p:nvSpPr>
          <p:cNvPr id="3" name="Подзаголовок 2"/>
          <p:cNvSpPr>
            <a:spLocks noGrp="1"/>
          </p:cNvSpPr>
          <p:nvPr>
            <p:ph type="subTitle" idx="1"/>
          </p:nvPr>
        </p:nvSpPr>
        <p:spPr>
          <a:xfrm>
            <a:off x="1992333" y="3048246"/>
            <a:ext cx="8791575" cy="1655762"/>
          </a:xfrm>
        </p:spPr>
        <p:txBody>
          <a:bodyPr/>
          <a:lstStyle/>
          <a:p>
            <a:pPr algn="ctr"/>
            <a:r>
              <a:rPr lang="ru-RU" dirty="0" smtClean="0">
                <a:solidFill>
                  <a:schemeClr val="tx1"/>
                </a:solidFill>
              </a:rPr>
              <a:t>Смирнова Елена Николаевна</a:t>
            </a:r>
            <a:endParaRPr lang="ru-RU" dirty="0">
              <a:solidFill>
                <a:schemeClr val="tx1"/>
              </a:solidFill>
            </a:endParaRPr>
          </a:p>
        </p:txBody>
      </p:sp>
    </p:spTree>
    <p:extLst>
      <p:ext uri="{BB962C8B-B14F-4D97-AF65-F5344CB8AC3E}">
        <p14:creationId xmlns:p14="http://schemas.microsoft.com/office/powerpoint/2010/main" xmlns="" val="1339757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5625" t="7267" r="2110" b="2157"/>
          <a:stretch/>
        </p:blipFill>
        <p:spPr>
          <a:xfrm>
            <a:off x="940157" y="0"/>
            <a:ext cx="9375820" cy="6903235"/>
          </a:xfrm>
        </p:spPr>
      </p:pic>
      <p:sp>
        <p:nvSpPr>
          <p:cNvPr id="4" name="Скругленный прямоугольник 3"/>
          <p:cNvSpPr/>
          <p:nvPr/>
        </p:nvSpPr>
        <p:spPr>
          <a:xfrm>
            <a:off x="7778839" y="4919730"/>
            <a:ext cx="2537137" cy="446605"/>
          </a:xfrm>
          <a:prstGeom prst="roundRect">
            <a:avLst/>
          </a:prstGeom>
          <a:solidFill>
            <a:srgbClr val="CCCC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7983570" y="4922560"/>
            <a:ext cx="2032514" cy="400110"/>
          </a:xfrm>
          <a:prstGeom prst="rect">
            <a:avLst/>
          </a:prstGeom>
          <a:noFill/>
        </p:spPr>
        <p:txBody>
          <a:bodyPr wrap="square" rtlCol="0">
            <a:spAutoFit/>
          </a:bodyPr>
          <a:lstStyle/>
          <a:p>
            <a:pPr algn="ctr"/>
            <a:r>
              <a:rPr lang="ru-RU" sz="2000" dirty="0" smtClean="0">
                <a:solidFill>
                  <a:schemeClr val="bg1"/>
                </a:solidFill>
              </a:rPr>
              <a:t>Ядро</a:t>
            </a:r>
            <a:endParaRPr lang="ru-RU" sz="2000" dirty="0">
              <a:solidFill>
                <a:schemeClr val="bg1"/>
              </a:solidFill>
            </a:endParaRPr>
          </a:p>
        </p:txBody>
      </p:sp>
    </p:spTree>
    <p:extLst>
      <p:ext uri="{BB962C8B-B14F-4D97-AF65-F5344CB8AC3E}">
        <p14:creationId xmlns:p14="http://schemas.microsoft.com/office/powerpoint/2010/main" xmlns="" val="351570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Многоклеточность</a:t>
            </a:r>
            <a:endParaRPr lang="ru-RU" dirty="0"/>
          </a:p>
        </p:txBody>
      </p:sp>
      <p:sp>
        <p:nvSpPr>
          <p:cNvPr id="3" name="Объект 2"/>
          <p:cNvSpPr>
            <a:spLocks noGrp="1"/>
          </p:cNvSpPr>
          <p:nvPr>
            <p:ph idx="1"/>
          </p:nvPr>
        </p:nvSpPr>
        <p:spPr>
          <a:xfrm>
            <a:off x="437882" y="1378040"/>
            <a:ext cx="9611972" cy="4870360"/>
          </a:xfrm>
        </p:spPr>
        <p:txBody>
          <a:bodyPr>
            <a:normAutofit fontScale="85000" lnSpcReduction="20000"/>
          </a:bodyPr>
          <a:lstStyle/>
          <a:p>
            <a:r>
              <a:rPr lang="ru-RU" dirty="0" smtClean="0"/>
              <a:t>Клетки </a:t>
            </a:r>
            <a:r>
              <a:rPr lang="ru-RU" dirty="0"/>
              <a:t>разного строения и функций объединены в ткани, ткани, соответственно, в органы и т.д.</a:t>
            </a:r>
          </a:p>
          <a:p>
            <a:pPr marL="0" indent="0">
              <a:buNone/>
            </a:pPr>
            <a:r>
              <a:rPr lang="ru-RU" b="1" dirty="0" smtClean="0"/>
              <a:t>В </a:t>
            </a:r>
            <a:r>
              <a:rPr lang="ru-RU" b="1" dirty="0"/>
              <a:t>анатомии человека выделяют 4 основных вида тканей:</a:t>
            </a:r>
          </a:p>
          <a:p>
            <a:endParaRPr lang="ru-RU" dirty="0"/>
          </a:p>
          <a:p>
            <a:r>
              <a:rPr lang="ru-RU" dirty="0"/>
              <a:t>1. покровная (эпителиальная) - клетки плотно пригнаны друг к другу, очень мало межклеточного вещества, высокая способность к митозу;</a:t>
            </a:r>
          </a:p>
          <a:p>
            <a:r>
              <a:rPr lang="ru-RU" dirty="0"/>
              <a:t>2. мышечная - главная особенность - клетки вытянутые, могут быть многоядерными, с большим количеством митохондрий;</a:t>
            </a:r>
          </a:p>
          <a:p>
            <a:r>
              <a:rPr lang="ru-RU" dirty="0"/>
              <a:t>3. нервная - уникальные клетки - нейроны - тело, короткие отростки и один длинный. Не способны к делению;</a:t>
            </a:r>
          </a:p>
          <a:p>
            <a:r>
              <a:rPr lang="ru-RU" dirty="0"/>
              <a:t>4. соединительная - очень разные клетки, непохожие, но отличительная черта все же есть - очень много межклеточного вещества.</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71949" y="0"/>
            <a:ext cx="9220051" cy="6858000"/>
          </a:xfrm>
          <a:prstGeom prst="rect">
            <a:avLst/>
          </a:prstGeom>
        </p:spPr>
      </p:pic>
    </p:spTree>
    <p:extLst>
      <p:ext uri="{BB962C8B-B14F-4D97-AF65-F5344CB8AC3E}">
        <p14:creationId xmlns:p14="http://schemas.microsoft.com/office/powerpoint/2010/main" xmlns="" val="128294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nvPr>
        </p:nvGraphicFramePr>
        <p:xfrm>
          <a:off x="119270" y="95090"/>
          <a:ext cx="11870962" cy="6762910"/>
        </p:xfrm>
        <a:graphic>
          <a:graphicData uri="http://schemas.openxmlformats.org/drawingml/2006/table">
            <a:tbl>
              <a:tblPr/>
              <a:tblGrid>
                <a:gridCol w="3419224"/>
                <a:gridCol w="3989988"/>
                <a:gridCol w="4461750"/>
              </a:tblGrid>
              <a:tr h="646092">
                <a:tc>
                  <a:txBody>
                    <a:bodyPr/>
                    <a:lstStyle/>
                    <a:p>
                      <a:pPr algn="ctr"/>
                      <a:r>
                        <a:rPr lang="ru-RU" sz="3200" b="0" i="0" dirty="0">
                          <a:effectLst/>
                          <a:latin typeface="Futura PT"/>
                        </a:rPr>
                        <a:t>Признаки</a:t>
                      </a:r>
                      <a:endParaRPr lang="ru-RU" sz="3200" dirty="0">
                        <a:effectLst/>
                      </a:endParaRPr>
                    </a:p>
                  </a:txBody>
                  <a:tcPr marL="0" marR="0" marT="0" marB="0">
                    <a:lnL>
                      <a:noFill/>
                    </a:lnL>
                    <a:lnR>
                      <a:noFill/>
                    </a:lnR>
                    <a:lnT>
                      <a:noFill/>
                    </a:lnT>
                    <a:lnB>
                      <a:noFill/>
                    </a:lnB>
                  </a:tcPr>
                </a:tc>
                <a:tc>
                  <a:txBody>
                    <a:bodyPr/>
                    <a:lstStyle/>
                    <a:p>
                      <a:pPr algn="ctr"/>
                      <a:r>
                        <a:rPr lang="ru-RU" sz="3200" b="0" i="0" dirty="0">
                          <a:effectLst/>
                          <a:latin typeface="Futura PT"/>
                        </a:rPr>
                        <a:t>Сходства</a:t>
                      </a:r>
                      <a:endParaRPr lang="ru-RU" sz="3200" dirty="0">
                        <a:effectLst/>
                      </a:endParaRPr>
                    </a:p>
                  </a:txBody>
                  <a:tcPr marL="0" marR="0" marT="0" marB="0">
                    <a:lnL>
                      <a:noFill/>
                    </a:lnL>
                    <a:lnR>
                      <a:noFill/>
                    </a:lnR>
                    <a:lnT>
                      <a:noFill/>
                    </a:lnT>
                    <a:lnB>
                      <a:noFill/>
                    </a:lnB>
                  </a:tcPr>
                </a:tc>
                <a:tc>
                  <a:txBody>
                    <a:bodyPr/>
                    <a:lstStyle/>
                    <a:p>
                      <a:pPr algn="ctr"/>
                      <a:r>
                        <a:rPr lang="ru-RU" sz="3200" b="0" i="0" dirty="0">
                          <a:effectLst/>
                          <a:latin typeface="Futura PT"/>
                        </a:rPr>
                        <a:t>Отличия</a:t>
                      </a:r>
                      <a:endParaRPr lang="ru-RU" sz="3200" dirty="0">
                        <a:effectLst/>
                      </a:endParaRPr>
                    </a:p>
                  </a:txBody>
                  <a:tcPr marL="0" marR="0" marT="0" marB="0">
                    <a:lnL>
                      <a:noFill/>
                    </a:lnL>
                    <a:lnR>
                      <a:noFill/>
                    </a:lnR>
                    <a:lnT>
                      <a:noFill/>
                    </a:lnT>
                    <a:lnB>
                      <a:noFill/>
                    </a:lnB>
                  </a:tcPr>
                </a:tc>
              </a:tr>
              <a:tr h="717638">
                <a:tc>
                  <a:txBody>
                    <a:bodyPr/>
                    <a:lstStyle/>
                    <a:p>
                      <a:pPr algn="ctr"/>
                      <a:r>
                        <a:rPr lang="ru-RU" sz="1400" b="0" i="0" dirty="0">
                          <a:effectLst/>
                          <a:latin typeface="Futura PT"/>
                        </a:rPr>
                        <a:t>Строение кожи</a:t>
                      </a:r>
                      <a:endParaRPr lang="ru-RU" sz="1400" dirty="0">
                        <a:effectLst/>
                      </a:endParaRPr>
                    </a:p>
                  </a:txBody>
                  <a:tcPr marL="0" marR="0" marT="0" marB="0">
                    <a:lnL>
                      <a:noFill/>
                    </a:lnL>
                    <a:lnR>
                      <a:noFill/>
                    </a:lnR>
                    <a:lnT>
                      <a:noFill/>
                    </a:lnT>
                    <a:lnB>
                      <a:noFill/>
                    </a:lnB>
                  </a:tcPr>
                </a:tc>
                <a:tc>
                  <a:txBody>
                    <a:bodyPr/>
                    <a:lstStyle/>
                    <a:p>
                      <a:pPr algn="ctr"/>
                      <a:r>
                        <a:rPr lang="ru-RU" sz="1400" dirty="0">
                          <a:effectLst/>
                        </a:rPr>
                        <a:t>как и у остальных млекопитающих, кожа многослойная, очень много желез, волосяной покров</a:t>
                      </a:r>
                    </a:p>
                  </a:txBody>
                  <a:tcPr marL="0" marR="0" marT="0" marB="0">
                    <a:lnL>
                      <a:noFill/>
                    </a:lnL>
                    <a:lnR>
                      <a:noFill/>
                    </a:lnR>
                    <a:lnT>
                      <a:noFill/>
                    </a:lnT>
                    <a:lnB>
                      <a:noFill/>
                    </a:lnB>
                  </a:tcPr>
                </a:tc>
                <a:tc>
                  <a:txBody>
                    <a:bodyPr/>
                    <a:lstStyle/>
                    <a:p>
                      <a:pPr algn="ctr"/>
                      <a:r>
                        <a:rPr lang="ru-RU" sz="1400">
                          <a:effectLst/>
                        </a:rPr>
                        <a:t> волосяной покров человека значительно беднее, чем у остальных млекопитающих</a:t>
                      </a:r>
                    </a:p>
                  </a:txBody>
                  <a:tcPr marL="0" marR="0" marT="0" marB="0">
                    <a:lnL>
                      <a:noFill/>
                    </a:lnL>
                    <a:lnR>
                      <a:noFill/>
                    </a:lnR>
                    <a:lnT>
                      <a:noFill/>
                    </a:lnT>
                    <a:lnB>
                      <a:noFill/>
                    </a:lnB>
                  </a:tcPr>
                </a:tc>
              </a:tr>
              <a:tr h="956851">
                <a:tc>
                  <a:txBody>
                    <a:bodyPr/>
                    <a:lstStyle/>
                    <a:p>
                      <a:pPr algn="ctr"/>
                      <a:r>
                        <a:rPr lang="ru-RU" sz="1400" b="0" i="0">
                          <a:effectLst/>
                          <a:latin typeface="Futura PT"/>
                        </a:rPr>
                        <a:t>Позвоночник</a:t>
                      </a:r>
                      <a:endParaRPr lang="ru-RU" sz="1400">
                        <a:effectLst/>
                      </a:endParaRPr>
                    </a:p>
                  </a:txBody>
                  <a:tcPr marL="0" marR="0" marT="0" marB="0">
                    <a:lnL>
                      <a:noFill/>
                    </a:lnL>
                    <a:lnR>
                      <a:noFill/>
                    </a:lnR>
                    <a:lnT>
                      <a:noFill/>
                    </a:lnT>
                    <a:lnB>
                      <a:noFill/>
                    </a:lnB>
                  </a:tcPr>
                </a:tc>
                <a:tc>
                  <a:txBody>
                    <a:bodyPr/>
                    <a:lstStyle/>
                    <a:p>
                      <a:pPr algn="ctr"/>
                      <a:r>
                        <a:rPr lang="ru-RU" sz="1400" dirty="0">
                          <a:effectLst/>
                        </a:rPr>
                        <a:t>на ранних стадиях эмбрионального развития это хорда, которая затем становится позвоночником</a:t>
                      </a:r>
                    </a:p>
                  </a:txBody>
                  <a:tcPr marL="0" marR="0" marT="0" marB="0">
                    <a:lnL>
                      <a:noFill/>
                    </a:lnL>
                    <a:lnR>
                      <a:noFill/>
                    </a:lnR>
                    <a:lnT>
                      <a:noFill/>
                    </a:lnT>
                    <a:lnB>
                      <a:noFill/>
                    </a:lnB>
                  </a:tcPr>
                </a:tc>
                <a:tc>
                  <a:txBody>
                    <a:bodyPr/>
                    <a:lstStyle/>
                    <a:p>
                      <a:pPr algn="ctr"/>
                      <a:r>
                        <a:rPr lang="ru-RU" sz="1400" dirty="0">
                          <a:effectLst/>
                        </a:rPr>
                        <a:t> позвоночник имеет изгибы, соответствующие </a:t>
                      </a:r>
                      <a:r>
                        <a:rPr lang="ru-RU" sz="1400" dirty="0" err="1">
                          <a:effectLst/>
                        </a:rPr>
                        <a:t>прямохождению</a:t>
                      </a:r>
                      <a:r>
                        <a:rPr lang="ru-RU" sz="1400" dirty="0">
                          <a:effectLst/>
                        </a:rPr>
                        <a:t>,</a:t>
                      </a:r>
                    </a:p>
                    <a:p>
                      <a:pPr algn="ctr"/>
                      <a:r>
                        <a:rPr lang="ru-RU" sz="1400" dirty="0">
                          <a:effectLst/>
                        </a:rPr>
                        <a:t>в черепе мозговой отдел значительно больше лобного</a:t>
                      </a:r>
                    </a:p>
                  </a:txBody>
                  <a:tcPr marL="0" marR="0" marT="0" marB="0">
                    <a:lnL>
                      <a:noFill/>
                    </a:lnL>
                    <a:lnR>
                      <a:noFill/>
                    </a:lnR>
                    <a:lnT>
                      <a:noFill/>
                    </a:lnT>
                    <a:lnB>
                      <a:noFill/>
                    </a:lnB>
                  </a:tcPr>
                </a:tc>
              </a:tr>
              <a:tr h="605711">
                <a:tc>
                  <a:txBody>
                    <a:bodyPr/>
                    <a:lstStyle/>
                    <a:p>
                      <a:pPr algn="ctr"/>
                      <a:r>
                        <a:rPr lang="ru-RU" sz="1400" b="0" i="0">
                          <a:effectLst/>
                          <a:latin typeface="Futura PT"/>
                        </a:rPr>
                        <a:t>Кровеносная система</a:t>
                      </a:r>
                      <a:endParaRPr lang="ru-RU" sz="1400">
                        <a:effectLst/>
                      </a:endParaRPr>
                    </a:p>
                  </a:txBody>
                  <a:tcPr marL="0" marR="0" marT="0" marB="0">
                    <a:lnL>
                      <a:noFill/>
                    </a:lnL>
                    <a:lnR>
                      <a:noFill/>
                    </a:lnR>
                    <a:lnT>
                      <a:noFill/>
                    </a:lnT>
                    <a:lnB>
                      <a:noFill/>
                    </a:lnB>
                  </a:tcPr>
                </a:tc>
                <a:tc>
                  <a:txBody>
                    <a:bodyPr/>
                    <a:lstStyle/>
                    <a:p>
                      <a:pPr algn="ctr"/>
                      <a:r>
                        <a:rPr lang="ru-RU" sz="1400" dirty="0">
                          <a:effectLst/>
                        </a:rPr>
                        <a:t>2 круга кровообращения, 4-х камерное сердце, кровь не смешивается</a:t>
                      </a:r>
                    </a:p>
                  </a:txBody>
                  <a:tcPr marL="0" marR="0" marT="0" marB="0">
                    <a:lnL>
                      <a:noFill/>
                    </a:lnL>
                    <a:lnR>
                      <a:noFill/>
                    </a:lnR>
                    <a:lnT>
                      <a:noFill/>
                    </a:lnT>
                    <a:lnB>
                      <a:noFill/>
                    </a:lnB>
                  </a:tcPr>
                </a:tc>
                <a:tc>
                  <a:txBody>
                    <a:bodyPr/>
                    <a:lstStyle/>
                    <a:p>
                      <a:pPr algn="ctr"/>
                      <a:r>
                        <a:rPr lang="ru-RU" sz="1400" b="0" i="0">
                          <a:effectLst/>
                          <a:latin typeface="Futura PT"/>
                        </a:rPr>
                        <a:t>-</a:t>
                      </a:r>
                      <a:endParaRPr lang="ru-RU" sz="1400">
                        <a:effectLst/>
                      </a:endParaRPr>
                    </a:p>
                  </a:txBody>
                  <a:tcPr marL="0" marR="0" marT="0" marB="0">
                    <a:lnL>
                      <a:noFill/>
                    </a:lnL>
                    <a:lnR>
                      <a:noFill/>
                    </a:lnR>
                    <a:lnT>
                      <a:noFill/>
                    </a:lnT>
                    <a:lnB>
                      <a:noFill/>
                    </a:lnB>
                  </a:tcPr>
                </a:tc>
              </a:tr>
              <a:tr h="239213">
                <a:tc>
                  <a:txBody>
                    <a:bodyPr/>
                    <a:lstStyle/>
                    <a:p>
                      <a:pPr algn="ctr"/>
                      <a:r>
                        <a:rPr lang="ru-RU" sz="1400" b="0" i="0">
                          <a:effectLst/>
                          <a:latin typeface="Futura PT"/>
                        </a:rPr>
                        <a:t>Дыхательная система</a:t>
                      </a:r>
                      <a:endParaRPr lang="ru-RU" sz="1400">
                        <a:effectLst/>
                      </a:endParaRPr>
                    </a:p>
                  </a:txBody>
                  <a:tcPr marL="0" marR="0" marT="0" marB="0">
                    <a:lnL>
                      <a:noFill/>
                    </a:lnL>
                    <a:lnR>
                      <a:noFill/>
                    </a:lnR>
                    <a:lnT>
                      <a:noFill/>
                    </a:lnT>
                    <a:lnB>
                      <a:noFill/>
                    </a:lnB>
                  </a:tcPr>
                </a:tc>
                <a:tc>
                  <a:txBody>
                    <a:bodyPr/>
                    <a:lstStyle/>
                    <a:p>
                      <a:pPr algn="ctr"/>
                      <a:r>
                        <a:rPr lang="ru-RU" sz="1400" dirty="0">
                          <a:effectLst/>
                        </a:rPr>
                        <a:t>легкие + </a:t>
                      </a:r>
                      <a:r>
                        <a:rPr lang="ru-RU" sz="1400" dirty="0" smtClean="0">
                          <a:effectLst/>
                        </a:rPr>
                        <a:t>кожа(мало)</a:t>
                      </a:r>
                      <a:endParaRPr lang="ru-RU" sz="1400" dirty="0">
                        <a:effectLst/>
                      </a:endParaRPr>
                    </a:p>
                  </a:txBody>
                  <a:tcPr marL="0" marR="0" marT="0" marB="0">
                    <a:lnL>
                      <a:noFill/>
                    </a:lnL>
                    <a:lnR>
                      <a:noFill/>
                    </a:lnR>
                    <a:lnT>
                      <a:noFill/>
                    </a:lnT>
                    <a:lnB>
                      <a:noFill/>
                    </a:lnB>
                  </a:tcPr>
                </a:tc>
                <a:tc>
                  <a:txBody>
                    <a:bodyPr/>
                    <a:lstStyle/>
                    <a:p>
                      <a:pPr algn="ctr"/>
                      <a:r>
                        <a:rPr lang="ru-RU" sz="1400" b="0" i="0">
                          <a:effectLst/>
                          <a:latin typeface="Futura PT"/>
                        </a:rPr>
                        <a:t>-</a:t>
                      </a:r>
                      <a:endParaRPr lang="ru-RU" sz="1400">
                        <a:effectLst/>
                      </a:endParaRPr>
                    </a:p>
                  </a:txBody>
                  <a:tcPr marL="0" marR="0" marT="0" marB="0">
                    <a:lnL>
                      <a:noFill/>
                    </a:lnL>
                    <a:lnR>
                      <a:noFill/>
                    </a:lnR>
                    <a:lnT>
                      <a:noFill/>
                    </a:lnT>
                    <a:lnB>
                      <a:noFill/>
                    </a:lnB>
                  </a:tcPr>
                </a:tc>
              </a:tr>
              <a:tr h="1435276">
                <a:tc>
                  <a:txBody>
                    <a:bodyPr/>
                    <a:lstStyle/>
                    <a:p>
                      <a:pPr algn="ctr"/>
                      <a:r>
                        <a:rPr lang="ru-RU" sz="1400" b="0" i="0" smtClean="0">
                          <a:effectLst/>
                          <a:latin typeface="Futura PT"/>
                        </a:rPr>
                        <a:t>Пищеварительная система</a:t>
                      </a:r>
                      <a:endParaRPr lang="ru-RU" sz="1400" dirty="0">
                        <a:effectLst/>
                      </a:endParaRPr>
                    </a:p>
                  </a:txBody>
                  <a:tcPr marL="0" marR="0" marT="0" marB="0">
                    <a:lnL>
                      <a:noFill/>
                    </a:lnL>
                    <a:lnR>
                      <a:noFill/>
                    </a:lnR>
                    <a:lnT>
                      <a:noFill/>
                    </a:lnT>
                    <a:lnB>
                      <a:noFill/>
                    </a:lnB>
                  </a:tcPr>
                </a:tc>
                <a:tc>
                  <a:txBody>
                    <a:bodyPr/>
                    <a:lstStyle/>
                    <a:p>
                      <a:pPr algn="ctr"/>
                      <a:r>
                        <a:rPr lang="ru-RU" sz="1400" smtClean="0">
                          <a:effectLst/>
                        </a:rPr>
                        <a:t>как и у остальных млекопитающих, дифференцированные зубы,</a:t>
                      </a:r>
                    </a:p>
                    <a:p>
                      <a:pPr algn="ctr"/>
                      <a:r>
                        <a:rPr lang="ru-RU" sz="1400" u="sng" smtClean="0">
                          <a:effectLst/>
                        </a:rPr>
                        <a:t>жкт:</a:t>
                      </a:r>
                      <a:r>
                        <a:rPr lang="ru-RU" sz="1400" smtClean="0">
                          <a:effectLst/>
                        </a:rPr>
                        <a:t> глотка, пищевод, желудок, тонка кишка, толстая кишка</a:t>
                      </a:r>
                    </a:p>
                    <a:p>
                      <a:pPr algn="ctr"/>
                      <a:r>
                        <a:rPr lang="ru-RU" sz="1400" u="sng" smtClean="0">
                          <a:effectLst/>
                        </a:rPr>
                        <a:t>Пищеварительные железы</a:t>
                      </a:r>
                      <a:r>
                        <a:rPr lang="ru-RU" sz="1400" smtClean="0">
                          <a:effectLst/>
                        </a:rPr>
                        <a:t>: печень и поджелудочная железа</a:t>
                      </a:r>
                      <a:endParaRPr lang="ru-RU" sz="1400" dirty="0">
                        <a:effectLst/>
                      </a:endParaRPr>
                    </a:p>
                  </a:txBody>
                  <a:tcPr marL="0" marR="0" marT="0" marB="0">
                    <a:lnL>
                      <a:noFill/>
                    </a:lnL>
                    <a:lnR>
                      <a:noFill/>
                    </a:lnR>
                    <a:lnT>
                      <a:noFill/>
                    </a:lnT>
                    <a:lnB>
                      <a:noFill/>
                    </a:lnB>
                  </a:tcPr>
                </a:tc>
                <a:tc>
                  <a:txBody>
                    <a:bodyPr/>
                    <a:lstStyle/>
                    <a:p>
                      <a:pPr algn="ctr"/>
                      <a:r>
                        <a:rPr lang="ru-RU" sz="1400" smtClean="0">
                          <a:effectLst/>
                        </a:rPr>
                        <a:t> жкт длиннее, чем у хищных животных, и короче, чем у травоядных.</a:t>
                      </a:r>
                    </a:p>
                    <a:p>
                      <a:pPr algn="ctr"/>
                      <a:r>
                        <a:rPr lang="ru-RU" sz="1400" smtClean="0">
                          <a:effectLst/>
                        </a:rPr>
                        <a:t>Печень человека не запасает витамин С</a:t>
                      </a:r>
                      <a:endParaRPr lang="ru-RU" sz="1400" dirty="0">
                        <a:effectLst/>
                      </a:endParaRPr>
                    </a:p>
                  </a:txBody>
                  <a:tcPr marL="0" marR="0" marT="0" marB="0">
                    <a:lnL>
                      <a:noFill/>
                    </a:lnL>
                    <a:lnR>
                      <a:noFill/>
                    </a:lnR>
                    <a:lnT>
                      <a:noFill/>
                    </a:lnT>
                    <a:lnB>
                      <a:noFill/>
                    </a:lnB>
                  </a:tcPr>
                </a:tc>
              </a:tr>
              <a:tr h="717638">
                <a:tc>
                  <a:txBody>
                    <a:bodyPr/>
                    <a:lstStyle/>
                    <a:p>
                      <a:pPr algn="ctr"/>
                      <a:r>
                        <a:rPr lang="ru-RU" sz="1400" b="0" i="0" smtClean="0">
                          <a:effectLst/>
                          <a:latin typeface="Futura PT"/>
                        </a:rPr>
                        <a:t>Выделительная система</a:t>
                      </a:r>
                      <a:endParaRPr lang="ru-RU" sz="1400">
                        <a:effectLst/>
                      </a:endParaRPr>
                    </a:p>
                  </a:txBody>
                  <a:tcPr marL="0" marR="0" marT="0" marB="0">
                    <a:lnL>
                      <a:noFill/>
                    </a:lnL>
                    <a:lnR>
                      <a:noFill/>
                    </a:lnR>
                    <a:lnT>
                      <a:noFill/>
                    </a:lnT>
                    <a:lnB>
                      <a:noFill/>
                    </a:lnB>
                  </a:tcPr>
                </a:tc>
                <a:tc>
                  <a:txBody>
                    <a:bodyPr/>
                    <a:lstStyle/>
                    <a:p>
                      <a:pPr algn="ctr"/>
                      <a:r>
                        <a:rPr lang="ru-RU" sz="1400" smtClean="0">
                          <a:effectLst/>
                        </a:rPr>
                        <a:t>мочеполовая система,</a:t>
                      </a:r>
                    </a:p>
                    <a:p>
                      <a:pPr algn="ctr"/>
                      <a:r>
                        <a:rPr lang="ru-RU" sz="1400" smtClean="0">
                          <a:effectLst/>
                        </a:rPr>
                        <a:t>кожа</a:t>
                      </a:r>
                    </a:p>
                    <a:p>
                      <a:pPr algn="ctr"/>
                      <a:r>
                        <a:rPr lang="ru-RU" sz="1400" smtClean="0">
                          <a:effectLst/>
                        </a:rPr>
                        <a:t>легкие</a:t>
                      </a:r>
                      <a:endParaRPr lang="ru-RU" sz="1400">
                        <a:effectLst/>
                      </a:endParaRPr>
                    </a:p>
                  </a:txBody>
                  <a:tcPr marL="0" marR="0" marT="0" marB="0">
                    <a:lnL>
                      <a:noFill/>
                    </a:lnL>
                    <a:lnR>
                      <a:noFill/>
                    </a:lnR>
                    <a:lnT>
                      <a:noFill/>
                    </a:lnT>
                    <a:lnB>
                      <a:noFill/>
                    </a:lnB>
                  </a:tcPr>
                </a:tc>
                <a:tc>
                  <a:txBody>
                    <a:bodyPr/>
                    <a:lstStyle/>
                    <a:p>
                      <a:pPr algn="ctr"/>
                      <a:r>
                        <a:rPr lang="ru-RU" sz="1400" dirty="0" smtClean="0">
                          <a:effectLst/>
                        </a:rPr>
                        <a:t>-</a:t>
                      </a:r>
                      <a:endParaRPr lang="ru-RU" sz="1400" dirty="0">
                        <a:effectLst/>
                      </a:endParaRPr>
                    </a:p>
                  </a:txBody>
                  <a:tcPr marL="0" marR="0" marT="0" marB="0">
                    <a:lnL>
                      <a:noFill/>
                    </a:lnL>
                    <a:lnR>
                      <a:noFill/>
                    </a:lnR>
                    <a:lnT>
                      <a:noFill/>
                    </a:lnT>
                    <a:lnB>
                      <a:noFill/>
                    </a:lnB>
                  </a:tcPr>
                </a:tc>
              </a:tr>
              <a:tr h="726853">
                <a:tc>
                  <a:txBody>
                    <a:bodyPr/>
                    <a:lstStyle/>
                    <a:p>
                      <a:pPr algn="ctr"/>
                      <a:r>
                        <a:rPr lang="ru-RU" sz="1400" b="0" i="0" smtClean="0">
                          <a:effectLst/>
                          <a:latin typeface="Futura PT"/>
                        </a:rPr>
                        <a:t>Нервная система</a:t>
                      </a:r>
                      <a:endParaRPr lang="ru-RU" sz="1400">
                        <a:effectLst/>
                      </a:endParaRPr>
                    </a:p>
                  </a:txBody>
                  <a:tcPr marL="0" marR="0" marT="0" marB="0">
                    <a:lnL>
                      <a:noFill/>
                    </a:lnL>
                    <a:lnR>
                      <a:noFill/>
                    </a:lnR>
                    <a:lnT>
                      <a:noFill/>
                    </a:lnT>
                    <a:lnB>
                      <a:noFill/>
                    </a:lnB>
                  </a:tcPr>
                </a:tc>
                <a:tc>
                  <a:txBody>
                    <a:bodyPr/>
                    <a:lstStyle/>
                    <a:p>
                      <a:pPr algn="ctr"/>
                      <a:r>
                        <a:rPr lang="ru-RU" sz="1400" smtClean="0">
                          <a:effectLst/>
                        </a:rPr>
                        <a:t>центральная и периферическая,</a:t>
                      </a:r>
                    </a:p>
                    <a:p>
                      <a:pPr algn="ctr"/>
                      <a:r>
                        <a:rPr lang="ru-RU" sz="1400" smtClean="0">
                          <a:effectLst/>
                        </a:rPr>
                        <a:t>5 отделов головного мозга</a:t>
                      </a:r>
                      <a:endParaRPr lang="ru-RU" sz="1400">
                        <a:effectLst/>
                      </a:endParaRPr>
                    </a:p>
                  </a:txBody>
                  <a:tcPr marL="0" marR="0" marT="0" marB="0">
                    <a:lnL>
                      <a:noFill/>
                    </a:lnL>
                    <a:lnR>
                      <a:noFill/>
                    </a:lnR>
                    <a:lnT>
                      <a:noFill/>
                    </a:lnT>
                    <a:lnB>
                      <a:noFill/>
                    </a:lnB>
                  </a:tcPr>
                </a:tc>
                <a:tc>
                  <a:txBody>
                    <a:bodyPr/>
                    <a:lstStyle/>
                    <a:p>
                      <a:pPr algn="ctr"/>
                      <a:r>
                        <a:rPr lang="ru-RU" sz="1400" dirty="0" smtClean="0">
                          <a:effectLst/>
                        </a:rPr>
                        <a:t>лучше развита кора, что говорит о более сложной высшей нервной деятельности,</a:t>
                      </a:r>
                    </a:p>
                    <a:p>
                      <a:pPr algn="ctr"/>
                      <a:r>
                        <a:rPr lang="ru-RU" sz="1400" dirty="0" smtClean="0">
                          <a:effectLst/>
                        </a:rPr>
                        <a:t>есть вторая сигнальная система</a:t>
                      </a:r>
                      <a:endParaRPr lang="ru-RU" sz="1400" dirty="0">
                        <a:effectLst/>
                      </a:endParaRPr>
                    </a:p>
                  </a:txBody>
                  <a:tcPr marL="0" marR="0" marT="0" marB="0">
                    <a:lnL>
                      <a:noFill/>
                    </a:lnL>
                    <a:lnR>
                      <a:noFill/>
                    </a:lnR>
                    <a:lnT>
                      <a:noFill/>
                    </a:lnT>
                    <a:lnB>
                      <a:noFill/>
                    </a:lnB>
                  </a:tcPr>
                </a:tc>
              </a:tr>
              <a:tr h="717638">
                <a:tc>
                  <a:txBody>
                    <a:bodyPr/>
                    <a:lstStyle/>
                    <a:p>
                      <a:pPr algn="ctr"/>
                      <a:r>
                        <a:rPr lang="ru-RU" sz="1400" b="0" i="0" smtClean="0">
                          <a:effectLst/>
                          <a:latin typeface="Futura PT"/>
                        </a:rPr>
                        <a:t>Система желез</a:t>
                      </a:r>
                      <a:endParaRPr lang="ru-RU" sz="1400">
                        <a:effectLst/>
                      </a:endParaRPr>
                    </a:p>
                  </a:txBody>
                  <a:tcPr marL="0" marR="0" marT="0" marB="0">
                    <a:lnL>
                      <a:noFill/>
                    </a:lnL>
                    <a:lnR>
                      <a:noFill/>
                    </a:lnR>
                    <a:lnT>
                      <a:noFill/>
                    </a:lnT>
                    <a:lnB>
                      <a:noFill/>
                    </a:lnB>
                  </a:tcPr>
                </a:tc>
                <a:tc>
                  <a:txBody>
                    <a:bodyPr/>
                    <a:lstStyle/>
                    <a:p>
                      <a:pPr algn="ctr"/>
                      <a:r>
                        <a:rPr lang="ru-RU" sz="1400" smtClean="0">
                          <a:effectLst/>
                        </a:rPr>
                        <a:t>железы внутренней и внешней секреции, желез внешней секреции много, есть молочные железы</a:t>
                      </a:r>
                      <a:endParaRPr lang="ru-RU" sz="1400">
                        <a:effectLst/>
                      </a:endParaRPr>
                    </a:p>
                  </a:txBody>
                  <a:tcPr marL="0" marR="0" marT="0" marB="0">
                    <a:lnL>
                      <a:noFill/>
                    </a:lnL>
                    <a:lnR>
                      <a:noFill/>
                    </a:lnR>
                    <a:lnT>
                      <a:noFill/>
                    </a:lnT>
                    <a:lnB>
                      <a:noFill/>
                    </a:lnB>
                  </a:tcPr>
                </a:tc>
                <a:tc>
                  <a:txBody>
                    <a:bodyPr/>
                    <a:lstStyle/>
                    <a:p>
                      <a:pPr algn="ctr"/>
                      <a:r>
                        <a:rPr lang="ru-RU" sz="1400" dirty="0" smtClean="0">
                          <a:effectLst/>
                        </a:rPr>
                        <a:t>состав гормонов</a:t>
                      </a:r>
                      <a:endParaRPr lang="ru-RU" sz="1400" dirty="0">
                        <a:effectLst/>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xmlns="" val="3364907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Части тела</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3488" y="1152982"/>
            <a:ext cx="8706118" cy="5475451"/>
          </a:xfrm>
        </p:spPr>
      </p:pic>
    </p:spTree>
    <p:extLst>
      <p:ext uri="{BB962C8B-B14F-4D97-AF65-F5344CB8AC3E}">
        <p14:creationId xmlns:p14="http://schemas.microsoft.com/office/powerpoint/2010/main" xmlns="" val="700020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Конечности человека</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7495" y="1152983"/>
            <a:ext cx="4970977" cy="5735743"/>
          </a:xfrm>
        </p:spPr>
      </p:pic>
      <p:pic>
        <p:nvPicPr>
          <p:cNvPr id="7" name="Рисунок 6"/>
          <p:cNvPicPr>
            <a:picLocks noChangeAspect="1"/>
          </p:cNvPicPr>
          <p:nvPr/>
        </p:nvPicPr>
        <p:blipFill rotWithShape="1">
          <a:blip r:embed="rId3">
            <a:extLst>
              <a:ext uri="{28A0092B-C50C-407E-A947-70E740481C1C}">
                <a14:useLocalDpi xmlns:a14="http://schemas.microsoft.com/office/drawing/2010/main" xmlns="" val="0"/>
              </a:ext>
            </a:extLst>
          </a:blip>
          <a:srcRect l="16150" t="10516" r="10611" b="7982"/>
          <a:stretch/>
        </p:blipFill>
        <p:spPr>
          <a:xfrm>
            <a:off x="5966658" y="1152983"/>
            <a:ext cx="6103312" cy="5705017"/>
          </a:xfrm>
          <a:prstGeom prst="rect">
            <a:avLst/>
          </a:prstGeom>
        </p:spPr>
      </p:pic>
    </p:spTree>
    <p:extLst>
      <p:ext uri="{BB962C8B-B14F-4D97-AF65-F5344CB8AC3E}">
        <p14:creationId xmlns:p14="http://schemas.microsoft.com/office/powerpoint/2010/main" xmlns="" val="61052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3625"/>
            <a:ext cx="9404723" cy="1400530"/>
          </a:xfrm>
        </p:spPr>
        <p:txBody>
          <a:bodyPr/>
          <a:lstStyle/>
          <a:p>
            <a:r>
              <a:rPr lang="ru-RU" dirty="0"/>
              <a:t>Кости образуют скелет.</a:t>
            </a: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152983"/>
            <a:ext cx="3670479" cy="5707682"/>
          </a:xfrm>
        </p:spPr>
      </p:pic>
      <p:pic>
        <p:nvPicPr>
          <p:cNvPr id="9" name="Рисунок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55287" y="2603415"/>
            <a:ext cx="5131158" cy="4254585"/>
          </a:xfrm>
          <a:prstGeom prst="rect">
            <a:avLst/>
          </a:prstGeom>
        </p:spPr>
      </p:pic>
      <p:sp>
        <p:nvSpPr>
          <p:cNvPr id="10" name="TextBox 9"/>
          <p:cNvSpPr txBox="1"/>
          <p:nvPr/>
        </p:nvSpPr>
        <p:spPr>
          <a:xfrm>
            <a:off x="4224271" y="1359046"/>
            <a:ext cx="6748530" cy="1569660"/>
          </a:xfrm>
          <a:prstGeom prst="rect">
            <a:avLst/>
          </a:prstGeom>
          <a:noFill/>
        </p:spPr>
        <p:txBody>
          <a:bodyPr wrap="square" rtlCol="0">
            <a:spAutoFit/>
          </a:bodyPr>
          <a:lstStyle/>
          <a:p>
            <a:r>
              <a:rPr lang="ru-RU" sz="2400" dirty="0" smtClean="0"/>
              <a:t>Туловище </a:t>
            </a:r>
            <a:r>
              <a:rPr lang="ru-RU" sz="2400" dirty="0"/>
              <a:t>внутри разделено на грудную и брюшную полость мышцей </a:t>
            </a:r>
            <a:r>
              <a:rPr lang="ru-RU" sz="2400" b="1" dirty="0"/>
              <a:t>диафрагмой</a:t>
            </a:r>
            <a:r>
              <a:rPr lang="ru-RU" sz="2400" dirty="0"/>
              <a:t>, ее еще называют грудобрюшной перегородкой. </a:t>
            </a:r>
          </a:p>
        </p:txBody>
      </p:sp>
    </p:spTree>
    <p:extLst>
      <p:ext uri="{BB962C8B-B14F-4D97-AF65-F5344CB8AC3E}">
        <p14:creationId xmlns:p14="http://schemas.microsoft.com/office/powerpoint/2010/main" xmlns="" val="2349595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400530"/>
          </a:xfrm>
        </p:spPr>
        <p:txBody>
          <a:bodyPr/>
          <a:lstStyle/>
          <a:p>
            <a:r>
              <a:rPr lang="ru-RU" dirty="0"/>
              <a:t>Расположение внутренних органов</a:t>
            </a:r>
            <a:br>
              <a:rPr lang="ru-RU" dirty="0"/>
            </a:br>
            <a:endParaRPr lang="ru-RU" dirty="0"/>
          </a:p>
        </p:txBody>
      </p:sp>
      <p:sp>
        <p:nvSpPr>
          <p:cNvPr id="3" name="Объект 2"/>
          <p:cNvSpPr>
            <a:spLocks noGrp="1"/>
          </p:cNvSpPr>
          <p:nvPr>
            <p:ph idx="1"/>
          </p:nvPr>
        </p:nvSpPr>
        <p:spPr>
          <a:xfrm>
            <a:off x="1" y="965915"/>
            <a:ext cx="6613034" cy="5756857"/>
          </a:xfrm>
        </p:spPr>
        <p:txBody>
          <a:bodyPr>
            <a:normAutofit fontScale="85000" lnSpcReduction="20000"/>
          </a:bodyPr>
          <a:lstStyle/>
          <a:p>
            <a:r>
              <a:rPr lang="ru-RU" dirty="0"/>
              <a:t>В грудной полости находятся сердце и легкие, проходят пищевод и дыхательные пути</a:t>
            </a:r>
            <a:r>
              <a:rPr lang="ru-RU" dirty="0" smtClean="0"/>
              <a:t>.</a:t>
            </a:r>
          </a:p>
          <a:p>
            <a:endParaRPr lang="ru-RU" dirty="0" smtClean="0"/>
          </a:p>
          <a:p>
            <a:r>
              <a:rPr lang="ru-RU" dirty="0"/>
              <a:t>В брюшной полости находятся желудок, кишечник, печень, поджелудочная железа, селезенка, почки, многочисленные сосуды и нервы. Здесь же размещены половые органы женщин.</a:t>
            </a:r>
          </a:p>
          <a:p>
            <a:endParaRPr lang="ru-RU" dirty="0" smtClean="0"/>
          </a:p>
          <a:p>
            <a:r>
              <a:rPr lang="ru-RU" dirty="0"/>
              <a:t>У мужчин половые органы находятся вне брюшной полости, так как для развития мужских половых клеток – сперматозоидов требуется более низкая температура.</a:t>
            </a:r>
          </a:p>
          <a:p>
            <a:endParaRPr lang="ru-RU" dirty="0"/>
          </a:p>
          <a:p>
            <a:r>
              <a:rPr lang="ru-RU" dirty="0"/>
              <a:t>Между различными частями тела существуют определенные соотношения или пропорции. Так, например, у многих людей длина носа равна длине уха, а длина предплечья равна длине стопы.</a:t>
            </a:r>
          </a:p>
          <a:p>
            <a:endParaRPr lang="ru-RU" dirty="0" smtClean="0"/>
          </a:p>
          <a:p>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28079" y="700265"/>
            <a:ext cx="4884354" cy="275189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33468" y="3825025"/>
            <a:ext cx="5558532" cy="3032975"/>
          </a:xfrm>
          <a:prstGeom prst="rect">
            <a:avLst/>
          </a:prstGeom>
        </p:spPr>
      </p:pic>
    </p:spTree>
    <p:extLst>
      <p:ext uri="{BB962C8B-B14F-4D97-AF65-F5344CB8AC3E}">
        <p14:creationId xmlns:p14="http://schemas.microsoft.com/office/powerpoint/2010/main" xmlns="" val="275169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01885" y="0"/>
            <a:ext cx="8290115" cy="6858001"/>
          </a:xfrm>
          <a:prstGeom prst="rect">
            <a:avLst/>
          </a:prstGeom>
        </p:spPr>
      </p:pic>
      <p:sp>
        <p:nvSpPr>
          <p:cNvPr id="2" name="Заголовок 1"/>
          <p:cNvSpPr>
            <a:spLocks noGrp="1"/>
          </p:cNvSpPr>
          <p:nvPr>
            <p:ph type="title"/>
          </p:nvPr>
        </p:nvSpPr>
        <p:spPr>
          <a:xfrm>
            <a:off x="0" y="-1"/>
            <a:ext cx="5911403" cy="927279"/>
          </a:xfrm>
        </p:spPr>
        <p:txBody>
          <a:bodyPr/>
          <a:lstStyle/>
          <a:p>
            <a:r>
              <a:rPr lang="ru-RU" sz="3600" dirty="0" smtClean="0"/>
              <a:t>Ткани Человека</a:t>
            </a:r>
            <a:endParaRPr lang="ru-RU" sz="3600" dirty="0"/>
          </a:p>
        </p:txBody>
      </p:sp>
      <p:sp>
        <p:nvSpPr>
          <p:cNvPr id="3" name="Объект 2"/>
          <p:cNvSpPr>
            <a:spLocks noGrp="1"/>
          </p:cNvSpPr>
          <p:nvPr>
            <p:ph idx="1"/>
          </p:nvPr>
        </p:nvSpPr>
        <p:spPr>
          <a:xfrm>
            <a:off x="0" y="1058183"/>
            <a:ext cx="3889420" cy="6289214"/>
          </a:xfrm>
        </p:spPr>
        <p:txBody>
          <a:bodyPr>
            <a:normAutofit lnSpcReduction="10000"/>
          </a:bodyPr>
          <a:lstStyle/>
          <a:p>
            <a:r>
              <a:rPr lang="ru-RU" dirty="0"/>
              <a:t>Ткань – это группа клеток и межклеточного вещества, выполняющие общие функции и обладающие сходным строением. Тканей в организме довольно много, но все они подразделяются на четыре основных вида: эпителиальную, соединительную, мышечную и нервную. Наука, изучающая ткани, называется гистология.</a:t>
            </a:r>
          </a:p>
        </p:txBody>
      </p:sp>
    </p:spTree>
    <p:extLst>
      <p:ext uri="{BB962C8B-B14F-4D97-AF65-F5344CB8AC3E}">
        <p14:creationId xmlns:p14="http://schemas.microsoft.com/office/powerpoint/2010/main" xmlns="" val="548229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Эпителиальная ткань</a:t>
            </a:r>
          </a:p>
        </p:txBody>
      </p:sp>
      <p:sp>
        <p:nvSpPr>
          <p:cNvPr id="3" name="Объект 2"/>
          <p:cNvSpPr>
            <a:spLocks noGrp="1"/>
          </p:cNvSpPr>
          <p:nvPr>
            <p:ph idx="1"/>
          </p:nvPr>
        </p:nvSpPr>
        <p:spPr>
          <a:xfrm>
            <a:off x="270457" y="1223493"/>
            <a:ext cx="4840330" cy="4709697"/>
          </a:xfrm>
        </p:spPr>
        <p:txBody>
          <a:bodyPr>
            <a:normAutofit lnSpcReduction="10000"/>
          </a:bodyPr>
          <a:lstStyle/>
          <a:p>
            <a:r>
              <a:rPr lang="ru-RU" dirty="0"/>
              <a:t>Клетки этой ткани образуют сомкнутые ряды. Межклеточное вещество почти отсутствует. В зависимости от особенностей строения клеток выделяют несколько  видов эпителиальной ткани.</a:t>
            </a:r>
          </a:p>
          <a:p>
            <a:endParaRPr lang="ru-RU" dirty="0"/>
          </a:p>
          <a:p>
            <a:r>
              <a:rPr lang="ru-RU" dirty="0" smtClean="0"/>
              <a:t>Функции</a:t>
            </a:r>
            <a:r>
              <a:rPr lang="en-US" dirty="0" smtClean="0"/>
              <a:t>:</a:t>
            </a:r>
            <a:r>
              <a:rPr lang="ru-RU" dirty="0" smtClean="0"/>
              <a:t> покровная</a:t>
            </a:r>
            <a:r>
              <a:rPr lang="ru-RU" dirty="0"/>
              <a:t>, защитная, выделительная и секреторная.</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10787" y="1223493"/>
            <a:ext cx="7081213" cy="3871063"/>
          </a:xfrm>
          <a:prstGeom prst="rect">
            <a:avLst/>
          </a:prstGeom>
        </p:spPr>
      </p:pic>
    </p:spTree>
    <p:extLst>
      <p:ext uri="{BB962C8B-B14F-4D97-AF65-F5344CB8AC3E}">
        <p14:creationId xmlns:p14="http://schemas.microsoft.com/office/powerpoint/2010/main" xmlns="" val="397457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a:t>Соединительная ткань</a:t>
            </a:r>
          </a:p>
        </p:txBody>
      </p:sp>
      <p:sp>
        <p:nvSpPr>
          <p:cNvPr id="3" name="Объект 2"/>
          <p:cNvSpPr>
            <a:spLocks noGrp="1"/>
          </p:cNvSpPr>
          <p:nvPr>
            <p:ph idx="1"/>
          </p:nvPr>
        </p:nvSpPr>
        <p:spPr>
          <a:xfrm>
            <a:off x="1" y="695460"/>
            <a:ext cx="4250028" cy="5552940"/>
          </a:xfrm>
        </p:spPr>
        <p:txBody>
          <a:bodyPr>
            <a:normAutofit fontScale="92500"/>
          </a:bodyPr>
          <a:lstStyle/>
          <a:p>
            <a:r>
              <a:rPr lang="ru-RU" dirty="0"/>
              <a:t>В соединительной ткани сильно развито межклеточное вещество, в котором разбросаны отдельные клетки. Самым ярким представителем этой группы является кровь. В организме соединительная ткань выполняет различные функции: опорную, защитную, транспортную, запасающую. Сюда относятся кровь, лимфа, жировая ткань, костная и хрящевая ткани.</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62152" y="1217967"/>
            <a:ext cx="7529848" cy="5640033"/>
          </a:xfrm>
          <a:prstGeom prst="rect">
            <a:avLst/>
          </a:prstGeom>
        </p:spPr>
      </p:pic>
    </p:spTree>
    <p:extLst>
      <p:ext uri="{BB962C8B-B14F-4D97-AF65-F5344CB8AC3E}">
        <p14:creationId xmlns:p14="http://schemas.microsoft.com/office/powerpoint/2010/main" xmlns="" val="1526780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3" y="360607"/>
            <a:ext cx="8791575" cy="1127371"/>
          </a:xfrm>
        </p:spPr>
        <p:txBody>
          <a:bodyPr/>
          <a:lstStyle/>
          <a:p>
            <a:pPr algn="ctr"/>
            <a:r>
              <a:rPr lang="ru-RU" dirty="0" smtClean="0"/>
              <a:t>Анатомия</a:t>
            </a:r>
            <a:endParaRPr lang="ru-RU" dirty="0"/>
          </a:p>
        </p:txBody>
      </p:sp>
      <p:sp>
        <p:nvSpPr>
          <p:cNvPr id="3" name="Подзаголовок 2"/>
          <p:cNvSpPr>
            <a:spLocks noGrp="1"/>
          </p:cNvSpPr>
          <p:nvPr>
            <p:ph type="subTitle" idx="1"/>
          </p:nvPr>
        </p:nvSpPr>
        <p:spPr>
          <a:xfrm>
            <a:off x="2713551" y="1953542"/>
            <a:ext cx="8791575" cy="1655762"/>
          </a:xfrm>
        </p:spPr>
        <p:txBody>
          <a:bodyPr/>
          <a:lstStyle/>
          <a:p>
            <a:pPr algn="ctr"/>
            <a:r>
              <a:rPr lang="ru-RU" dirty="0" smtClean="0"/>
              <a:t>Наука о строении и функциях организма человека</a:t>
            </a:r>
            <a:endParaRPr lang="ru-RU" dirty="0"/>
          </a:p>
        </p:txBody>
      </p:sp>
    </p:spTree>
    <p:extLst>
      <p:ext uri="{BB962C8B-B14F-4D97-AF65-F5344CB8AC3E}">
        <p14:creationId xmlns:p14="http://schemas.microsoft.com/office/powerpoint/2010/main" xmlns="" val="373872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321359" cy="1144262"/>
          </a:xfrm>
        </p:spPr>
        <p:txBody>
          <a:bodyPr/>
          <a:lstStyle/>
          <a:p>
            <a:r>
              <a:rPr lang="ru-RU" dirty="0"/>
              <a:t>Мышечная ткань</a:t>
            </a:r>
          </a:p>
        </p:txBody>
      </p:sp>
      <p:sp>
        <p:nvSpPr>
          <p:cNvPr id="3" name="Объект 2"/>
          <p:cNvSpPr>
            <a:spLocks noGrp="1"/>
          </p:cNvSpPr>
          <p:nvPr>
            <p:ph idx="1"/>
          </p:nvPr>
        </p:nvSpPr>
        <p:spPr>
          <a:xfrm>
            <a:off x="0" y="971093"/>
            <a:ext cx="8946541" cy="4195481"/>
          </a:xfrm>
        </p:spPr>
        <p:txBody>
          <a:bodyPr/>
          <a:lstStyle/>
          <a:p>
            <a:r>
              <a:rPr lang="ru-RU" dirty="0" smtClean="0"/>
              <a:t>Мышечная </a:t>
            </a:r>
            <a:r>
              <a:rPr lang="ru-RU" dirty="0"/>
              <a:t>ткань образует мышцы тела и внутренних органов</a:t>
            </a:r>
            <a:r>
              <a:rPr lang="ru-RU" dirty="0" smtClean="0"/>
              <a:t>.</a:t>
            </a:r>
            <a:endParaRPr lang="en-US" dirty="0"/>
          </a:p>
          <a:p>
            <a:r>
              <a:rPr lang="ru-RU" dirty="0"/>
              <a:t>Ее основное свойство – способность сокращаться. Сокращения мышечной ткани обеспечивают движение тела человека и работу его внутренних органов. Различают гладкую и поперечно-полосатую мышечную ткань.</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70586" y="2562532"/>
            <a:ext cx="5238750" cy="42862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4759" y="3207734"/>
            <a:ext cx="5816600" cy="3327400"/>
          </a:xfrm>
          <a:prstGeom prst="rect">
            <a:avLst/>
          </a:prstGeom>
        </p:spPr>
      </p:pic>
    </p:spTree>
    <p:extLst>
      <p:ext uri="{BB962C8B-B14F-4D97-AF65-F5344CB8AC3E}">
        <p14:creationId xmlns:p14="http://schemas.microsoft.com/office/powerpoint/2010/main" xmlns="" val="2346793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7549" y="1197735"/>
            <a:ext cx="8946541" cy="4195481"/>
          </a:xfrm>
        </p:spPr>
        <p:txBody>
          <a:bodyPr/>
          <a:lstStyle/>
          <a:p>
            <a:r>
              <a:rPr lang="ru-RU" dirty="0"/>
              <a:t>Гладкая мышечная ткань образована одноядерными клетками с заостренными концами. Она образует стенки пищеварительного тракта, кровеносных и лимфатических сосудов, мышцы кожи. Функции гладкой мышечной ткани – непроизвольные сокращения стенок внутренних органов, поднятие волос на коже. </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24500" y="3514725"/>
            <a:ext cx="6667500" cy="3343275"/>
          </a:xfrm>
          <a:prstGeom prst="rect">
            <a:avLst/>
          </a:prstGeom>
        </p:spPr>
      </p:pic>
    </p:spTree>
    <p:extLst>
      <p:ext uri="{BB962C8B-B14F-4D97-AF65-F5344CB8AC3E}">
        <p14:creationId xmlns:p14="http://schemas.microsoft.com/office/powerpoint/2010/main" xmlns="" val="2848067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95329"/>
            <a:ext cx="5808372" cy="6762671"/>
          </a:xfrm>
        </p:spPr>
        <p:txBody>
          <a:bodyPr>
            <a:normAutofit fontScale="92500" lnSpcReduction="10000"/>
          </a:bodyPr>
          <a:lstStyle/>
          <a:p>
            <a:r>
              <a:rPr lang="ru-RU" b="1" dirty="0"/>
              <a:t>Поперечно-полосатая скелетная мышечная ткань </a:t>
            </a:r>
            <a:r>
              <a:rPr lang="ru-RU" dirty="0"/>
              <a:t>образована многоядерными клетками цилиндрической формы до 10 см в длину. Под микроскопом можно рассмотреть характерную поперечную </a:t>
            </a:r>
            <a:r>
              <a:rPr lang="ru-RU" dirty="0" err="1"/>
              <a:t>исчерченность</a:t>
            </a:r>
            <a:r>
              <a:rPr lang="ru-RU" dirty="0"/>
              <a:t> волокна, образуемую особенностями строения сократительных нитей белка. Эта ткань образует скелетные мышцы и обеспечивает произвольные движения тела и его частей. При желании мы можем согнуть руку в локтевом суставе. Это движение обеспечивается скелетной мускулатурой. Но мы не можем побледнеть или покраснеть по желанию, потому что расширение и сужение кровеносных сосудов происходит независимо от нашего сознания и обеспечивается сокращением или расслаблением гладкой мускулатуры.</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87921" y="388154"/>
            <a:ext cx="4433820" cy="205433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43223" y="2707380"/>
            <a:ext cx="5534160" cy="4150620"/>
          </a:xfrm>
          <a:prstGeom prst="rect">
            <a:avLst/>
          </a:prstGeom>
        </p:spPr>
      </p:pic>
    </p:spTree>
    <p:extLst>
      <p:ext uri="{BB962C8B-B14F-4D97-AF65-F5344CB8AC3E}">
        <p14:creationId xmlns:p14="http://schemas.microsoft.com/office/powerpoint/2010/main" xmlns="" val="2467027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4855335" cy="6858000"/>
          </a:xfrm>
        </p:spPr>
        <p:txBody>
          <a:bodyPr>
            <a:normAutofit lnSpcReduction="10000"/>
          </a:bodyPr>
          <a:lstStyle/>
          <a:p>
            <a:r>
              <a:rPr lang="ru-RU" dirty="0"/>
              <a:t>Еще один тип поперечно-полосатой мышечной ткани – это поперечно-полосатая </a:t>
            </a:r>
            <a:r>
              <a:rPr lang="ru-RU" b="1" dirty="0"/>
              <a:t>сердечная мышечная ткань</a:t>
            </a:r>
            <a:r>
              <a:rPr lang="ru-RU" dirty="0"/>
              <a:t>. </a:t>
            </a:r>
            <a:endParaRPr lang="ru-RU" dirty="0" smtClean="0"/>
          </a:p>
          <a:p>
            <a:r>
              <a:rPr lang="ru-RU" dirty="0" smtClean="0"/>
              <a:t>В </a:t>
            </a:r>
            <a:r>
              <a:rPr lang="ru-RU" dirty="0"/>
              <a:t>этой ткани соседние мышечные волокна соединены между собой, волокна имеет небольшое число ядер, расположенных в центре волокна. </a:t>
            </a:r>
            <a:endParaRPr lang="ru-RU" dirty="0" smtClean="0"/>
          </a:p>
          <a:p>
            <a:r>
              <a:rPr lang="ru-RU" dirty="0" smtClean="0"/>
              <a:t>Сердечная </a:t>
            </a:r>
            <a:r>
              <a:rPr lang="ru-RU" dirty="0"/>
              <a:t>ткань обладает </a:t>
            </a:r>
            <a:r>
              <a:rPr lang="ru-RU" dirty="0" err="1"/>
              <a:t>автоматией</a:t>
            </a:r>
            <a:r>
              <a:rPr lang="ru-RU" dirty="0"/>
              <a:t> – способностью непроизвольно сокращаться, что обеспечивает проталкивание крови через камеры сердца.</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xmlns="" val="0"/>
              </a:ext>
            </a:extLst>
          </a:blip>
          <a:srcRect l="435" t="5943" r="-435" b="9275"/>
          <a:stretch/>
        </p:blipFill>
        <p:spPr>
          <a:xfrm>
            <a:off x="4779055" y="1081825"/>
            <a:ext cx="7412945" cy="4713666"/>
          </a:xfrm>
          <a:prstGeom prst="rect">
            <a:avLst/>
          </a:prstGeom>
        </p:spPr>
      </p:pic>
    </p:spTree>
    <p:extLst>
      <p:ext uri="{BB962C8B-B14F-4D97-AF65-F5344CB8AC3E}">
        <p14:creationId xmlns:p14="http://schemas.microsoft.com/office/powerpoint/2010/main" xmlns="" val="3475091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a:t>Нервная ткань</a:t>
            </a:r>
          </a:p>
        </p:txBody>
      </p:sp>
      <p:sp>
        <p:nvSpPr>
          <p:cNvPr id="3" name="Объект 2"/>
          <p:cNvSpPr>
            <a:spLocks noGrp="1"/>
          </p:cNvSpPr>
          <p:nvPr>
            <p:ph idx="1"/>
          </p:nvPr>
        </p:nvSpPr>
        <p:spPr>
          <a:xfrm>
            <a:off x="98760" y="700265"/>
            <a:ext cx="8208113" cy="6157735"/>
          </a:xfrm>
        </p:spPr>
        <p:txBody>
          <a:bodyPr>
            <a:normAutofit fontScale="92500"/>
          </a:bodyPr>
          <a:lstStyle/>
          <a:p>
            <a:r>
              <a:rPr lang="ru-RU" dirty="0"/>
              <a:t>Нервная </a:t>
            </a:r>
            <a:r>
              <a:rPr lang="ru-RU" dirty="0" smtClean="0"/>
              <a:t>ткань </a:t>
            </a:r>
            <a:r>
              <a:rPr lang="ru-RU" dirty="0"/>
              <a:t>образует головной и спинной мозг, а также нервы</a:t>
            </a:r>
            <a:r>
              <a:rPr lang="ru-RU" dirty="0" smtClean="0"/>
              <a:t>.</a:t>
            </a:r>
          </a:p>
          <a:p>
            <a:r>
              <a:rPr lang="ru-RU" dirty="0"/>
              <a:t>Основу нервной ткани составляют нервные клетки – нейроны, каждая из которых состоит из тела и отростков</a:t>
            </a:r>
            <a:r>
              <a:rPr lang="ru-RU" dirty="0" smtClean="0"/>
              <a:t>.</a:t>
            </a:r>
          </a:p>
          <a:p>
            <a:r>
              <a:rPr lang="ru-RU" dirty="0"/>
              <a:t>Также в нервной ткани присутствуют вспомогательные клетки или клетки спутницы, которые объединяют под общим названием нейроглия. Они выполняют опорную, защитную и питательную функции</a:t>
            </a:r>
            <a:r>
              <a:rPr lang="ru-RU" dirty="0" smtClean="0"/>
              <a:t>.</a:t>
            </a:r>
          </a:p>
          <a:p>
            <a:r>
              <a:rPr lang="ru-RU" dirty="0" smtClean="0"/>
              <a:t>Главные </a:t>
            </a:r>
            <a:r>
              <a:rPr lang="ru-RU" dirty="0"/>
              <a:t>свойства нервной ткани – возбудимость (способность вырабатывать нервные импульсы – электрохимические сигналы, регулирующие работу органов) и проводимость (способность передавать возбуждение одного нейрона на другой). Детально о строении нервных клеток мы поговорим при обсуждении строения нервной системы.</a:t>
            </a:r>
          </a:p>
        </p:txBody>
      </p:sp>
    </p:spTree>
    <p:extLst>
      <p:ext uri="{BB962C8B-B14F-4D97-AF65-F5344CB8AC3E}">
        <p14:creationId xmlns:p14="http://schemas.microsoft.com/office/powerpoint/2010/main" xmlns="" val="1934008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6969176" cy="4082603"/>
          </a:xfr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53407" y="1663634"/>
            <a:ext cx="7833038" cy="519436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84113" y="-1"/>
            <a:ext cx="9008791" cy="4227952"/>
          </a:xfrm>
          <a:prstGeom prst="rect">
            <a:avLst/>
          </a:prstGeom>
        </p:spPr>
      </p:pic>
    </p:spTree>
    <p:extLst>
      <p:ext uri="{BB962C8B-B14F-4D97-AF65-F5344CB8AC3E}">
        <p14:creationId xmlns:p14="http://schemas.microsoft.com/office/powerpoint/2010/main" xmlns="" val="299034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Системы тела человека</a:t>
            </a:r>
            <a:endParaRPr lang="ru-RU" dirty="0"/>
          </a:p>
        </p:txBody>
      </p:sp>
      <p:sp>
        <p:nvSpPr>
          <p:cNvPr id="3" name="Объект 2"/>
          <p:cNvSpPr>
            <a:spLocks noGrp="1"/>
          </p:cNvSpPr>
          <p:nvPr>
            <p:ph idx="1"/>
          </p:nvPr>
        </p:nvSpPr>
        <p:spPr>
          <a:xfrm>
            <a:off x="1104293" y="1383217"/>
            <a:ext cx="9237442" cy="5094856"/>
          </a:xfrm>
        </p:spPr>
        <p:txBody>
          <a:bodyPr>
            <a:normAutofit fontScale="92500" lnSpcReduction="20000"/>
          </a:bodyPr>
          <a:lstStyle/>
          <a:p>
            <a:r>
              <a:rPr lang="ru-RU" dirty="0"/>
              <a:t>Организм – это определенный комплекс или система, реагирующая как единое целое на различные изменения внешней среды. Эта система относительно стабильна, несмотря на то что состоит из многих органов. Органы в свою очередь состоят из тканей, ткани – из клеток, клетки – из молекул</a:t>
            </a:r>
            <a:r>
              <a:rPr lang="ru-RU" dirty="0" smtClean="0"/>
              <a:t>.</a:t>
            </a:r>
          </a:p>
          <a:p>
            <a:r>
              <a:rPr lang="ru-RU" dirty="0"/>
              <a:t>В организме человека выделяют 10 основных систем органов</a:t>
            </a:r>
            <a:r>
              <a:rPr lang="ru-RU" dirty="0" smtClean="0"/>
              <a:t>.</a:t>
            </a:r>
          </a:p>
          <a:p>
            <a:endParaRPr lang="ru-RU" dirty="0"/>
          </a:p>
          <a:p>
            <a:r>
              <a:rPr lang="ru-RU" dirty="0"/>
              <a:t>Системы органов работают не изолированно, их деятельность взаимосвязана. Это обеспечивает жизнедеятельность всего организма человека.</a:t>
            </a:r>
          </a:p>
          <a:p>
            <a:endParaRPr lang="ru-RU" dirty="0"/>
          </a:p>
          <a:p>
            <a:r>
              <a:rPr lang="ru-RU" dirty="0"/>
              <a:t>Организм – это совокупность систем органов, связанных между собой и с окружающей средой.</a:t>
            </a:r>
          </a:p>
          <a:p>
            <a:endParaRPr lang="ru-RU" dirty="0"/>
          </a:p>
        </p:txBody>
      </p:sp>
    </p:spTree>
    <p:extLst>
      <p:ext uri="{BB962C8B-B14F-4D97-AF65-F5344CB8AC3E}">
        <p14:creationId xmlns:p14="http://schemas.microsoft.com/office/powerpoint/2010/main" xmlns="" val="1179517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12415234" cy="1853248"/>
          </a:xfrm>
        </p:spPr>
        <p:txBody>
          <a:bodyPr/>
          <a:lstStyle/>
          <a:p>
            <a:r>
              <a:rPr lang="ru-RU" dirty="0" smtClean="0"/>
              <a:t>Система Покровов или Покровная система</a:t>
            </a:r>
            <a:endParaRPr lang="ru-RU" dirty="0"/>
          </a:p>
        </p:txBody>
      </p:sp>
      <p:sp>
        <p:nvSpPr>
          <p:cNvPr id="3" name="Объект 2"/>
          <p:cNvSpPr>
            <a:spLocks noGrp="1"/>
          </p:cNvSpPr>
          <p:nvPr>
            <p:ph idx="1"/>
          </p:nvPr>
        </p:nvSpPr>
        <p:spPr>
          <a:xfrm>
            <a:off x="266186" y="926624"/>
            <a:ext cx="5400519" cy="4395151"/>
          </a:xfrm>
        </p:spPr>
        <p:txBody>
          <a:bodyPr>
            <a:normAutofit lnSpcReduction="10000"/>
          </a:bodyPr>
          <a:lstStyle/>
          <a:p>
            <a:r>
              <a:rPr lang="ru-RU" dirty="0"/>
              <a:t>Покровная система – состоит из кожи и слизистых оболочек, выстилающих полости внутренних органов, дыхательных путей, пищеварительного тракта. Функция этой системы защита организма от механических повреждений, высыхания, колебания температур, проникновения болезнетворных бактерий.</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07618" y="2413648"/>
            <a:ext cx="5081454" cy="4059786"/>
          </a:xfrm>
          <a:prstGeom prst="rect">
            <a:avLst/>
          </a:prstGeom>
        </p:spPr>
      </p:pic>
    </p:spTree>
    <p:extLst>
      <p:ext uri="{BB962C8B-B14F-4D97-AF65-F5344CB8AC3E}">
        <p14:creationId xmlns:p14="http://schemas.microsoft.com/office/powerpoint/2010/main" xmlns="" val="120760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a:t>Опорно-двигательная система</a:t>
            </a:r>
          </a:p>
        </p:txBody>
      </p:sp>
      <p:sp>
        <p:nvSpPr>
          <p:cNvPr id="3" name="Объект 2"/>
          <p:cNvSpPr>
            <a:spLocks noGrp="1"/>
          </p:cNvSpPr>
          <p:nvPr>
            <p:ph idx="1"/>
          </p:nvPr>
        </p:nvSpPr>
        <p:spPr>
          <a:xfrm>
            <a:off x="0" y="700266"/>
            <a:ext cx="8216721" cy="1798236"/>
          </a:xfrm>
        </p:spPr>
        <p:txBody>
          <a:bodyPr>
            <a:normAutofit lnSpcReduction="10000"/>
          </a:bodyPr>
          <a:lstStyle/>
          <a:p>
            <a:r>
              <a:rPr lang="ru-RU" dirty="0"/>
              <a:t>Опорно-двигательная система состоит из скелета и прикрепленных к нему мышц. Она позволяет человеку стоять, двигаться, выполнять сложную работу, защищает внутренние органы от повреждения.</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79222" y="1800135"/>
            <a:ext cx="6330705" cy="5057865"/>
          </a:xfrm>
          <a:prstGeom prst="rect">
            <a:avLst/>
          </a:prstGeom>
        </p:spPr>
      </p:pic>
    </p:spTree>
    <p:extLst>
      <p:ext uri="{BB962C8B-B14F-4D97-AF65-F5344CB8AC3E}">
        <p14:creationId xmlns:p14="http://schemas.microsoft.com/office/powerpoint/2010/main" xmlns="" val="3076053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a:t>Пищеварительная система</a:t>
            </a:r>
          </a:p>
        </p:txBody>
      </p:sp>
      <p:sp>
        <p:nvSpPr>
          <p:cNvPr id="3" name="Объект 2"/>
          <p:cNvSpPr>
            <a:spLocks noGrp="1"/>
          </p:cNvSpPr>
          <p:nvPr>
            <p:ph idx="1"/>
          </p:nvPr>
        </p:nvSpPr>
        <p:spPr>
          <a:xfrm>
            <a:off x="98760" y="790788"/>
            <a:ext cx="8946541" cy="4195481"/>
          </a:xfrm>
        </p:spPr>
        <p:txBody>
          <a:bodyPr/>
          <a:lstStyle/>
          <a:p>
            <a:r>
              <a:rPr lang="ru-RU" dirty="0"/>
              <a:t>Пищеварительная система состоит из пищеварительного тракта (ротовой полости, глотки, пищевода, желудка и кишечника) и пищеварительных желез: слюнных, желез желудка и кишечника, поджелудочной железы, печени. Функции пищеварительной системы – переваривание пищи и всасывание питательных веществ в кровь.</a:t>
            </a:r>
          </a:p>
        </p:txBody>
      </p:sp>
      <p:pic>
        <p:nvPicPr>
          <p:cNvPr id="4" name="Рисунок 3"/>
          <p:cNvPicPr>
            <a:picLocks noChangeAspect="1"/>
          </p:cNvPicPr>
          <p:nvPr/>
        </p:nvPicPr>
        <p:blipFill>
          <a:blip r:embed="rId2"/>
          <a:stretch>
            <a:fillRect/>
          </a:stretch>
        </p:blipFill>
        <p:spPr>
          <a:xfrm>
            <a:off x="7149183" y="2829083"/>
            <a:ext cx="5042817" cy="4028917"/>
          </a:xfrm>
          <a:prstGeom prst="rect">
            <a:avLst/>
          </a:prstGeom>
        </p:spPr>
      </p:pic>
    </p:spTree>
    <p:extLst>
      <p:ext uri="{BB962C8B-B14F-4D97-AF65-F5344CB8AC3E}">
        <p14:creationId xmlns:p14="http://schemas.microsoft.com/office/powerpoint/2010/main" xmlns="" val="4226575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0"/>
            <a:ext cx="12192001" cy="6938520"/>
          </a:xfrm>
        </p:spPr>
      </p:pic>
    </p:spTree>
    <p:extLst>
      <p:ext uri="{BB962C8B-B14F-4D97-AF65-F5344CB8AC3E}">
        <p14:creationId xmlns:p14="http://schemas.microsoft.com/office/powerpoint/2010/main" xmlns="" val="2112931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Кровеносная система</a:t>
            </a:r>
          </a:p>
        </p:txBody>
      </p:sp>
      <p:sp>
        <p:nvSpPr>
          <p:cNvPr id="3" name="Объект 2"/>
          <p:cNvSpPr>
            <a:spLocks noGrp="1"/>
          </p:cNvSpPr>
          <p:nvPr>
            <p:ph idx="1"/>
          </p:nvPr>
        </p:nvSpPr>
        <p:spPr>
          <a:xfrm>
            <a:off x="0" y="1344580"/>
            <a:ext cx="8946541" cy="4195481"/>
          </a:xfrm>
        </p:spPr>
        <p:txBody>
          <a:bodyPr/>
          <a:lstStyle/>
          <a:p>
            <a:r>
              <a:rPr lang="ru-RU" dirty="0"/>
              <a:t>Кровеносная система состоит из сердца и кровеносных сосудов. Эта система снабжает органы нашего тела питательными веществами и кислородом, выносит из них углекислый газ и другие ненужные продукты жизнедеятельности, выполняет защитную функцию, участвуя в иммунитете.</a:t>
            </a:r>
          </a:p>
        </p:txBody>
      </p:sp>
      <p:pic>
        <p:nvPicPr>
          <p:cNvPr id="4" name="Рисунок 3"/>
          <p:cNvPicPr>
            <a:picLocks noChangeAspect="1"/>
          </p:cNvPicPr>
          <p:nvPr/>
        </p:nvPicPr>
        <p:blipFill>
          <a:blip r:embed="rId2"/>
          <a:stretch>
            <a:fillRect/>
          </a:stretch>
        </p:blipFill>
        <p:spPr>
          <a:xfrm>
            <a:off x="5797922" y="3218192"/>
            <a:ext cx="4252912" cy="3420331"/>
          </a:xfrm>
          <a:prstGeom prst="rect">
            <a:avLst/>
          </a:prstGeom>
        </p:spPr>
      </p:pic>
    </p:spTree>
    <p:extLst>
      <p:ext uri="{BB962C8B-B14F-4D97-AF65-F5344CB8AC3E}">
        <p14:creationId xmlns:p14="http://schemas.microsoft.com/office/powerpoint/2010/main" xmlns="" val="2778869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a:t>Лимфатическая система</a:t>
            </a:r>
          </a:p>
        </p:txBody>
      </p:sp>
      <p:sp>
        <p:nvSpPr>
          <p:cNvPr id="3" name="Объект 2"/>
          <p:cNvSpPr>
            <a:spLocks noGrp="1"/>
          </p:cNvSpPr>
          <p:nvPr>
            <p:ph idx="1"/>
          </p:nvPr>
        </p:nvSpPr>
        <p:spPr>
          <a:xfrm>
            <a:off x="0" y="1009729"/>
            <a:ext cx="8946541" cy="4195481"/>
          </a:xfrm>
        </p:spPr>
        <p:txBody>
          <a:bodyPr/>
          <a:lstStyle/>
          <a:p>
            <a:r>
              <a:rPr lang="ru-RU" dirty="0"/>
              <a:t>Лимфатическая система  образована лимфатическими узлами и лимфатическими сосудами. Принимает участие  в образовании иммунитета и поддержании постоянства внутренней среды организма.</a:t>
            </a:r>
          </a:p>
          <a:p>
            <a:endParaRPr lang="ru-RU" dirty="0"/>
          </a:p>
          <a:p>
            <a:endParaRPr lang="ru-RU" dirty="0"/>
          </a:p>
        </p:txBody>
      </p:sp>
      <p:pic>
        <p:nvPicPr>
          <p:cNvPr id="4" name="Рисунок 3"/>
          <p:cNvPicPr>
            <a:picLocks noChangeAspect="1"/>
          </p:cNvPicPr>
          <p:nvPr/>
        </p:nvPicPr>
        <p:blipFill>
          <a:blip r:embed="rId2"/>
          <a:stretch>
            <a:fillRect/>
          </a:stretch>
        </p:blipFill>
        <p:spPr>
          <a:xfrm>
            <a:off x="7020394" y="2698825"/>
            <a:ext cx="5171606" cy="4159175"/>
          </a:xfrm>
          <a:prstGeom prst="rect">
            <a:avLst/>
          </a:prstGeom>
        </p:spPr>
      </p:pic>
    </p:spTree>
    <p:extLst>
      <p:ext uri="{BB962C8B-B14F-4D97-AF65-F5344CB8AC3E}">
        <p14:creationId xmlns:p14="http://schemas.microsoft.com/office/powerpoint/2010/main" xmlns="" val="4177351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a:t>Дыхательная система</a:t>
            </a:r>
          </a:p>
        </p:txBody>
      </p:sp>
      <p:sp>
        <p:nvSpPr>
          <p:cNvPr id="3" name="Объект 2"/>
          <p:cNvSpPr>
            <a:spLocks noGrp="1"/>
          </p:cNvSpPr>
          <p:nvPr>
            <p:ph idx="1"/>
          </p:nvPr>
        </p:nvSpPr>
        <p:spPr>
          <a:xfrm>
            <a:off x="0" y="803668"/>
            <a:ext cx="8946541" cy="4195481"/>
          </a:xfrm>
        </p:spPr>
        <p:txBody>
          <a:bodyPr/>
          <a:lstStyle/>
          <a:p>
            <a:r>
              <a:rPr lang="ru-RU" dirty="0"/>
              <a:t>Система органов дыхания состоит из дыхательных путей (носовой полости, носоглотки, глотки, гортани, трахеи и бронхов) и дыхательной части – легких. Функция дыхательной системы обеспечение газообмена между внешней средой и организмом.</a:t>
            </a:r>
          </a:p>
        </p:txBody>
      </p:sp>
      <p:pic>
        <p:nvPicPr>
          <p:cNvPr id="4" name="Рисунок 3"/>
          <p:cNvPicPr>
            <a:picLocks noChangeAspect="1"/>
          </p:cNvPicPr>
          <p:nvPr/>
        </p:nvPicPr>
        <p:blipFill>
          <a:blip r:embed="rId2"/>
          <a:stretch>
            <a:fillRect/>
          </a:stretch>
        </p:blipFill>
        <p:spPr>
          <a:xfrm>
            <a:off x="4417455" y="2087940"/>
            <a:ext cx="5988676" cy="4784604"/>
          </a:xfrm>
          <a:prstGeom prst="rect">
            <a:avLst/>
          </a:prstGeom>
        </p:spPr>
      </p:pic>
    </p:spTree>
    <p:extLst>
      <p:ext uri="{BB962C8B-B14F-4D97-AF65-F5344CB8AC3E}">
        <p14:creationId xmlns:p14="http://schemas.microsoft.com/office/powerpoint/2010/main" xmlns="" val="827252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a:t>Выделительная система</a:t>
            </a:r>
          </a:p>
        </p:txBody>
      </p:sp>
      <p:sp>
        <p:nvSpPr>
          <p:cNvPr id="3" name="Объект 2"/>
          <p:cNvSpPr>
            <a:spLocks noGrp="1"/>
          </p:cNvSpPr>
          <p:nvPr>
            <p:ph idx="1"/>
          </p:nvPr>
        </p:nvSpPr>
        <p:spPr>
          <a:xfrm>
            <a:off x="-94423" y="842304"/>
            <a:ext cx="8946541" cy="4195481"/>
          </a:xfrm>
        </p:spPr>
        <p:txBody>
          <a:bodyPr/>
          <a:lstStyle/>
          <a:p>
            <a:r>
              <a:rPr lang="ru-RU" dirty="0"/>
              <a:t>Выделительная система образована почками, в которых образуется моча, содержащая вредные продукты обмена веществ, и </a:t>
            </a:r>
            <a:r>
              <a:rPr lang="ru-RU" dirty="0" err="1"/>
              <a:t>мочевыносящими</a:t>
            </a:r>
            <a:r>
              <a:rPr lang="ru-RU" dirty="0"/>
              <a:t> органами – мочеточниками, мочевым пузырем и мочеиспускательным каналом.</a:t>
            </a:r>
          </a:p>
        </p:txBody>
      </p:sp>
      <p:pic>
        <p:nvPicPr>
          <p:cNvPr id="4" name="Рисунок 3"/>
          <p:cNvPicPr>
            <a:picLocks noChangeAspect="1"/>
          </p:cNvPicPr>
          <p:nvPr/>
        </p:nvPicPr>
        <p:blipFill>
          <a:blip r:embed="rId2"/>
          <a:stretch>
            <a:fillRect/>
          </a:stretch>
        </p:blipFill>
        <p:spPr>
          <a:xfrm>
            <a:off x="5254580" y="2350840"/>
            <a:ext cx="5241702" cy="4215548"/>
          </a:xfrm>
          <a:prstGeom prst="rect">
            <a:avLst/>
          </a:prstGeom>
        </p:spPr>
      </p:pic>
    </p:spTree>
    <p:extLst>
      <p:ext uri="{BB962C8B-B14F-4D97-AF65-F5344CB8AC3E}">
        <p14:creationId xmlns:p14="http://schemas.microsoft.com/office/powerpoint/2010/main" xmlns="" val="2883215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320" y="0"/>
            <a:ext cx="9404723" cy="1400530"/>
          </a:xfrm>
        </p:spPr>
        <p:txBody>
          <a:bodyPr/>
          <a:lstStyle/>
          <a:p>
            <a:r>
              <a:rPr lang="ru-RU" dirty="0"/>
              <a:t>Половая система</a:t>
            </a:r>
          </a:p>
        </p:txBody>
      </p:sp>
      <p:sp>
        <p:nvSpPr>
          <p:cNvPr id="3" name="Объект 2"/>
          <p:cNvSpPr>
            <a:spLocks noGrp="1"/>
          </p:cNvSpPr>
          <p:nvPr>
            <p:ph idx="1"/>
          </p:nvPr>
        </p:nvSpPr>
        <p:spPr>
          <a:xfrm>
            <a:off x="0" y="1400530"/>
            <a:ext cx="8946541" cy="4195481"/>
          </a:xfrm>
        </p:spPr>
        <p:txBody>
          <a:bodyPr/>
          <a:lstStyle/>
          <a:p>
            <a:r>
              <a:rPr lang="ru-RU" dirty="0"/>
              <a:t>Половая система состоит из половых желез, внутренних и наружных половых органов. Функция половой системы – обеспечение процесса деторождения.</a:t>
            </a:r>
          </a:p>
        </p:txBody>
      </p:sp>
      <p:pic>
        <p:nvPicPr>
          <p:cNvPr id="4" name="Рисунок 3"/>
          <p:cNvPicPr>
            <a:picLocks noChangeAspect="1"/>
          </p:cNvPicPr>
          <p:nvPr/>
        </p:nvPicPr>
        <p:blipFill>
          <a:blip r:embed="rId2"/>
          <a:stretch>
            <a:fillRect/>
          </a:stretch>
        </p:blipFill>
        <p:spPr>
          <a:xfrm>
            <a:off x="6942947" y="2204197"/>
            <a:ext cx="4450389" cy="3508507"/>
          </a:xfrm>
          <a:prstGeom prst="rect">
            <a:avLst/>
          </a:prstGeom>
        </p:spPr>
      </p:pic>
    </p:spTree>
    <p:extLst>
      <p:ext uri="{BB962C8B-B14F-4D97-AF65-F5344CB8AC3E}">
        <p14:creationId xmlns:p14="http://schemas.microsoft.com/office/powerpoint/2010/main" xmlns="" val="4014931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Нервная система</a:t>
            </a:r>
          </a:p>
        </p:txBody>
      </p:sp>
      <p:sp>
        <p:nvSpPr>
          <p:cNvPr id="3" name="Объект 2"/>
          <p:cNvSpPr>
            <a:spLocks noGrp="1"/>
          </p:cNvSpPr>
          <p:nvPr>
            <p:ph idx="1"/>
          </p:nvPr>
        </p:nvSpPr>
        <p:spPr>
          <a:xfrm>
            <a:off x="176033" y="1589279"/>
            <a:ext cx="8946541" cy="4195481"/>
          </a:xfrm>
        </p:spPr>
        <p:txBody>
          <a:bodyPr/>
          <a:lstStyle/>
          <a:p>
            <a:r>
              <a:rPr lang="ru-RU" dirty="0"/>
              <a:t>Нервная система состоит из головного и спинного мозга и отходящих от них нервов и нервных узлов. Она регулирует работу органов, обеспечивает их согласованную деятельность и приспособление к условиям среды. Через органы чувств она осуществляет связь с окружающей средой. Благодаря нервной системе осуществляется умственная деятельность человека, определяется его поведение.</a:t>
            </a:r>
          </a:p>
        </p:txBody>
      </p:sp>
      <p:pic>
        <p:nvPicPr>
          <p:cNvPr id="4" name="Рисунок 3"/>
          <p:cNvPicPr>
            <a:picLocks noChangeAspect="1"/>
          </p:cNvPicPr>
          <p:nvPr/>
        </p:nvPicPr>
        <p:blipFill>
          <a:blip r:embed="rId2"/>
          <a:stretch>
            <a:fillRect/>
          </a:stretch>
        </p:blipFill>
        <p:spPr>
          <a:xfrm>
            <a:off x="7359537" y="3550814"/>
            <a:ext cx="4167054" cy="3307186"/>
          </a:xfrm>
          <a:prstGeom prst="rect">
            <a:avLst/>
          </a:prstGeom>
        </p:spPr>
      </p:pic>
    </p:spTree>
    <p:extLst>
      <p:ext uri="{BB962C8B-B14F-4D97-AF65-F5344CB8AC3E}">
        <p14:creationId xmlns:p14="http://schemas.microsoft.com/office/powerpoint/2010/main" xmlns="" val="3508933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2110"/>
            <a:ext cx="9404723" cy="1400530"/>
          </a:xfrm>
        </p:spPr>
        <p:txBody>
          <a:bodyPr/>
          <a:lstStyle/>
          <a:p>
            <a:r>
              <a:rPr lang="ru-RU" dirty="0"/>
              <a:t>Эндокринная система</a:t>
            </a:r>
          </a:p>
        </p:txBody>
      </p:sp>
      <p:sp>
        <p:nvSpPr>
          <p:cNvPr id="3" name="Объект 2"/>
          <p:cNvSpPr>
            <a:spLocks noGrp="1"/>
          </p:cNvSpPr>
          <p:nvPr>
            <p:ph idx="1"/>
          </p:nvPr>
        </p:nvSpPr>
        <p:spPr>
          <a:xfrm>
            <a:off x="137397" y="1112760"/>
            <a:ext cx="8946541" cy="4195481"/>
          </a:xfrm>
        </p:spPr>
        <p:txBody>
          <a:bodyPr/>
          <a:lstStyle/>
          <a:p>
            <a:r>
              <a:rPr lang="ru-RU" dirty="0"/>
              <a:t>Похожие функции выполняет и эндокринная система, образованная железами внутренней секреции, такими как гипофиз,  щитовидная железа, надпочечники и некоторые другие железы. Они выделяют гормоны.</a:t>
            </a:r>
          </a:p>
        </p:txBody>
      </p:sp>
      <p:pic>
        <p:nvPicPr>
          <p:cNvPr id="4" name="Рисунок 3"/>
          <p:cNvPicPr>
            <a:picLocks noChangeAspect="1"/>
          </p:cNvPicPr>
          <p:nvPr/>
        </p:nvPicPr>
        <p:blipFill>
          <a:blip r:embed="rId2"/>
          <a:stretch>
            <a:fillRect/>
          </a:stretch>
        </p:blipFill>
        <p:spPr>
          <a:xfrm>
            <a:off x="5968619" y="2611594"/>
            <a:ext cx="5158727" cy="4094228"/>
          </a:xfrm>
          <a:prstGeom prst="rect">
            <a:avLst/>
          </a:prstGeom>
        </p:spPr>
      </p:pic>
    </p:spTree>
    <p:extLst>
      <p:ext uri="{BB962C8B-B14F-4D97-AF65-F5344CB8AC3E}">
        <p14:creationId xmlns:p14="http://schemas.microsoft.com/office/powerpoint/2010/main" xmlns="" val="436310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054" y="169383"/>
            <a:ext cx="9404723" cy="1400530"/>
          </a:xfrm>
        </p:spPr>
        <p:txBody>
          <a:bodyPr/>
          <a:lstStyle/>
          <a:p>
            <a:r>
              <a:rPr lang="ru-RU" dirty="0"/>
              <a:t>Опорно-двигательная система</a:t>
            </a:r>
          </a:p>
        </p:txBody>
      </p:sp>
      <p:sp>
        <p:nvSpPr>
          <p:cNvPr id="3" name="Объект 2"/>
          <p:cNvSpPr>
            <a:spLocks noGrp="1"/>
          </p:cNvSpPr>
          <p:nvPr>
            <p:ph idx="1"/>
          </p:nvPr>
        </p:nvSpPr>
        <p:spPr>
          <a:xfrm>
            <a:off x="1290054" y="1190034"/>
            <a:ext cx="8946541" cy="4195481"/>
          </a:xfrm>
        </p:spPr>
        <p:txBody>
          <a:bodyPr>
            <a:normAutofit fontScale="62500" lnSpcReduction="20000"/>
          </a:bodyPr>
          <a:lstStyle/>
          <a:p>
            <a:r>
              <a:rPr lang="ru-RU" dirty="0"/>
              <a:t>Опорно-двигательную систему образуют кости и мышцы.</a:t>
            </a:r>
          </a:p>
          <a:p>
            <a:endParaRPr lang="ru-RU" dirty="0"/>
          </a:p>
          <a:p>
            <a:r>
              <a:rPr lang="ru-RU" dirty="0"/>
              <a:t>Кости черепа, конечностей и туловища образуют твердый остов тела – скелет.</a:t>
            </a:r>
          </a:p>
          <a:p>
            <a:endParaRPr lang="ru-RU" dirty="0"/>
          </a:p>
          <a:p>
            <a:r>
              <a:rPr lang="ru-RU" dirty="0"/>
              <a:t>Мышцы и соединительно-тканные образования (хрящи, связки, сухожилья) образуют мягкий остов – гибкий скелет.</a:t>
            </a:r>
          </a:p>
          <a:p>
            <a:endParaRPr lang="ru-RU" dirty="0"/>
          </a:p>
          <a:p>
            <a:r>
              <a:rPr lang="ru-RU" dirty="0"/>
              <a:t>В организме человека 208-210 костей. </a:t>
            </a:r>
            <a:r>
              <a:rPr lang="ru-RU" dirty="0" err="1"/>
              <a:t>Разбежность</a:t>
            </a:r>
            <a:r>
              <a:rPr lang="ru-RU" dirty="0"/>
              <a:t> связана с индивидуальным развитием каждого человека, и с тем, что некоторые кости могут у одних людей срастаться, а у других – нет.</a:t>
            </a:r>
          </a:p>
          <a:p>
            <a:endParaRPr lang="ru-RU" dirty="0"/>
          </a:p>
          <a:p>
            <a:r>
              <a:rPr lang="ru-RU" dirty="0"/>
              <a:t>Мышц в организме человека 600.</a:t>
            </a:r>
          </a:p>
        </p:txBody>
      </p:sp>
    </p:spTree>
    <p:extLst>
      <p:ext uri="{BB962C8B-B14F-4D97-AF65-F5344CB8AC3E}">
        <p14:creationId xmlns:p14="http://schemas.microsoft.com/office/powerpoint/2010/main" xmlns="" val="629621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900" y="0"/>
            <a:ext cx="9404723" cy="1400530"/>
          </a:xfrm>
        </p:spPr>
        <p:txBody>
          <a:bodyPr/>
          <a:lstStyle/>
          <a:p>
            <a:pPr algn="ctr"/>
            <a:r>
              <a:rPr lang="ru-RU" sz="3600" dirty="0"/>
              <a:t>Опорно-двигательная </a:t>
            </a:r>
            <a:r>
              <a:rPr lang="ru-RU" sz="3600" dirty="0" smtClean="0"/>
              <a:t>система</a:t>
            </a:r>
            <a:br>
              <a:rPr lang="ru-RU" sz="3600" dirty="0" smtClean="0"/>
            </a:br>
            <a:r>
              <a:rPr lang="ru-RU" sz="3600" dirty="0" smtClean="0"/>
              <a:t>Функции</a:t>
            </a:r>
            <a:endParaRPr lang="ru-RU" sz="3600" dirty="0"/>
          </a:p>
        </p:txBody>
      </p:sp>
      <p:sp>
        <p:nvSpPr>
          <p:cNvPr id="3" name="Объект 2"/>
          <p:cNvSpPr>
            <a:spLocks noGrp="1"/>
          </p:cNvSpPr>
          <p:nvPr>
            <p:ph idx="1"/>
          </p:nvPr>
        </p:nvSpPr>
        <p:spPr>
          <a:xfrm>
            <a:off x="115911" y="1197735"/>
            <a:ext cx="11578106" cy="5127937"/>
          </a:xfrm>
        </p:spPr>
        <p:txBody>
          <a:bodyPr>
            <a:noAutofit/>
          </a:bodyPr>
          <a:lstStyle/>
          <a:p>
            <a:pPr marL="0" indent="0">
              <a:buNone/>
            </a:pPr>
            <a:r>
              <a:rPr lang="ru-RU" sz="1600" dirty="0"/>
              <a:t>1. Механические функции скелета</a:t>
            </a:r>
            <a:r>
              <a:rPr lang="ru-RU" sz="1600" dirty="0" smtClean="0"/>
              <a:t>:</a:t>
            </a:r>
            <a:endParaRPr lang="ru-RU" sz="1600" dirty="0"/>
          </a:p>
          <a:p>
            <a:r>
              <a:rPr lang="ru-RU" sz="1600" dirty="0"/>
              <a:t>- Опорная – определяет форму тела, является вместилищем для внутренних органов, к нему прикрепляются </a:t>
            </a:r>
            <a:r>
              <a:rPr lang="ru-RU" sz="1600" dirty="0" smtClean="0"/>
              <a:t>мышцы</a:t>
            </a:r>
            <a:endParaRPr lang="ru-RU" sz="1600" dirty="0"/>
          </a:p>
          <a:p>
            <a:r>
              <a:rPr lang="ru-RU" sz="1600" dirty="0"/>
              <a:t>- </a:t>
            </a:r>
            <a:r>
              <a:rPr lang="ru-RU" sz="1600" dirty="0" smtClean="0"/>
              <a:t>Защитная </a:t>
            </a:r>
            <a:r>
              <a:rPr lang="ru-RU" sz="1600" dirty="0"/>
              <a:t>– защита мозга, сердца, </a:t>
            </a:r>
            <a:r>
              <a:rPr lang="ru-RU" sz="1600" dirty="0" smtClean="0"/>
              <a:t>легких</a:t>
            </a:r>
            <a:endParaRPr lang="ru-RU" sz="1600" dirty="0"/>
          </a:p>
          <a:p>
            <a:pPr marL="0" indent="0">
              <a:buNone/>
            </a:pPr>
            <a:r>
              <a:rPr lang="ru-RU" sz="1600" dirty="0"/>
              <a:t>2. Биологические функции скелета</a:t>
            </a:r>
            <a:r>
              <a:rPr lang="ru-RU" sz="1600" dirty="0" smtClean="0"/>
              <a:t>:</a:t>
            </a:r>
            <a:endParaRPr lang="ru-RU" sz="1600" dirty="0"/>
          </a:p>
          <a:p>
            <a:r>
              <a:rPr lang="ru-RU" sz="1600" dirty="0"/>
              <a:t>- Минеральный обмен – в костях содержится большое количество минеральных </a:t>
            </a:r>
            <a:r>
              <a:rPr lang="ru-RU" sz="1600" dirty="0" smtClean="0"/>
              <a:t>солей</a:t>
            </a:r>
            <a:endParaRPr lang="ru-RU" sz="1600" dirty="0"/>
          </a:p>
          <a:p>
            <a:r>
              <a:rPr lang="ru-RU" sz="1600" dirty="0"/>
              <a:t>- Кроветворение – красный костный мозг образует форменные элементы крови</a:t>
            </a:r>
          </a:p>
          <a:p>
            <a:pPr marL="0" indent="0">
              <a:buNone/>
            </a:pPr>
            <a:r>
              <a:rPr lang="ru-RU" sz="1600" dirty="0" smtClean="0"/>
              <a:t>3</a:t>
            </a:r>
            <a:r>
              <a:rPr lang="ru-RU" sz="1600" dirty="0"/>
              <a:t>. Механические функции </a:t>
            </a:r>
            <a:r>
              <a:rPr lang="ru-RU" sz="1600" dirty="0" smtClean="0"/>
              <a:t>мышц</a:t>
            </a:r>
            <a:endParaRPr lang="ru-RU" sz="1600" dirty="0"/>
          </a:p>
          <a:p>
            <a:r>
              <a:rPr lang="ru-RU" sz="1600" dirty="0"/>
              <a:t>- Двигательная – передвижение </a:t>
            </a:r>
            <a:r>
              <a:rPr lang="ru-RU" sz="1600" dirty="0" smtClean="0"/>
              <a:t>костей</a:t>
            </a:r>
            <a:endParaRPr lang="ru-RU" sz="1600" dirty="0"/>
          </a:p>
          <a:p>
            <a:r>
              <a:rPr lang="ru-RU" sz="1600" dirty="0"/>
              <a:t>- Защитная – защита органов брюшной </a:t>
            </a:r>
            <a:r>
              <a:rPr lang="ru-RU" sz="1600" dirty="0" smtClean="0"/>
              <a:t>полости</a:t>
            </a:r>
            <a:endParaRPr lang="ru-RU" sz="1600" dirty="0"/>
          </a:p>
          <a:p>
            <a:pPr marL="0" indent="0">
              <a:buNone/>
            </a:pPr>
            <a:r>
              <a:rPr lang="ru-RU" sz="1600" dirty="0"/>
              <a:t>4. Механические функции связочного аппарата</a:t>
            </a:r>
            <a:r>
              <a:rPr lang="ru-RU" sz="1600" dirty="0" smtClean="0"/>
              <a:t>:</a:t>
            </a:r>
            <a:endParaRPr lang="ru-RU" sz="1600" dirty="0"/>
          </a:p>
          <a:p>
            <a:r>
              <a:rPr lang="ru-RU" sz="1600" dirty="0"/>
              <a:t>- Опорная – соединения </a:t>
            </a:r>
            <a:r>
              <a:rPr lang="ru-RU" sz="1600" dirty="0" smtClean="0"/>
              <a:t>костей</a:t>
            </a:r>
            <a:endParaRPr lang="ru-RU" sz="1600" dirty="0"/>
          </a:p>
          <a:p>
            <a:r>
              <a:rPr lang="ru-RU" sz="1600" dirty="0"/>
              <a:t>- Двигательная – </a:t>
            </a:r>
            <a:r>
              <a:rPr lang="ru-RU" sz="1600" dirty="0" smtClean="0"/>
              <a:t>суставы</a:t>
            </a:r>
            <a:endParaRPr lang="ru-RU" sz="1600" dirty="0"/>
          </a:p>
          <a:p>
            <a:pPr marL="0" indent="0">
              <a:buNone/>
            </a:pPr>
            <a:r>
              <a:rPr lang="ru-RU" sz="1600" dirty="0"/>
              <a:t>Опорные и защитные функции выполняются совместно костями, мышцами и связочным аппаратом.</a:t>
            </a:r>
          </a:p>
        </p:txBody>
      </p:sp>
    </p:spTree>
    <p:extLst>
      <p:ext uri="{BB962C8B-B14F-4D97-AF65-F5344CB8AC3E}">
        <p14:creationId xmlns:p14="http://schemas.microsoft.com/office/powerpoint/2010/main" xmlns="" val="3021799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0" y="0"/>
            <a:ext cx="9404723" cy="1400530"/>
          </a:xfrm>
        </p:spPr>
        <p:txBody>
          <a:bodyPr/>
          <a:lstStyle/>
          <a:p>
            <a:r>
              <a:rPr lang="ru-RU" dirty="0" smtClean="0"/>
              <a:t>Строение костной ткани.</a:t>
            </a:r>
            <a:endParaRPr lang="ru-RU" dirty="0"/>
          </a:p>
        </p:txBody>
      </p:sp>
      <p:sp>
        <p:nvSpPr>
          <p:cNvPr id="3" name="Объект 2"/>
          <p:cNvSpPr>
            <a:spLocks noGrp="1"/>
          </p:cNvSpPr>
          <p:nvPr>
            <p:ph idx="1"/>
          </p:nvPr>
        </p:nvSpPr>
        <p:spPr>
          <a:xfrm>
            <a:off x="111638" y="700265"/>
            <a:ext cx="6211889" cy="6157735"/>
          </a:xfrm>
        </p:spPr>
        <p:txBody>
          <a:bodyPr>
            <a:normAutofit fontScale="70000" lnSpcReduction="20000"/>
          </a:bodyPr>
          <a:lstStyle/>
          <a:p>
            <a:r>
              <a:rPr lang="ru-RU" dirty="0"/>
              <a:t>Кость образована соединительной (костной) тканью и содержит сосуды и нервы</a:t>
            </a:r>
            <a:r>
              <a:rPr lang="ru-RU" dirty="0" smtClean="0"/>
              <a:t>.</a:t>
            </a:r>
          </a:p>
          <a:p>
            <a:r>
              <a:rPr lang="ru-RU" dirty="0"/>
              <a:t>Костная ткань состоит из </a:t>
            </a:r>
            <a:r>
              <a:rPr lang="ru-RU" dirty="0" smtClean="0"/>
              <a:t>клеток </a:t>
            </a:r>
            <a:r>
              <a:rPr lang="ru-RU" dirty="0"/>
              <a:t>и межклеточного вещества</a:t>
            </a:r>
            <a:r>
              <a:rPr lang="ru-RU" dirty="0" smtClean="0"/>
              <a:t>.</a:t>
            </a:r>
          </a:p>
          <a:p>
            <a:r>
              <a:rPr lang="ru-RU" dirty="0" smtClean="0"/>
              <a:t>Остеоциты </a:t>
            </a:r>
            <a:r>
              <a:rPr lang="ru-RU" dirty="0"/>
              <a:t>уже не способны к делению</a:t>
            </a:r>
            <a:r>
              <a:rPr lang="ru-RU" dirty="0" smtClean="0"/>
              <a:t>.</a:t>
            </a:r>
          </a:p>
          <a:p>
            <a:endParaRPr lang="ru-RU" dirty="0"/>
          </a:p>
          <a:p>
            <a:r>
              <a:rPr lang="ru-RU" dirty="0"/>
              <a:t>Неорганические соединения накапливаются в виде кристалликов между </a:t>
            </a:r>
            <a:r>
              <a:rPr lang="ru-RU" dirty="0" err="1"/>
              <a:t>оссеиновыми</a:t>
            </a:r>
            <a:r>
              <a:rPr lang="ru-RU" dirty="0"/>
              <a:t> волокнами.</a:t>
            </a:r>
          </a:p>
          <a:p>
            <a:endParaRPr lang="ru-RU" dirty="0"/>
          </a:p>
          <a:p>
            <a:r>
              <a:rPr lang="ru-RU" dirty="0"/>
              <a:t>У детей в костях преобладают органические вещества, поэтому их кости более гибкие, но они легко деформируются при неправильных или слишком больших нагрузках.</a:t>
            </a:r>
          </a:p>
          <a:p>
            <a:endParaRPr lang="ru-RU" dirty="0"/>
          </a:p>
          <a:p>
            <a:r>
              <a:rPr lang="ru-RU" dirty="0"/>
              <a:t>С возрастом в костях увеличивается количество минеральных веществ, кости становятся более хрупкими, поэтому пожилые люди даже при незначительных травмах могут получить переломы</a:t>
            </a:r>
            <a:r>
              <a:rPr lang="ru-RU" dirty="0" smtClean="0"/>
              <a:t>.</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31156" y="3670479"/>
            <a:ext cx="5960844" cy="318752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7341" y="660917"/>
            <a:ext cx="5868474" cy="2659429"/>
          </a:xfrm>
          <a:prstGeom prst="rect">
            <a:avLst/>
          </a:prstGeom>
        </p:spPr>
      </p:pic>
    </p:spTree>
    <p:extLst>
      <p:ext uri="{BB962C8B-B14F-4D97-AF65-F5344CB8AC3E}">
        <p14:creationId xmlns:p14="http://schemas.microsoft.com/office/powerpoint/2010/main" xmlns="" val="1844960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Клетки </a:t>
            </a:r>
            <a:endParaRPr lang="ru-RU" dirty="0"/>
          </a:p>
        </p:txBody>
      </p:sp>
      <p:sp>
        <p:nvSpPr>
          <p:cNvPr id="3" name="Объект 2"/>
          <p:cNvSpPr>
            <a:spLocks noGrp="1"/>
          </p:cNvSpPr>
          <p:nvPr>
            <p:ph idx="1"/>
          </p:nvPr>
        </p:nvSpPr>
        <p:spPr/>
        <p:txBody>
          <a:bodyPr/>
          <a:lstStyle/>
          <a:p>
            <a:r>
              <a:rPr lang="ru-RU" dirty="0" err="1" smtClean="0"/>
              <a:t>Прокариотические</a:t>
            </a:r>
            <a:endParaRPr lang="ru-RU" dirty="0" smtClean="0"/>
          </a:p>
          <a:p>
            <a:endParaRPr lang="ru-RU" dirty="0"/>
          </a:p>
          <a:p>
            <a:endParaRPr lang="ru-RU" dirty="0" smtClean="0"/>
          </a:p>
          <a:p>
            <a:endParaRPr lang="ru-RU" dirty="0"/>
          </a:p>
          <a:p>
            <a:endParaRPr lang="ru-RU" dirty="0" smtClean="0"/>
          </a:p>
          <a:p>
            <a:r>
              <a:rPr lang="ru-RU" dirty="0" err="1" smtClean="0"/>
              <a:t>Эокариотические</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6581470" y="-1004887"/>
            <a:ext cx="3048000" cy="50577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99581" y="3247671"/>
            <a:ext cx="4375923" cy="3475733"/>
          </a:xfrm>
          <a:prstGeom prst="rect">
            <a:avLst/>
          </a:prstGeom>
        </p:spPr>
      </p:pic>
    </p:spTree>
    <p:extLst>
      <p:ext uri="{BB962C8B-B14F-4D97-AF65-F5344CB8AC3E}">
        <p14:creationId xmlns:p14="http://schemas.microsoft.com/office/powerpoint/2010/main" xmlns="" val="3998107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p:spPr>
      </p:pic>
    </p:spTree>
    <p:extLst>
      <p:ext uri="{BB962C8B-B14F-4D97-AF65-F5344CB8AC3E}">
        <p14:creationId xmlns:p14="http://schemas.microsoft.com/office/powerpoint/2010/main" xmlns="" val="2993244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3458" y="301391"/>
            <a:ext cx="8946541" cy="4195481"/>
          </a:xfrm>
        </p:spPr>
        <p:txBody>
          <a:bodyPr>
            <a:normAutofit fontScale="92500"/>
          </a:bodyPr>
          <a:lstStyle/>
          <a:p>
            <a:r>
              <a:rPr lang="ru-RU" dirty="0"/>
              <a:t>У детей около головок костей располагаются хрящевые прокладки. За счет деления клеток хряща кость может расти в длину. Постепенно они замещаются клетками кости, и рост кости прекращается. Это происходит приблизительно к 20 годам.</a:t>
            </a:r>
          </a:p>
          <a:p>
            <a:endParaRPr lang="ru-RU" dirty="0"/>
          </a:p>
          <a:p>
            <a:r>
              <a:rPr lang="ru-RU" dirty="0"/>
              <a:t>В нашем организме выделяют трубчатые кости (с ними вы только что ознакомились) и плоские кости, состоящие в основном из компактного вещества. Трубчатые кости делятся на длинные (бедренная, плечевая кость) и короткие (кости фаланг пальцев).</a:t>
            </a:r>
          </a:p>
        </p:txBody>
      </p:sp>
    </p:spTree>
    <p:extLst>
      <p:ext uri="{BB962C8B-B14F-4D97-AF65-F5344CB8AC3E}">
        <p14:creationId xmlns:p14="http://schemas.microsoft.com/office/powerpoint/2010/main" xmlns="" val="3497099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smtClean="0"/>
              <a:t>Соединение костей</a:t>
            </a:r>
            <a:endParaRPr lang="ru-RU" dirty="0"/>
          </a:p>
        </p:txBody>
      </p:sp>
      <p:sp>
        <p:nvSpPr>
          <p:cNvPr id="3" name="Объект 2"/>
          <p:cNvSpPr>
            <a:spLocks noGrp="1"/>
          </p:cNvSpPr>
          <p:nvPr>
            <p:ph idx="1"/>
          </p:nvPr>
        </p:nvSpPr>
        <p:spPr>
          <a:xfrm>
            <a:off x="304822" y="978794"/>
            <a:ext cx="12123291" cy="1867437"/>
          </a:xfrm>
        </p:spPr>
        <p:txBody>
          <a:bodyPr>
            <a:normAutofit fontScale="92500" lnSpcReduction="10000"/>
          </a:bodyPr>
          <a:lstStyle/>
          <a:p>
            <a:r>
              <a:rPr lang="ru-RU" dirty="0"/>
              <a:t>Наш скелет состоит из более чем 200 костей, и все они соединены между собой порядка 360 раз.</a:t>
            </a:r>
          </a:p>
          <a:p>
            <a:endParaRPr lang="ru-RU" dirty="0"/>
          </a:p>
          <a:p>
            <a:r>
              <a:rPr lang="ru-RU" dirty="0"/>
              <a:t>Выделяют 3 типа соединения костей: неподвижное (шов), </a:t>
            </a:r>
            <a:r>
              <a:rPr lang="ru-RU" dirty="0" err="1"/>
              <a:t>полуподвижное</a:t>
            </a:r>
            <a:r>
              <a:rPr lang="ru-RU" dirty="0"/>
              <a:t>, подвижное (сустав).</a:t>
            </a:r>
          </a:p>
        </p:txBody>
      </p:sp>
      <p:pic>
        <p:nvPicPr>
          <p:cNvPr id="4" name="Рисунок 3"/>
          <p:cNvPicPr>
            <a:picLocks noChangeAspect="1"/>
          </p:cNvPicPr>
          <p:nvPr/>
        </p:nvPicPr>
        <p:blipFill>
          <a:blip r:embed="rId2"/>
          <a:stretch>
            <a:fillRect/>
          </a:stretch>
        </p:blipFill>
        <p:spPr>
          <a:xfrm>
            <a:off x="2316061" y="2440395"/>
            <a:ext cx="8100811" cy="4417605"/>
          </a:xfrm>
          <a:prstGeom prst="rect">
            <a:avLst/>
          </a:prstGeom>
        </p:spPr>
      </p:pic>
    </p:spTree>
    <p:extLst>
      <p:ext uri="{BB962C8B-B14F-4D97-AF65-F5344CB8AC3E}">
        <p14:creationId xmlns:p14="http://schemas.microsoft.com/office/powerpoint/2010/main" xmlns="" val="657290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Неподвижные соединения</a:t>
            </a:r>
            <a:endParaRPr lang="ru-RU" dirty="0"/>
          </a:p>
        </p:txBody>
      </p:sp>
      <p:sp>
        <p:nvSpPr>
          <p:cNvPr id="3" name="Объект 2"/>
          <p:cNvSpPr>
            <a:spLocks noGrp="1"/>
          </p:cNvSpPr>
          <p:nvPr>
            <p:ph idx="1"/>
          </p:nvPr>
        </p:nvSpPr>
        <p:spPr>
          <a:xfrm>
            <a:off x="1" y="1249252"/>
            <a:ext cx="6104585" cy="4958365"/>
          </a:xfrm>
        </p:spPr>
        <p:txBody>
          <a:bodyPr/>
          <a:lstStyle/>
          <a:p>
            <a:r>
              <a:rPr lang="ru-RU" dirty="0"/>
              <a:t>Неподвижное соединение костей происходит путем их срастания. Движения в таком соединении не возможны или сильно ограничены. В костях черепе такое соединение достигается тем, что многочисленные выступы одной кости входят в углубления другой. Такое соединение называется «шов». Это соединение, в первую очередь, имеет защитную функцию</a:t>
            </a:r>
            <a:r>
              <a:rPr lang="ru-RU" dirty="0" smtClean="0"/>
              <a:t>.</a:t>
            </a:r>
          </a:p>
          <a:p>
            <a:endParaRPr lang="ru-RU" dirty="0"/>
          </a:p>
        </p:txBody>
      </p:sp>
      <p:pic>
        <p:nvPicPr>
          <p:cNvPr id="4" name="Рисунок 3"/>
          <p:cNvPicPr>
            <a:picLocks noChangeAspect="1"/>
          </p:cNvPicPr>
          <p:nvPr/>
        </p:nvPicPr>
        <p:blipFill>
          <a:blip r:embed="rId2"/>
          <a:stretch>
            <a:fillRect/>
          </a:stretch>
        </p:blipFill>
        <p:spPr>
          <a:xfrm>
            <a:off x="6196710" y="2356834"/>
            <a:ext cx="5995290" cy="4501166"/>
          </a:xfrm>
          <a:prstGeom prst="rect">
            <a:avLst/>
          </a:prstGeom>
        </p:spPr>
      </p:pic>
    </p:spTree>
    <p:extLst>
      <p:ext uri="{BB962C8B-B14F-4D97-AF65-F5344CB8AC3E}">
        <p14:creationId xmlns:p14="http://schemas.microsoft.com/office/powerpoint/2010/main" xmlns="" val="1140774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Полуподвижное</a:t>
            </a:r>
            <a:r>
              <a:rPr lang="ru-RU" dirty="0"/>
              <a:t> соединение </a:t>
            </a:r>
          </a:p>
        </p:txBody>
      </p:sp>
      <p:sp>
        <p:nvSpPr>
          <p:cNvPr id="3" name="Объект 2"/>
          <p:cNvSpPr>
            <a:spLocks noGrp="1"/>
          </p:cNvSpPr>
          <p:nvPr>
            <p:ph idx="1"/>
          </p:nvPr>
        </p:nvSpPr>
        <p:spPr>
          <a:xfrm>
            <a:off x="0" y="1357458"/>
            <a:ext cx="5761126" cy="5358874"/>
          </a:xfrm>
        </p:spPr>
        <p:txBody>
          <a:bodyPr/>
          <a:lstStyle/>
          <a:p>
            <a:r>
              <a:rPr lang="ru-RU" dirty="0"/>
              <a:t>Д</a:t>
            </a:r>
            <a:r>
              <a:rPr lang="ru-RU" dirty="0" smtClean="0"/>
              <a:t>остигается </a:t>
            </a:r>
            <a:r>
              <a:rPr lang="ru-RU" dirty="0"/>
              <a:t>за счет упругих хрящевых прокладок между костями. Такие прокладки находятся между позвонками. При сокращении мышц эти прокладки сжимаются и позвонки сближаются. При ходьбе, прыжках хрящевые прокладки действуют как амортизаторы и смягчают резкие толчки, защищая внутренние органы. </a:t>
            </a:r>
            <a:r>
              <a:rPr lang="ru-RU" dirty="0" err="1"/>
              <a:t>Т.о</a:t>
            </a:r>
            <a:r>
              <a:rPr lang="ru-RU" dirty="0"/>
              <a:t>. </a:t>
            </a:r>
            <a:r>
              <a:rPr lang="ru-RU" dirty="0" err="1"/>
              <a:t>полуподвижное</a:t>
            </a:r>
            <a:r>
              <a:rPr lang="ru-RU" dirty="0"/>
              <a:t> соединение выполняет защитную и двигательную функции.</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04209" y="1253677"/>
            <a:ext cx="5791200" cy="33718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26984" y="3942963"/>
            <a:ext cx="2117005" cy="2915038"/>
          </a:xfrm>
          <a:prstGeom prst="rect">
            <a:avLst/>
          </a:prstGeom>
        </p:spPr>
      </p:pic>
    </p:spTree>
    <p:extLst>
      <p:ext uri="{BB962C8B-B14F-4D97-AF65-F5344CB8AC3E}">
        <p14:creationId xmlns:p14="http://schemas.microsoft.com/office/powerpoint/2010/main" xmlns="" val="2548592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959" y="0"/>
            <a:ext cx="9404723" cy="1400530"/>
          </a:xfrm>
        </p:spPr>
        <p:txBody>
          <a:bodyPr/>
          <a:lstStyle/>
          <a:p>
            <a:r>
              <a:rPr lang="ru-RU" dirty="0" smtClean="0"/>
              <a:t>Суставы, подвижные соединения</a:t>
            </a:r>
            <a:endParaRPr lang="ru-RU" dirty="0"/>
          </a:p>
        </p:txBody>
      </p:sp>
      <p:sp>
        <p:nvSpPr>
          <p:cNvPr id="3" name="Объект 2"/>
          <p:cNvSpPr>
            <a:spLocks noGrp="1"/>
          </p:cNvSpPr>
          <p:nvPr>
            <p:ph idx="1"/>
          </p:nvPr>
        </p:nvSpPr>
        <p:spPr>
          <a:xfrm>
            <a:off x="0" y="609600"/>
            <a:ext cx="6745357" cy="6248399"/>
          </a:xfrm>
        </p:spPr>
        <p:txBody>
          <a:bodyPr>
            <a:normAutofit fontScale="85000" lnSpcReduction="10000"/>
          </a:bodyPr>
          <a:lstStyle/>
          <a:p>
            <a:r>
              <a:rPr lang="ru-RU" dirty="0" smtClean="0"/>
              <a:t>В </a:t>
            </a:r>
            <a:r>
              <a:rPr lang="ru-RU" dirty="0"/>
              <a:t>нашем организме около 200 суставов. Суставы образованы 2 или несколькими костями, соединенными между собой связками</a:t>
            </a:r>
            <a:r>
              <a:rPr lang="ru-RU" dirty="0" smtClean="0"/>
              <a:t>.</a:t>
            </a:r>
            <a:endParaRPr lang="ru-RU" dirty="0"/>
          </a:p>
          <a:p>
            <a:r>
              <a:rPr lang="ru-RU" dirty="0"/>
              <a:t>Одна из костей образует суставную головку, а другая – суставную впадину</a:t>
            </a:r>
            <a:r>
              <a:rPr lang="ru-RU" dirty="0" smtClean="0"/>
              <a:t>.</a:t>
            </a:r>
          </a:p>
          <a:p>
            <a:r>
              <a:rPr lang="ru-RU" dirty="0"/>
              <a:t>Головка и впадина покрыты гладким суставным хрящом. Это облегчает движение костей, снижая трение</a:t>
            </a:r>
            <a:r>
              <a:rPr lang="ru-RU" dirty="0" smtClean="0"/>
              <a:t>.</a:t>
            </a:r>
          </a:p>
          <a:p>
            <a:r>
              <a:rPr lang="ru-RU" dirty="0"/>
              <a:t>Сустав находится в суставной сумке. Сумка имеет 2 слоя: плотный наружный (защищает сустав от повреждения) и влажный внутренний (участвует в выработке суставной жидкости). Она выполняет роль смазки и питает хрящевое покрытие. Количество жидкости зависит от размера и активности сустава. У людей, не занимающихся спортом. Количество жидкости может сокращаться. Суставы обеспечивают костям возможность движения</a:t>
            </a:r>
            <a:r>
              <a:rPr lang="ru-RU" dirty="0" smtClean="0"/>
              <a:t>.</a:t>
            </a:r>
          </a:p>
        </p:txBody>
      </p:sp>
      <p:pic>
        <p:nvPicPr>
          <p:cNvPr id="4" name="Рисунок 3"/>
          <p:cNvPicPr>
            <a:picLocks noChangeAspect="1"/>
          </p:cNvPicPr>
          <p:nvPr/>
        </p:nvPicPr>
        <p:blipFill rotWithShape="1">
          <a:blip r:embed="rId2"/>
          <a:srcRect l="1212" t="18766" r="5015" b="6413"/>
          <a:stretch/>
        </p:blipFill>
        <p:spPr>
          <a:xfrm>
            <a:off x="6851560" y="1777284"/>
            <a:ext cx="5340439" cy="3245476"/>
          </a:xfrm>
          <a:prstGeom prst="rect">
            <a:avLst/>
          </a:prstGeom>
        </p:spPr>
      </p:pic>
    </p:spTree>
    <p:extLst>
      <p:ext uri="{BB962C8B-B14F-4D97-AF65-F5344CB8AC3E}">
        <p14:creationId xmlns:p14="http://schemas.microsoft.com/office/powerpoint/2010/main" xmlns="" val="2015416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8789"/>
            <a:ext cx="9404723" cy="1400530"/>
          </a:xfrm>
        </p:spPr>
        <p:txBody>
          <a:bodyPr/>
          <a:lstStyle/>
          <a:p>
            <a:r>
              <a:rPr lang="ru-RU" dirty="0"/>
              <a:t>Суставы, подвижные соединения</a:t>
            </a:r>
          </a:p>
        </p:txBody>
      </p:sp>
      <p:sp>
        <p:nvSpPr>
          <p:cNvPr id="3" name="Объект 2"/>
          <p:cNvSpPr>
            <a:spLocks noGrp="1"/>
          </p:cNvSpPr>
          <p:nvPr>
            <p:ph idx="1"/>
          </p:nvPr>
        </p:nvSpPr>
        <p:spPr>
          <a:xfrm>
            <a:off x="0" y="958214"/>
            <a:ext cx="8680361" cy="5899786"/>
          </a:xfrm>
        </p:spPr>
        <p:txBody>
          <a:bodyPr/>
          <a:lstStyle/>
          <a:p>
            <a:r>
              <a:rPr lang="ru-RU" dirty="0"/>
              <a:t>По строению суставы делят на простые и сложные. В простом суставе соединяются 2 кости (фаланги пальцев, тазобедренный сустав), в сложно – 3 и более (коленный, локтевой суставы).</a:t>
            </a:r>
          </a:p>
          <a:p>
            <a:endParaRPr lang="ru-RU" dirty="0"/>
          </a:p>
          <a:p>
            <a:r>
              <a:rPr lang="ru-RU" dirty="0"/>
              <a:t>Так как суставы подвергаются большой нагрузке, они полностью или частично могут выходить из строя. Сейчас разработаны операции по восстановлению суставов. Изготавливают искусственные суставы из титана, керамики или пластика. Они не отторгаются организмом. Но все равно необходимо соблюдать меры предосторожности и гигиены, чтоб суставы всегда работали исправно.</a:t>
            </a:r>
          </a:p>
          <a:p>
            <a:endParaRPr lang="ru-RU" dirty="0"/>
          </a:p>
        </p:txBody>
      </p:sp>
    </p:spTree>
    <p:extLst>
      <p:ext uri="{BB962C8B-B14F-4D97-AF65-F5344CB8AC3E}">
        <p14:creationId xmlns:p14="http://schemas.microsoft.com/office/powerpoint/2010/main" xmlns="" val="3213233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Скелет</a:t>
            </a:r>
            <a:endParaRPr lang="ru-RU" dirty="0"/>
          </a:p>
        </p:txBody>
      </p:sp>
      <p:sp>
        <p:nvSpPr>
          <p:cNvPr id="3" name="Объект 2"/>
          <p:cNvSpPr>
            <a:spLocks noGrp="1"/>
          </p:cNvSpPr>
          <p:nvPr>
            <p:ph idx="1"/>
          </p:nvPr>
        </p:nvSpPr>
        <p:spPr>
          <a:xfrm>
            <a:off x="0" y="1853248"/>
            <a:ext cx="12192000" cy="5763296"/>
          </a:xfrm>
        </p:spPr>
        <p:txBody>
          <a:bodyPr>
            <a:normAutofit fontScale="92500" lnSpcReduction="20000"/>
          </a:bodyPr>
          <a:lstStyle/>
          <a:p>
            <a:r>
              <a:rPr lang="ru-RU" dirty="0" smtClean="0"/>
              <a:t>Скелет головы- череп.</a:t>
            </a:r>
          </a:p>
          <a:p>
            <a:r>
              <a:rPr lang="ru-RU" dirty="0"/>
              <a:t>Главная функция черепа – защита головного мозга и органов чувств от повреждений. Он состоит из плоских костей, соединенных неподвижными соединениями. Череп состоит из лицевого и мозгового отдела.</a:t>
            </a:r>
          </a:p>
          <a:p>
            <a:endParaRPr lang="ru-RU" dirty="0"/>
          </a:p>
          <a:p>
            <a:r>
              <a:rPr lang="ru-RU" dirty="0"/>
              <a:t>Мозговой отдел состоит из лобной, затылочной, 2 теменных, 2 височных костей.</a:t>
            </a:r>
          </a:p>
          <a:p>
            <a:endParaRPr lang="ru-RU" dirty="0"/>
          </a:p>
          <a:p>
            <a:r>
              <a:rPr lang="ru-RU" dirty="0"/>
              <a:t>Лицевой отдел состоит из 2 скуловых, 2 слезных, носовых костей, клиновидной кости, решетчатой, верхнечелюстной кости (все они соединены неподвижно) и нижнечелюстной кости (образует подвижное соединение).</a:t>
            </a:r>
          </a:p>
          <a:p>
            <a:endParaRPr lang="ru-RU" dirty="0"/>
          </a:p>
          <a:p>
            <a:r>
              <a:rPr lang="ru-RU" dirty="0"/>
              <a:t>Также к костям черепа относятся слуховые косточки (молоточек, наковальня, стремечко), расположенные в полости среднего уха в височной кости </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59676" y="154547"/>
            <a:ext cx="6537269" cy="2343955"/>
          </a:xfrm>
          <a:prstGeom prst="rect">
            <a:avLst/>
          </a:prstGeom>
        </p:spPr>
      </p:pic>
    </p:spTree>
    <p:extLst>
      <p:ext uri="{BB962C8B-B14F-4D97-AF65-F5344CB8AC3E}">
        <p14:creationId xmlns:p14="http://schemas.microsoft.com/office/powerpoint/2010/main" xmlns="" val="2703347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198" y="0"/>
            <a:ext cx="9404723" cy="1400530"/>
          </a:xfrm>
        </p:spPr>
        <p:txBody>
          <a:bodyPr/>
          <a:lstStyle/>
          <a:p>
            <a:r>
              <a:rPr lang="ru-RU" dirty="0"/>
              <a:t>Скелет туловища</a:t>
            </a:r>
          </a:p>
        </p:txBody>
      </p:sp>
      <p:sp>
        <p:nvSpPr>
          <p:cNvPr id="3" name="Объект 2"/>
          <p:cNvSpPr>
            <a:spLocks noGrp="1"/>
          </p:cNvSpPr>
          <p:nvPr>
            <p:ph idx="1"/>
          </p:nvPr>
        </p:nvSpPr>
        <p:spPr>
          <a:xfrm>
            <a:off x="1" y="965915"/>
            <a:ext cx="5009882" cy="4187780"/>
          </a:xfrm>
        </p:spPr>
        <p:txBody>
          <a:bodyPr/>
          <a:lstStyle/>
          <a:p>
            <a:r>
              <a:rPr lang="ru-RU" dirty="0"/>
              <a:t>Скелет туловища образован позвоночником и грудной клеткой.</a:t>
            </a: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xmlns="" val="0"/>
              </a:ext>
            </a:extLst>
          </a:blip>
          <a:srcRect l="5051" t="17565" r="8681" b="5912"/>
          <a:stretch/>
        </p:blipFill>
        <p:spPr>
          <a:xfrm>
            <a:off x="5666704" y="1983346"/>
            <a:ext cx="5718220" cy="3799268"/>
          </a:xfrm>
          <a:prstGeom prst="rect">
            <a:avLst/>
          </a:prstGeom>
        </p:spPr>
      </p:pic>
    </p:spTree>
    <p:extLst>
      <p:ext uri="{BB962C8B-B14F-4D97-AF65-F5344CB8AC3E}">
        <p14:creationId xmlns:p14="http://schemas.microsoft.com/office/powerpoint/2010/main" xmlns="" val="2588916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a:t>Позвоночник </a:t>
            </a:r>
          </a:p>
        </p:txBody>
      </p:sp>
      <p:sp>
        <p:nvSpPr>
          <p:cNvPr id="3" name="Объект 2"/>
          <p:cNvSpPr>
            <a:spLocks noGrp="1"/>
          </p:cNvSpPr>
          <p:nvPr>
            <p:ph idx="1"/>
          </p:nvPr>
        </p:nvSpPr>
        <p:spPr>
          <a:xfrm>
            <a:off x="1" y="700265"/>
            <a:ext cx="6722772" cy="4195481"/>
          </a:xfrm>
        </p:spPr>
        <p:txBody>
          <a:bodyPr>
            <a:normAutofit fontScale="85000" lnSpcReduction="10000"/>
          </a:bodyPr>
          <a:lstStyle/>
          <a:p>
            <a:r>
              <a:rPr lang="ru-RU" dirty="0"/>
              <a:t>Позвоночник состоит из 33 – 34 </a:t>
            </a:r>
            <a:r>
              <a:rPr lang="ru-RU" dirty="0" smtClean="0"/>
              <a:t>позвонков</a:t>
            </a:r>
            <a:endParaRPr lang="ru-RU" dirty="0"/>
          </a:p>
          <a:p>
            <a:r>
              <a:rPr lang="ru-RU" dirty="0"/>
              <a:t>Позвонки состоят из тела и дуги, которая замыкает отверстие, где проходит спинной мозг. От дуги отходят поперечные отростки, служащие для сочленения с другими позвонками. Между позвонками имеются хрящевые межпозвоночные диски (</a:t>
            </a:r>
            <a:r>
              <a:rPr lang="ru-RU" dirty="0" err="1"/>
              <a:t>полуподвижное</a:t>
            </a:r>
            <a:r>
              <a:rPr lang="ru-RU" dirty="0"/>
              <a:t> соединение). Хрящ способен к уплощению и растяжению, поэтому каждый день, в результате действия силы тяжести, мы теряем 8 мм роста. А за ночь, когда мы находимся в лежащем состоянии, наш рост возвращается к норме.</a:t>
            </a:r>
          </a:p>
        </p:txBody>
      </p:sp>
      <p:pic>
        <p:nvPicPr>
          <p:cNvPr id="4" name="Рисунок 3"/>
          <p:cNvPicPr>
            <a:picLocks noChangeAspect="1"/>
          </p:cNvPicPr>
          <p:nvPr/>
        </p:nvPicPr>
        <p:blipFill>
          <a:blip r:embed="rId2"/>
          <a:stretch>
            <a:fillRect/>
          </a:stretch>
        </p:blipFill>
        <p:spPr>
          <a:xfrm>
            <a:off x="6577321" y="0"/>
            <a:ext cx="5654804" cy="3779949"/>
          </a:xfrm>
          <a:prstGeom prst="rect">
            <a:avLst/>
          </a:prstGeom>
        </p:spPr>
      </p:pic>
    </p:spTree>
    <p:extLst>
      <p:ext uri="{BB962C8B-B14F-4D97-AF65-F5344CB8AC3E}">
        <p14:creationId xmlns:p14="http://schemas.microsoft.com/office/powerpoint/2010/main" xmlns="" val="339697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6415" y="0"/>
            <a:ext cx="9905998" cy="1478570"/>
          </a:xfrm>
        </p:spPr>
        <p:txBody>
          <a:bodyPr/>
          <a:lstStyle/>
          <a:p>
            <a:r>
              <a:rPr lang="ru-RU" dirty="0" err="1" smtClean="0"/>
              <a:t>Прокариотические</a:t>
            </a:r>
            <a:endParaRPr lang="ru-RU" dirty="0"/>
          </a:p>
        </p:txBody>
      </p:sp>
      <p:sp>
        <p:nvSpPr>
          <p:cNvPr id="3" name="Объект 2"/>
          <p:cNvSpPr>
            <a:spLocks noGrp="1"/>
          </p:cNvSpPr>
          <p:nvPr>
            <p:ph idx="1"/>
          </p:nvPr>
        </p:nvSpPr>
        <p:spPr>
          <a:xfrm>
            <a:off x="412124" y="1275008"/>
            <a:ext cx="9637729" cy="4973391"/>
          </a:xfrm>
        </p:spPr>
        <p:txBody>
          <a:bodyPr>
            <a:normAutofit fontScale="92500" lnSpcReduction="20000"/>
          </a:bodyPr>
          <a:lstStyle/>
          <a:p>
            <a:r>
              <a:rPr lang="ru-RU" dirty="0"/>
              <a:t> организмы, не обладающие, в отличие от эукариот, оформленным клеточным ядром и другими внутренними мембранными органоидами (за исключением плоских цистерн у фотосинтезирующих видов, например, у </a:t>
            </a:r>
            <a:r>
              <a:rPr lang="ru-RU" dirty="0" err="1"/>
              <a:t>цианобактерий</a:t>
            </a:r>
            <a:r>
              <a:rPr lang="ru-RU" dirty="0"/>
              <a:t>). Единственная крупная кольцевая (у некоторых видов — линейная) </a:t>
            </a:r>
            <a:r>
              <a:rPr lang="ru-RU" dirty="0" err="1"/>
              <a:t>двухцепочечная</a:t>
            </a:r>
            <a:r>
              <a:rPr lang="ru-RU" dirty="0"/>
              <a:t> молекула ДНК, в которой содержится основная часть генетического материала клетки (так называемый </a:t>
            </a:r>
            <a:r>
              <a:rPr lang="ru-RU" dirty="0" err="1"/>
              <a:t>нуклеоид</a:t>
            </a:r>
            <a:r>
              <a:rPr lang="ru-RU" dirty="0"/>
              <a:t>) не образует комплекса с белками-гистонами (так называемого хроматина). </a:t>
            </a:r>
            <a:endParaRPr lang="ru-RU" dirty="0" smtClean="0"/>
          </a:p>
          <a:p>
            <a:r>
              <a:rPr lang="ru-RU" dirty="0" smtClean="0"/>
              <a:t>К </a:t>
            </a:r>
            <a:r>
              <a:rPr lang="ru-RU" dirty="0"/>
              <a:t>прокариотам относятся бактерии, в том числе </a:t>
            </a:r>
            <a:r>
              <a:rPr lang="ru-RU" dirty="0" err="1"/>
              <a:t>цианобактерии</a:t>
            </a:r>
            <a:r>
              <a:rPr lang="ru-RU" dirty="0"/>
              <a:t> (сине-зелёные водоросли), и археи. Потомками </a:t>
            </a:r>
            <a:r>
              <a:rPr lang="ru-RU" dirty="0" err="1"/>
              <a:t>прокариотических</a:t>
            </a:r>
            <a:r>
              <a:rPr lang="ru-RU" dirty="0"/>
              <a:t> клеток являются органеллы </a:t>
            </a:r>
            <a:r>
              <a:rPr lang="ru-RU" dirty="0" err="1"/>
              <a:t>эукариотических</a:t>
            </a:r>
            <a:r>
              <a:rPr lang="ru-RU" dirty="0"/>
              <a:t> клеток — митохондрии и пластиды. Основное содержимое клетки, заполняющее весь её объём, — вязкая зернистая цитоплазма.</a:t>
            </a:r>
          </a:p>
        </p:txBody>
      </p:sp>
    </p:spTree>
    <p:extLst>
      <p:ext uri="{BB962C8B-B14F-4D97-AF65-F5344CB8AC3E}">
        <p14:creationId xmlns:p14="http://schemas.microsoft.com/office/powerpoint/2010/main" xmlns="" val="38309165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smtClean="0"/>
              <a:t>Позвоночник</a:t>
            </a:r>
            <a:endParaRPr lang="ru-RU" dirty="0"/>
          </a:p>
        </p:txBody>
      </p:sp>
      <p:sp>
        <p:nvSpPr>
          <p:cNvPr id="3" name="Объект 2"/>
          <p:cNvSpPr>
            <a:spLocks noGrp="1"/>
          </p:cNvSpPr>
          <p:nvPr>
            <p:ph idx="1"/>
          </p:nvPr>
        </p:nvSpPr>
        <p:spPr>
          <a:xfrm>
            <a:off x="0" y="803667"/>
            <a:ext cx="5318975" cy="6054333"/>
          </a:xfrm>
        </p:spPr>
        <p:txBody>
          <a:bodyPr>
            <a:normAutofit fontScale="70000" lnSpcReduction="20000"/>
          </a:bodyPr>
          <a:lstStyle/>
          <a:p>
            <a:r>
              <a:rPr lang="ru-RU" dirty="0"/>
              <a:t>В позвоночнике человека выделяют 5 отделов. Так, выделяют 7 шейных позвонков, 12 грудных, 5 поясничных, 5 крестцовых (сросшиеся), 4-5 копчиковых.</a:t>
            </a:r>
          </a:p>
          <a:p>
            <a:endParaRPr lang="ru-RU" dirty="0"/>
          </a:p>
          <a:p>
            <a:r>
              <a:rPr lang="ru-RU" dirty="0"/>
              <a:t>Первый шейный позвонок называется Атлант, второй – Аксис, или </a:t>
            </a:r>
            <a:r>
              <a:rPr lang="ru-RU" dirty="0" err="1"/>
              <a:t>Эпистрофей</a:t>
            </a:r>
            <a:r>
              <a:rPr lang="ru-RU" dirty="0" smtClean="0"/>
              <a:t>.</a:t>
            </a:r>
          </a:p>
          <a:p>
            <a:r>
              <a:rPr lang="ru-RU" dirty="0" err="1"/>
              <a:t>озвоночник</a:t>
            </a:r>
            <a:r>
              <a:rPr lang="ru-RU" dirty="0"/>
              <a:t> имеет 4 изгиба: шейный лордоз, грудной кифоз, поясничный лордоз, крестцовый кифоз.</a:t>
            </a:r>
          </a:p>
          <a:p>
            <a:endParaRPr lang="ru-RU" dirty="0"/>
          </a:p>
          <a:p>
            <a:r>
              <a:rPr lang="ru-RU" dirty="0"/>
              <a:t>Лордоз – это изгиб позвоночника вперед.</a:t>
            </a:r>
          </a:p>
          <a:p>
            <a:endParaRPr lang="ru-RU" dirty="0"/>
          </a:p>
          <a:p>
            <a:r>
              <a:rPr lang="ru-RU" dirty="0"/>
              <a:t>Кифоз – это изгиб позвоночника назад.</a:t>
            </a:r>
          </a:p>
          <a:p>
            <a:endParaRPr lang="ru-RU" dirty="0"/>
          </a:p>
          <a:p>
            <a:r>
              <a:rPr lang="ru-RU" dirty="0"/>
              <a:t>Появление изгибов связано с </a:t>
            </a:r>
            <a:r>
              <a:rPr lang="ru-RU" dirty="0" err="1"/>
              <a:t>прямохождением</a:t>
            </a:r>
            <a:r>
              <a:rPr lang="ru-RU" dirty="0"/>
              <a:t>, они амортизируют при ходьбе, защищая внутренние органы от сотрясения</a:t>
            </a:r>
          </a:p>
        </p:txBody>
      </p:sp>
      <p:pic>
        <p:nvPicPr>
          <p:cNvPr id="4" name="Рисунок 3"/>
          <p:cNvPicPr>
            <a:picLocks noChangeAspect="1"/>
          </p:cNvPicPr>
          <p:nvPr/>
        </p:nvPicPr>
        <p:blipFill>
          <a:blip r:embed="rId2"/>
          <a:stretch>
            <a:fillRect/>
          </a:stretch>
        </p:blipFill>
        <p:spPr>
          <a:xfrm>
            <a:off x="5318975" y="0"/>
            <a:ext cx="4687909" cy="6781719"/>
          </a:xfrm>
          <a:prstGeom prst="rect">
            <a:avLst/>
          </a:prstGeom>
        </p:spPr>
      </p:pic>
    </p:spTree>
    <p:extLst>
      <p:ext uri="{BB962C8B-B14F-4D97-AF65-F5344CB8AC3E}">
        <p14:creationId xmlns:p14="http://schemas.microsoft.com/office/powerpoint/2010/main" xmlns="" val="16372387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320" y="0"/>
            <a:ext cx="9404723" cy="1400530"/>
          </a:xfrm>
        </p:spPr>
        <p:txBody>
          <a:bodyPr/>
          <a:lstStyle/>
          <a:p>
            <a:r>
              <a:rPr lang="ru-RU" dirty="0" smtClean="0"/>
              <a:t>Скелет конечностей</a:t>
            </a:r>
            <a:br>
              <a:rPr lang="ru-RU" dirty="0" smtClean="0"/>
            </a:br>
            <a:endParaRPr lang="ru-RU" dirty="0"/>
          </a:p>
        </p:txBody>
      </p:sp>
      <p:sp>
        <p:nvSpPr>
          <p:cNvPr id="3" name="Объект 2"/>
          <p:cNvSpPr>
            <a:spLocks noGrp="1"/>
          </p:cNvSpPr>
          <p:nvPr>
            <p:ph idx="1"/>
          </p:nvPr>
        </p:nvSpPr>
        <p:spPr>
          <a:xfrm>
            <a:off x="92320" y="700265"/>
            <a:ext cx="8946541" cy="4195481"/>
          </a:xfrm>
        </p:spPr>
        <p:txBody>
          <a:bodyPr/>
          <a:lstStyle/>
          <a:p>
            <a:r>
              <a:rPr lang="ru-RU" dirty="0"/>
              <a:t>126 костей образуют конечности и структуры, которые позволяют им присоединяться к туловищу. Эти структуры называются поясами конечностей</a:t>
            </a:r>
            <a:r>
              <a:rPr lang="ru-RU" dirty="0" smtClean="0"/>
              <a:t>.</a:t>
            </a:r>
          </a:p>
          <a:p>
            <a:endParaRPr lang="ru-RU" dirty="0"/>
          </a:p>
        </p:txBody>
      </p:sp>
      <p:pic>
        <p:nvPicPr>
          <p:cNvPr id="4" name="Рисунок 3"/>
          <p:cNvPicPr>
            <a:picLocks noChangeAspect="1"/>
          </p:cNvPicPr>
          <p:nvPr/>
        </p:nvPicPr>
        <p:blipFill>
          <a:blip r:embed="rId2"/>
          <a:stretch>
            <a:fillRect/>
          </a:stretch>
        </p:blipFill>
        <p:spPr>
          <a:xfrm>
            <a:off x="3535472" y="1400530"/>
            <a:ext cx="8029381" cy="5457470"/>
          </a:xfrm>
          <a:prstGeom prst="rect">
            <a:avLst/>
          </a:prstGeom>
        </p:spPr>
      </p:pic>
    </p:spTree>
    <p:extLst>
      <p:ext uri="{BB962C8B-B14F-4D97-AF65-F5344CB8AC3E}">
        <p14:creationId xmlns:p14="http://schemas.microsoft.com/office/powerpoint/2010/main" xmlns="" val="3436716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smtClean="0"/>
              <a:t>Скелет верхних конечностей</a:t>
            </a:r>
            <a:br>
              <a:rPr lang="ru-RU" dirty="0" smtClean="0"/>
            </a:br>
            <a:endParaRPr lang="ru-RU" dirty="0"/>
          </a:p>
        </p:txBody>
      </p:sp>
      <p:sp>
        <p:nvSpPr>
          <p:cNvPr id="3" name="Объект 2"/>
          <p:cNvSpPr>
            <a:spLocks noGrp="1"/>
          </p:cNvSpPr>
          <p:nvPr>
            <p:ph idx="1"/>
          </p:nvPr>
        </p:nvSpPr>
        <p:spPr>
          <a:xfrm>
            <a:off x="124517" y="631065"/>
            <a:ext cx="12067483" cy="2910625"/>
          </a:xfrm>
        </p:spPr>
        <p:txBody>
          <a:bodyPr>
            <a:normAutofit fontScale="85000" lnSpcReduction="20000"/>
          </a:bodyPr>
          <a:lstStyle/>
          <a:p>
            <a:r>
              <a:rPr lang="ru-RU" dirty="0"/>
              <a:t>Рука состоит из 3 отделов: плечо, предплечье, кисть.</a:t>
            </a:r>
          </a:p>
          <a:p>
            <a:pPr marL="0" indent="0">
              <a:buNone/>
            </a:pPr>
            <a:r>
              <a:rPr lang="ru-RU" dirty="0" smtClean="0"/>
              <a:t>Плечо </a:t>
            </a:r>
            <a:r>
              <a:rPr lang="ru-RU" dirty="0"/>
              <a:t>образует плечевая кость. Предплечье – лучевая и локтевая кости</a:t>
            </a:r>
            <a:r>
              <a:rPr lang="ru-RU" dirty="0" smtClean="0"/>
              <a:t>.</a:t>
            </a:r>
          </a:p>
          <a:p>
            <a:r>
              <a:rPr lang="ru-RU" dirty="0"/>
              <a:t>Кисть также имеет 3 отдела </a:t>
            </a:r>
          </a:p>
          <a:p>
            <a:pPr marL="0" indent="0">
              <a:buNone/>
            </a:pPr>
            <a:r>
              <a:rPr lang="ru-RU" dirty="0"/>
              <a:t>1. Запястье, образованное мелкими костями.</a:t>
            </a:r>
          </a:p>
          <a:p>
            <a:pPr marL="0" indent="0">
              <a:buNone/>
            </a:pPr>
            <a:r>
              <a:rPr lang="ru-RU" dirty="0" smtClean="0"/>
              <a:t>2</a:t>
            </a:r>
            <a:r>
              <a:rPr lang="ru-RU" dirty="0"/>
              <a:t>. </a:t>
            </a:r>
            <a:r>
              <a:rPr lang="ru-RU" dirty="0" err="1"/>
              <a:t>Пястье</a:t>
            </a:r>
            <a:r>
              <a:rPr lang="ru-RU" dirty="0"/>
              <a:t>, образованное 5 костями.</a:t>
            </a:r>
          </a:p>
          <a:p>
            <a:pPr marL="0" indent="0">
              <a:buNone/>
            </a:pPr>
            <a:r>
              <a:rPr lang="ru-RU" dirty="0" smtClean="0"/>
              <a:t>3</a:t>
            </a:r>
            <a:r>
              <a:rPr lang="ru-RU" dirty="0"/>
              <a:t>. Фаланги пальцев. Все пальцы имеют 3 фаланги, а большой (противопоставленный) имеет всего 2 фаланги.</a:t>
            </a: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xmlns="" val="0"/>
              </a:ext>
            </a:extLst>
          </a:blip>
          <a:srcRect l="6425" t="5104" r="5978" b="1501"/>
          <a:stretch/>
        </p:blipFill>
        <p:spPr>
          <a:xfrm>
            <a:off x="3541689" y="3161510"/>
            <a:ext cx="7482626" cy="3748006"/>
          </a:xfrm>
          <a:prstGeom prst="rect">
            <a:avLst/>
          </a:prstGeom>
        </p:spPr>
      </p:pic>
    </p:spTree>
    <p:extLst>
      <p:ext uri="{BB962C8B-B14F-4D97-AF65-F5344CB8AC3E}">
        <p14:creationId xmlns:p14="http://schemas.microsoft.com/office/powerpoint/2010/main" xmlns="" val="346086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smtClean="0"/>
              <a:t>Пояс Верхних конечностей</a:t>
            </a:r>
            <a:endParaRPr lang="ru-RU" dirty="0"/>
          </a:p>
        </p:txBody>
      </p:sp>
      <p:sp>
        <p:nvSpPr>
          <p:cNvPr id="3" name="Объект 2"/>
          <p:cNvSpPr>
            <a:spLocks noGrp="1"/>
          </p:cNvSpPr>
          <p:nvPr>
            <p:ph idx="1"/>
          </p:nvPr>
        </p:nvSpPr>
        <p:spPr>
          <a:xfrm>
            <a:off x="124517" y="1009729"/>
            <a:ext cx="11917229" cy="1050891"/>
          </a:xfrm>
        </p:spPr>
        <p:txBody>
          <a:bodyPr/>
          <a:lstStyle/>
          <a:p>
            <a:r>
              <a:rPr lang="ru-RU" dirty="0"/>
              <a:t>Кости руки крепятся к туловищу с помощью лопаток и ключиц, они образуют плечевой пояс человека (пояс верхней конечности)</a:t>
            </a:r>
          </a:p>
        </p:txBody>
      </p:sp>
      <p:pic>
        <p:nvPicPr>
          <p:cNvPr id="5" name="Рисунок 4"/>
          <p:cNvPicPr>
            <a:picLocks noChangeAspect="1"/>
          </p:cNvPicPr>
          <p:nvPr/>
        </p:nvPicPr>
        <p:blipFill>
          <a:blip r:embed="rId2"/>
          <a:stretch>
            <a:fillRect/>
          </a:stretch>
        </p:blipFill>
        <p:spPr>
          <a:xfrm>
            <a:off x="5069916" y="2648185"/>
            <a:ext cx="7122084" cy="4209815"/>
          </a:xfrm>
          <a:prstGeom prst="rect">
            <a:avLst/>
          </a:prstGeom>
        </p:spPr>
      </p:pic>
    </p:spTree>
    <p:extLst>
      <p:ext uri="{BB962C8B-B14F-4D97-AF65-F5344CB8AC3E}">
        <p14:creationId xmlns:p14="http://schemas.microsoft.com/office/powerpoint/2010/main" xmlns="" val="4279202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a:t>Скелет нижней конечности</a:t>
            </a:r>
          </a:p>
        </p:txBody>
      </p:sp>
      <p:sp>
        <p:nvSpPr>
          <p:cNvPr id="3" name="Объект 2"/>
          <p:cNvSpPr>
            <a:spLocks noGrp="1"/>
          </p:cNvSpPr>
          <p:nvPr>
            <p:ph idx="1"/>
          </p:nvPr>
        </p:nvSpPr>
        <p:spPr>
          <a:xfrm>
            <a:off x="0" y="785611"/>
            <a:ext cx="4649273" cy="6072389"/>
          </a:xfrm>
        </p:spPr>
        <p:txBody>
          <a:bodyPr>
            <a:normAutofit fontScale="92500" lnSpcReduction="20000"/>
          </a:bodyPr>
          <a:lstStyle/>
          <a:p>
            <a:r>
              <a:rPr lang="ru-RU" dirty="0"/>
              <a:t>Нога состоит из 3 отделов: бедра, голени, </a:t>
            </a:r>
            <a:r>
              <a:rPr lang="ru-RU" dirty="0" smtClean="0"/>
              <a:t>стопы</a:t>
            </a:r>
          </a:p>
          <a:p>
            <a:r>
              <a:rPr lang="ru-RU" dirty="0"/>
              <a:t>Бедро образовано бедренной костью. Это самая крупная кость человеческого тела. Голень образована большеберцовой и малоберцовой костями</a:t>
            </a:r>
            <a:r>
              <a:rPr lang="ru-RU" dirty="0" smtClean="0"/>
              <a:t>.</a:t>
            </a:r>
          </a:p>
          <a:p>
            <a:r>
              <a:rPr lang="ru-RU" dirty="0"/>
              <a:t>Стопа также имеет 3 </a:t>
            </a:r>
            <a:r>
              <a:rPr lang="ru-RU" dirty="0" smtClean="0"/>
              <a:t>отдела</a:t>
            </a:r>
            <a:endParaRPr lang="ru-RU" dirty="0"/>
          </a:p>
          <a:p>
            <a:pPr marL="0" indent="0">
              <a:buNone/>
            </a:pPr>
            <a:r>
              <a:rPr lang="ru-RU" dirty="0"/>
              <a:t>1. Предплюсна. Самые большие кости этого отделяя – пяточная и таранная.</a:t>
            </a:r>
          </a:p>
          <a:p>
            <a:pPr marL="0" indent="0">
              <a:buNone/>
            </a:pPr>
            <a:r>
              <a:rPr lang="ru-RU" dirty="0" smtClean="0"/>
              <a:t>2</a:t>
            </a:r>
            <a:r>
              <a:rPr lang="ru-RU" dirty="0"/>
              <a:t>. Плюсна. Вместе с предплюсной образует свод стопы.</a:t>
            </a:r>
          </a:p>
          <a:p>
            <a:pPr marL="0" indent="0">
              <a:buNone/>
            </a:pPr>
            <a:r>
              <a:rPr lang="ru-RU" dirty="0" smtClean="0"/>
              <a:t>3</a:t>
            </a:r>
            <a:r>
              <a:rPr lang="ru-RU" dirty="0"/>
              <a:t>. Фаланги пальцев. Все пальцы имеют по 3 фаланги, а большой – 2.</a:t>
            </a:r>
          </a:p>
        </p:txBody>
      </p:sp>
      <p:pic>
        <p:nvPicPr>
          <p:cNvPr id="4" name="Рисунок 3"/>
          <p:cNvPicPr>
            <a:picLocks noChangeAspect="1"/>
          </p:cNvPicPr>
          <p:nvPr/>
        </p:nvPicPr>
        <p:blipFill rotWithShape="1">
          <a:blip r:embed="rId2"/>
          <a:srcRect l="16248" t="8480" r="3770" b="4666"/>
          <a:stretch/>
        </p:blipFill>
        <p:spPr>
          <a:xfrm>
            <a:off x="6851561" y="1004552"/>
            <a:ext cx="5100033" cy="3116688"/>
          </a:xfrm>
          <a:prstGeom prst="rect">
            <a:avLst/>
          </a:prstGeom>
        </p:spPr>
      </p:pic>
      <p:pic>
        <p:nvPicPr>
          <p:cNvPr id="5" name="Рисунок 4"/>
          <p:cNvPicPr>
            <a:picLocks noChangeAspect="1"/>
          </p:cNvPicPr>
          <p:nvPr/>
        </p:nvPicPr>
        <p:blipFill rotWithShape="1">
          <a:blip r:embed="rId3"/>
          <a:srcRect t="16311" b="5154"/>
          <a:stretch/>
        </p:blipFill>
        <p:spPr>
          <a:xfrm>
            <a:off x="6587869" y="4121240"/>
            <a:ext cx="5604132" cy="2601532"/>
          </a:xfrm>
          <a:prstGeom prst="rect">
            <a:avLst/>
          </a:prstGeom>
        </p:spPr>
      </p:pic>
    </p:spTree>
    <p:extLst>
      <p:ext uri="{BB962C8B-B14F-4D97-AF65-F5344CB8AC3E}">
        <p14:creationId xmlns:p14="http://schemas.microsoft.com/office/powerpoint/2010/main" xmlns="" val="1528727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404723" cy="1400530"/>
          </a:xfrm>
        </p:spPr>
        <p:txBody>
          <a:bodyPr/>
          <a:lstStyle/>
          <a:p>
            <a:r>
              <a:rPr lang="ru-RU" dirty="0" smtClean="0"/>
              <a:t>Пояс нижних конечностей</a:t>
            </a:r>
            <a:endParaRPr lang="ru-RU" dirty="0"/>
          </a:p>
        </p:txBody>
      </p:sp>
      <p:sp>
        <p:nvSpPr>
          <p:cNvPr id="3" name="Объект 2"/>
          <p:cNvSpPr>
            <a:spLocks noGrp="1"/>
          </p:cNvSpPr>
          <p:nvPr>
            <p:ph idx="1"/>
          </p:nvPr>
        </p:nvSpPr>
        <p:spPr>
          <a:xfrm>
            <a:off x="0" y="700265"/>
            <a:ext cx="5885645" cy="5481594"/>
          </a:xfrm>
        </p:spPr>
        <p:txBody>
          <a:bodyPr>
            <a:normAutofit fontScale="92500"/>
          </a:bodyPr>
          <a:lstStyle/>
          <a:p>
            <a:r>
              <a:rPr lang="ru-RU" dirty="0"/>
              <a:t>Кости нижней конечности прикрепляются к туловищу при помощи тазовых костей, образующих пояс нижней </a:t>
            </a:r>
            <a:r>
              <a:rPr lang="ru-RU" dirty="0" smtClean="0"/>
              <a:t>конечности</a:t>
            </a:r>
          </a:p>
          <a:p>
            <a:r>
              <a:rPr lang="ru-RU" dirty="0"/>
              <a:t> Тазовые кости соединены с крестцом позвоночника практически неподвижно. Это необходимо для придачи человеку устойчивости в вертикальном положении, а также защищает внутренние органы.</a:t>
            </a:r>
          </a:p>
          <a:p>
            <a:endParaRPr lang="ru-RU" dirty="0"/>
          </a:p>
          <a:p>
            <a:r>
              <a:rPr lang="ru-RU" dirty="0"/>
              <a:t>Кости таза у мужчины и женщины отличаются. У женщин они шире, что связано с деторождением.</a:t>
            </a:r>
          </a:p>
        </p:txBody>
      </p:sp>
      <p:pic>
        <p:nvPicPr>
          <p:cNvPr id="4" name="Рисунок 3"/>
          <p:cNvPicPr>
            <a:picLocks noChangeAspect="1"/>
          </p:cNvPicPr>
          <p:nvPr/>
        </p:nvPicPr>
        <p:blipFill>
          <a:blip r:embed="rId2"/>
          <a:stretch>
            <a:fillRect/>
          </a:stretch>
        </p:blipFill>
        <p:spPr>
          <a:xfrm>
            <a:off x="6223537" y="2537138"/>
            <a:ext cx="5968463" cy="4320862"/>
          </a:xfrm>
          <a:prstGeom prst="rect">
            <a:avLst/>
          </a:prstGeom>
        </p:spPr>
      </p:pic>
    </p:spTree>
    <p:extLst>
      <p:ext uri="{BB962C8B-B14F-4D97-AF65-F5344CB8AC3E}">
        <p14:creationId xmlns:p14="http://schemas.microsoft.com/office/powerpoint/2010/main" xmlns="" val="2227494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ДЗ</a:t>
            </a:r>
            <a:endParaRPr lang="ru-RU" dirty="0"/>
          </a:p>
        </p:txBody>
      </p:sp>
      <p:sp>
        <p:nvSpPr>
          <p:cNvPr id="3" name="Объект 2"/>
          <p:cNvSpPr>
            <a:spLocks noGrp="1"/>
          </p:cNvSpPr>
          <p:nvPr>
            <p:ph idx="1"/>
          </p:nvPr>
        </p:nvSpPr>
        <p:spPr/>
        <p:txBody>
          <a:bodyPr/>
          <a:lstStyle/>
          <a:p>
            <a:r>
              <a:rPr lang="ru-RU" dirty="0" smtClean="0"/>
              <a:t>Повторить параграфы с 1- 14</a:t>
            </a:r>
          </a:p>
          <a:p>
            <a:r>
              <a:rPr lang="ru-RU"/>
              <a:t>Дополнить недостающий материал в конспектах</a:t>
            </a:r>
          </a:p>
          <a:p>
            <a:endParaRPr lang="ru-RU" dirty="0"/>
          </a:p>
        </p:txBody>
      </p:sp>
    </p:spTree>
    <p:extLst>
      <p:ext uri="{BB962C8B-B14F-4D97-AF65-F5344CB8AC3E}">
        <p14:creationId xmlns:p14="http://schemas.microsoft.com/office/powerpoint/2010/main" xmlns="" val="323602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1561" y="117868"/>
            <a:ext cx="8171729" cy="6649868"/>
          </a:xfrm>
        </p:spPr>
      </p:pic>
      <p:sp>
        <p:nvSpPr>
          <p:cNvPr id="5" name="TextBox 4"/>
          <p:cNvSpPr txBox="1"/>
          <p:nvPr/>
        </p:nvSpPr>
        <p:spPr>
          <a:xfrm>
            <a:off x="8293290" y="1777283"/>
            <a:ext cx="3898710" cy="1477328"/>
          </a:xfrm>
          <a:prstGeom prst="rect">
            <a:avLst/>
          </a:prstGeom>
          <a:noFill/>
        </p:spPr>
        <p:txBody>
          <a:bodyPr wrap="square" rtlCol="0">
            <a:spAutoFit/>
          </a:bodyPr>
          <a:lstStyle/>
          <a:p>
            <a:pPr marL="285750" indent="-285750">
              <a:buFont typeface="Wingdings" panose="05000000000000000000" pitchFamily="2" charset="2"/>
              <a:buChar char="§"/>
            </a:pPr>
            <a:r>
              <a:rPr lang="ru-RU" dirty="0" smtClean="0"/>
              <a:t>Нет ядра</a:t>
            </a:r>
          </a:p>
          <a:p>
            <a:pPr marL="285750" indent="-285750">
              <a:buFont typeface="Wingdings" panose="05000000000000000000" pitchFamily="2" charset="2"/>
              <a:buChar char="§"/>
            </a:pPr>
            <a:r>
              <a:rPr lang="ru-RU" dirty="0" smtClean="0"/>
              <a:t>ДНК- замкнутая</a:t>
            </a:r>
          </a:p>
          <a:p>
            <a:pPr marL="285750" indent="-285750">
              <a:buFont typeface="Wingdings" panose="05000000000000000000" pitchFamily="2" charset="2"/>
              <a:buChar char="§"/>
            </a:pPr>
            <a:r>
              <a:rPr lang="ru-RU" dirty="0"/>
              <a:t>наличие жгутиков, </a:t>
            </a:r>
            <a:r>
              <a:rPr lang="ru-RU" dirty="0" err="1"/>
              <a:t>плазмид</a:t>
            </a:r>
            <a:r>
              <a:rPr lang="ru-RU" dirty="0"/>
              <a:t> и газовых </a:t>
            </a:r>
            <a:r>
              <a:rPr lang="ru-RU" dirty="0" smtClean="0"/>
              <a:t>вакуолей</a:t>
            </a:r>
          </a:p>
          <a:p>
            <a:pPr marL="285750" indent="-285750">
              <a:buFont typeface="Wingdings" panose="05000000000000000000" pitchFamily="2" charset="2"/>
              <a:buChar char="§"/>
            </a:pPr>
            <a:endParaRPr lang="ru-RU" dirty="0"/>
          </a:p>
        </p:txBody>
      </p:sp>
    </p:spTree>
    <p:extLst>
      <p:ext uri="{BB962C8B-B14F-4D97-AF65-F5344CB8AC3E}">
        <p14:creationId xmlns:p14="http://schemas.microsoft.com/office/powerpoint/2010/main" xmlns="" val="326712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9300" y="-56717"/>
            <a:ext cx="9905998" cy="1478570"/>
          </a:xfrm>
        </p:spPr>
        <p:txBody>
          <a:bodyPr/>
          <a:lstStyle/>
          <a:p>
            <a:r>
              <a:rPr lang="ru-RU" dirty="0" smtClean="0"/>
              <a:t>Эукариоты</a:t>
            </a:r>
            <a:endParaRPr lang="ru-RU" dirty="0"/>
          </a:p>
        </p:txBody>
      </p:sp>
      <p:sp>
        <p:nvSpPr>
          <p:cNvPr id="3" name="Объект 2"/>
          <p:cNvSpPr>
            <a:spLocks noGrp="1"/>
          </p:cNvSpPr>
          <p:nvPr>
            <p:ph idx="1"/>
          </p:nvPr>
        </p:nvSpPr>
        <p:spPr>
          <a:xfrm>
            <a:off x="407853" y="1421853"/>
            <a:ext cx="8946541" cy="4195481"/>
          </a:xfrm>
        </p:spPr>
        <p:txBody>
          <a:bodyPr>
            <a:normAutofit fontScale="92500" lnSpcReduction="20000"/>
          </a:bodyPr>
          <a:lstStyle/>
          <a:p>
            <a:r>
              <a:rPr lang="ru-RU" dirty="0"/>
              <a:t>или </a:t>
            </a:r>
            <a:r>
              <a:rPr lang="ru-RU" dirty="0" err="1"/>
              <a:t>я́дерные</a:t>
            </a:r>
            <a:r>
              <a:rPr lang="ru-RU" dirty="0"/>
              <a:t>, — домен (</a:t>
            </a:r>
            <a:r>
              <a:rPr lang="ru-RU" dirty="0" err="1"/>
              <a:t>надцарство</a:t>
            </a:r>
            <a:r>
              <a:rPr lang="ru-RU" dirty="0"/>
              <a:t>) живых организмов, клетки которых содержат ядро. Все организмы, кроме прокариот (бактерий и архей), являются ядерными. Вирусы и </a:t>
            </a:r>
            <a:r>
              <a:rPr lang="ru-RU" dirty="0" err="1"/>
              <a:t>вироиды</a:t>
            </a:r>
            <a:r>
              <a:rPr lang="ru-RU" dirty="0"/>
              <a:t> также не являются ни прокариотами, ни эукариотами; более того, сам вопрос, считать ли их живыми организмами, является дискуссионным</a:t>
            </a:r>
            <a:r>
              <a:rPr lang="ru-RU" dirty="0" smtClean="0"/>
              <a:t>.</a:t>
            </a:r>
          </a:p>
          <a:p>
            <a:endParaRPr lang="ru-RU" dirty="0"/>
          </a:p>
          <a:p>
            <a:r>
              <a:rPr lang="ru-RU" dirty="0"/>
              <a:t>Животные, растения, грибы, а также группы организмов под общим названием протисты — все являются </a:t>
            </a:r>
            <a:r>
              <a:rPr lang="ru-RU" dirty="0" err="1"/>
              <a:t>эукариотическими</a:t>
            </a:r>
            <a:r>
              <a:rPr lang="ru-RU" dirty="0"/>
              <a:t> организмами. Они могут быть одноклеточными и многоклеточными, но все имеют общий план строения клеток. </a:t>
            </a:r>
          </a:p>
        </p:txBody>
      </p:sp>
    </p:spTree>
    <p:extLst>
      <p:ext uri="{BB962C8B-B14F-4D97-AF65-F5344CB8AC3E}">
        <p14:creationId xmlns:p14="http://schemas.microsoft.com/office/powerpoint/2010/main" xmlns="" val="1223174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Царства живых организмов</a:t>
            </a:r>
            <a:endParaRPr lang="ru-RU" dirty="0"/>
          </a:p>
        </p:txBody>
      </p:sp>
      <p:sp>
        <p:nvSpPr>
          <p:cNvPr id="3" name="Объект 2"/>
          <p:cNvSpPr>
            <a:spLocks noGrp="1"/>
          </p:cNvSpPr>
          <p:nvPr>
            <p:ph idx="1"/>
          </p:nvPr>
        </p:nvSpPr>
        <p:spPr/>
        <p:txBody>
          <a:bodyPr/>
          <a:lstStyle/>
          <a:p>
            <a:r>
              <a:rPr lang="ru-RU" dirty="0" smtClean="0"/>
              <a:t>Царство Бактерии</a:t>
            </a:r>
          </a:p>
          <a:p>
            <a:r>
              <a:rPr lang="ru-RU" dirty="0" smtClean="0"/>
              <a:t>Царство Грибы</a:t>
            </a:r>
          </a:p>
          <a:p>
            <a:r>
              <a:rPr lang="ru-RU" dirty="0" smtClean="0"/>
              <a:t>Царство Растения</a:t>
            </a:r>
          </a:p>
          <a:p>
            <a:r>
              <a:rPr lang="ru-RU" dirty="0" smtClean="0"/>
              <a:t>Царство Животные</a:t>
            </a:r>
            <a:endParaRPr lang="ru-RU" dirty="0"/>
          </a:p>
        </p:txBody>
      </p:sp>
    </p:spTree>
    <p:extLst>
      <p:ext uri="{BB962C8B-B14F-4D97-AF65-F5344CB8AC3E}">
        <p14:creationId xmlns:p14="http://schemas.microsoft.com/office/powerpoint/2010/main" xmlns="" val="209329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Клетка Животных и Растений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830312" y="1712890"/>
            <a:ext cx="6361688" cy="5145110"/>
          </a:xfrm>
        </p:spPr>
      </p:pic>
      <p:pic>
        <p:nvPicPr>
          <p:cNvPr id="5" name="Рисунок 4"/>
          <p:cNvPicPr>
            <a:picLocks noChangeAspect="1"/>
          </p:cNvPicPr>
          <p:nvPr/>
        </p:nvPicPr>
        <p:blipFill rotWithShape="1">
          <a:blip r:embed="rId3">
            <a:extLst>
              <a:ext uri="{28A0092B-C50C-407E-A947-70E740481C1C}">
                <a14:useLocalDpi xmlns:a14="http://schemas.microsoft.com/office/drawing/2010/main" xmlns="" val="0"/>
              </a:ext>
            </a:extLst>
          </a:blip>
          <a:srcRect l="12910" t="17088" r="13991" b="18124"/>
          <a:stretch/>
        </p:blipFill>
        <p:spPr>
          <a:xfrm>
            <a:off x="-12095" y="1712890"/>
            <a:ext cx="5842407" cy="5145110"/>
          </a:xfrm>
          <a:prstGeom prst="rect">
            <a:avLst/>
          </a:prstGeom>
        </p:spPr>
      </p:pic>
    </p:spTree>
    <p:extLst>
      <p:ext uri="{BB962C8B-B14F-4D97-AF65-F5344CB8AC3E}">
        <p14:creationId xmlns:p14="http://schemas.microsoft.com/office/powerpoint/2010/main" xmlns="" val="1785682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TM04033919[[fn=Контур]]</Template>
  <TotalTime>15</TotalTime>
  <Words>2757</Words>
  <Application>Microsoft Office PowerPoint</Application>
  <PresentationFormat>Произвольный</PresentationFormat>
  <Paragraphs>237</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Контур</vt:lpstr>
      <vt:lpstr>Возрастная Анатомия</vt:lpstr>
      <vt:lpstr>Анатомия</vt:lpstr>
      <vt:lpstr>Слайд 3</vt:lpstr>
      <vt:lpstr>Клетки </vt:lpstr>
      <vt:lpstr>Прокариотические</vt:lpstr>
      <vt:lpstr>Слайд 6</vt:lpstr>
      <vt:lpstr>Эукариоты</vt:lpstr>
      <vt:lpstr>Царства живых организмов</vt:lpstr>
      <vt:lpstr>Клетка Животных и Растений</vt:lpstr>
      <vt:lpstr>Слайд 10</vt:lpstr>
      <vt:lpstr>Многоклеточность</vt:lpstr>
      <vt:lpstr>Слайд 12</vt:lpstr>
      <vt:lpstr>Части тела</vt:lpstr>
      <vt:lpstr>Конечности человека</vt:lpstr>
      <vt:lpstr>Кости образуют скелет.</vt:lpstr>
      <vt:lpstr>Расположение внутренних органов </vt:lpstr>
      <vt:lpstr>Ткани Человека</vt:lpstr>
      <vt:lpstr>Эпителиальная ткань</vt:lpstr>
      <vt:lpstr>Соединительная ткань</vt:lpstr>
      <vt:lpstr>Мышечная ткань</vt:lpstr>
      <vt:lpstr>Слайд 21</vt:lpstr>
      <vt:lpstr>Слайд 22</vt:lpstr>
      <vt:lpstr>Слайд 23</vt:lpstr>
      <vt:lpstr>Нервная ткань</vt:lpstr>
      <vt:lpstr>Слайд 25</vt:lpstr>
      <vt:lpstr>Системы тела человека</vt:lpstr>
      <vt:lpstr>Система Покровов или Покровная система</vt:lpstr>
      <vt:lpstr>Опорно-двигательная система</vt:lpstr>
      <vt:lpstr>Пищеварительная система</vt:lpstr>
      <vt:lpstr>Кровеносная система</vt:lpstr>
      <vt:lpstr>Лимфатическая система</vt:lpstr>
      <vt:lpstr>Дыхательная система</vt:lpstr>
      <vt:lpstr>Выделительная система</vt:lpstr>
      <vt:lpstr>Половая система</vt:lpstr>
      <vt:lpstr>Нервная система</vt:lpstr>
      <vt:lpstr>Эндокринная система</vt:lpstr>
      <vt:lpstr>Опорно-двигательная система</vt:lpstr>
      <vt:lpstr>Опорно-двигательная система Функции</vt:lpstr>
      <vt:lpstr>Строение костной ткани.</vt:lpstr>
      <vt:lpstr>Слайд 40</vt:lpstr>
      <vt:lpstr>Слайд 41</vt:lpstr>
      <vt:lpstr>Соединение костей</vt:lpstr>
      <vt:lpstr>Неподвижные соединения</vt:lpstr>
      <vt:lpstr>Полуподвижное соединение </vt:lpstr>
      <vt:lpstr>Суставы, подвижные соединения</vt:lpstr>
      <vt:lpstr>Суставы, подвижные соединения</vt:lpstr>
      <vt:lpstr>Скелет</vt:lpstr>
      <vt:lpstr>Скелет туловища</vt:lpstr>
      <vt:lpstr>Позвоночник </vt:lpstr>
      <vt:lpstr>Позвоночник</vt:lpstr>
      <vt:lpstr>Скелет конечностей </vt:lpstr>
      <vt:lpstr>Скелет верхних конечностей </vt:lpstr>
      <vt:lpstr>Пояс Верхних конечностей</vt:lpstr>
      <vt:lpstr>Скелет нижней конечности</vt:lpstr>
      <vt:lpstr>Пояс нижних конечностей</vt:lpstr>
      <vt:lpstr>ДЗ</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Щеголева Ольга Ильинична</dc:title>
  <dc:creator>Григорьева</dc:creator>
  <cp:lastModifiedBy>Алексей Смирнов</cp:lastModifiedBy>
  <cp:revision>5</cp:revision>
  <dcterms:created xsi:type="dcterms:W3CDTF">2018-11-19T10:39:15Z</dcterms:created>
  <dcterms:modified xsi:type="dcterms:W3CDTF">2020-07-02T15:01:51Z</dcterms:modified>
</cp:coreProperties>
</file>