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9" r:id="rId2"/>
    <p:sldId id="275" r:id="rId3"/>
    <p:sldId id="261" r:id="rId4"/>
    <p:sldId id="258" r:id="rId5"/>
    <p:sldId id="263" r:id="rId6"/>
    <p:sldId id="264" r:id="rId7"/>
    <p:sldId id="265" r:id="rId8"/>
    <p:sldId id="266" r:id="rId9"/>
    <p:sldId id="267" r:id="rId10"/>
    <p:sldId id="270" r:id="rId11"/>
    <p:sldId id="268" r:id="rId12"/>
    <p:sldId id="271" r:id="rId13"/>
    <p:sldId id="269" r:id="rId14"/>
    <p:sldId id="272" r:id="rId15"/>
    <p:sldId id="273" r:id="rId16"/>
    <p:sldId id="274" r:id="rId17"/>
    <p:sldId id="276" r:id="rId18"/>
    <p:sldId id="277" r:id="rId19"/>
    <p:sldId id="278" r:id="rId20"/>
    <p:sldId id="279" r:id="rId21"/>
    <p:sldId id="280" r:id="rId22"/>
    <p:sldId id="28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>
        <p:scale>
          <a:sx n="75" d="100"/>
          <a:sy n="75" d="100"/>
        </p:scale>
        <p:origin x="-124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76DE-F6E7-4029-BE8B-623B1EFA640B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26D17D-EBC9-436E-97EA-AF357B0304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76DE-F6E7-4029-BE8B-623B1EFA640B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D17D-EBC9-436E-97EA-AF357B0304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76DE-F6E7-4029-BE8B-623B1EFA640B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D17D-EBC9-436E-97EA-AF357B0304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8B76DE-F6E7-4029-BE8B-623B1EFA640B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026D17D-EBC9-436E-97EA-AF357B0304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76DE-F6E7-4029-BE8B-623B1EFA640B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D17D-EBC9-436E-97EA-AF357B0304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76DE-F6E7-4029-BE8B-623B1EFA640B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D17D-EBC9-436E-97EA-AF357B0304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D17D-EBC9-436E-97EA-AF357B0304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76DE-F6E7-4029-BE8B-623B1EFA640B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76DE-F6E7-4029-BE8B-623B1EFA640B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D17D-EBC9-436E-97EA-AF357B0304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76DE-F6E7-4029-BE8B-623B1EFA640B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6D17D-EBC9-436E-97EA-AF357B0304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8B76DE-F6E7-4029-BE8B-623B1EFA640B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026D17D-EBC9-436E-97EA-AF357B0304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76DE-F6E7-4029-BE8B-623B1EFA640B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26D17D-EBC9-436E-97EA-AF357B0304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18B76DE-F6E7-4029-BE8B-623B1EFA640B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026D17D-EBC9-436E-97EA-AF357B0304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784976" cy="158417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000" dirty="0" smtClean="0"/>
              <a:t>   Торможение условных рефлексов</a:t>
            </a:r>
            <a:endParaRPr lang="ru-RU" sz="4000" dirty="0"/>
          </a:p>
        </p:txBody>
      </p:sp>
      <p:pic>
        <p:nvPicPr>
          <p:cNvPr id="1026" name="Picture 2" descr="C:\Users\yaa\Desktop\54656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076325"/>
            <a:ext cx="6191250" cy="470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796136" y="6237312"/>
            <a:ext cx="3238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Смирнова Елена Николаевна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438516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112568" cy="643136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Иван Петрович Павлов</a:t>
            </a:r>
            <a:br>
              <a:rPr lang="ru-RU" sz="3600" dirty="0" smtClean="0"/>
            </a:br>
            <a:r>
              <a:rPr lang="ru-RU" sz="3600" dirty="0" smtClean="0"/>
              <a:t>             (1849-1936)</a:t>
            </a:r>
            <a:endParaRPr lang="ru-RU" sz="3600" dirty="0"/>
          </a:p>
        </p:txBody>
      </p:sp>
      <p:pic>
        <p:nvPicPr>
          <p:cNvPr id="3075" name="Picture 3" descr="C:\Users\yaa\Desktop\3etMo-f3D23ECkzswDTatQ-articl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484784"/>
            <a:ext cx="4104456" cy="516579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728548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116632"/>
            <a:ext cx="3312368" cy="92697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Доминанта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3429000"/>
            <a:ext cx="7488832" cy="2842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dirty="0" smtClean="0"/>
              <a:t>Доминантный </a:t>
            </a:r>
            <a:r>
              <a:rPr lang="ru-RU" sz="2000" dirty="0"/>
              <a:t>очаг отличается рядом </a:t>
            </a:r>
            <a:r>
              <a:rPr lang="ru-RU" sz="2000" dirty="0" smtClean="0"/>
              <a:t>особенностей</a:t>
            </a:r>
            <a:r>
              <a:rPr lang="ru-RU" dirty="0"/>
              <a:t>:</a:t>
            </a:r>
          </a:p>
          <a:p>
            <a:pPr marL="331470" lvl="0" indent="-28575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  <a:buFont typeface="Arial" pitchFamily="34" charset="0"/>
              <a:buChar char="•"/>
            </a:pPr>
            <a:r>
              <a:rPr lang="ru-RU" dirty="0">
                <a:solidFill>
                  <a:schemeClr val="bg1"/>
                </a:solidFill>
              </a:rPr>
              <a:t>Во-первых, он способен затормозить все конкурирующие очаги возбуждения</a:t>
            </a:r>
          </a:p>
          <a:p>
            <a:pPr marL="331470" lvl="0" indent="-28575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  <a:buFont typeface="Arial" pitchFamily="34" charset="0"/>
              <a:buChar char="•"/>
            </a:pPr>
            <a:r>
              <a:rPr lang="ru-RU" dirty="0">
                <a:solidFill>
                  <a:schemeClr val="bg1"/>
                </a:solidFill>
              </a:rPr>
              <a:t>Во-вторых, достаточен любой стимул, чтобы животное, находящееся в состоянии пищевой доминанты, реагировало на любое раздражение слюноотделением и </a:t>
            </a:r>
            <a:r>
              <a:rPr lang="ru-RU" dirty="0" err="1">
                <a:solidFill>
                  <a:schemeClr val="bg1"/>
                </a:solidFill>
              </a:rPr>
              <a:t>пищедобывающей</a:t>
            </a:r>
            <a:r>
              <a:rPr lang="ru-RU" dirty="0">
                <a:solidFill>
                  <a:schemeClr val="bg1"/>
                </a:solidFill>
              </a:rPr>
              <a:t> деятельности</a:t>
            </a:r>
            <a:endParaRPr lang="ru-RU" sz="2000" dirty="0">
              <a:solidFill>
                <a:schemeClr val="bg1"/>
              </a:solidFill>
            </a:endParaRPr>
          </a:p>
          <a:p>
            <a:endParaRPr lang="ru-RU" dirty="0">
              <a:solidFill>
                <a:srgbClr val="000000"/>
              </a:solidFill>
              <a:latin typeface="lucida grande"/>
            </a:endParaRP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1342509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 err="1">
                <a:solidFill>
                  <a:srgbClr val="000000"/>
                </a:solidFill>
                <a:latin typeface="lucida grande"/>
              </a:rPr>
              <a:t>А.А.Ухтомский</a:t>
            </a:r>
            <a:r>
              <a:rPr lang="ru-RU" dirty="0">
                <a:solidFill>
                  <a:srgbClr val="000000"/>
                </a:solidFill>
                <a:latin typeface="lucida grande"/>
              </a:rPr>
              <a:t> разработал основы учения о доминанте.</a:t>
            </a:r>
          </a:p>
          <a:p>
            <a:endParaRPr lang="ru-RU" dirty="0">
              <a:solidFill>
                <a:srgbClr val="000000"/>
              </a:solidFill>
              <a:latin typeface="lucida grande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1988840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solidFill>
                  <a:schemeClr val="bg1"/>
                </a:solidFill>
              </a:rPr>
              <a:t>При усилении определённой потребности возникает временно господствующий в ЦНС очаг возбуждения, нацеленный на удовлетворение именно этой потребности. Такой механизм временного господства возбуждения получил название доминанты.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23628" y="5661248"/>
            <a:ext cx="6048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ru-RU" dirty="0">
              <a:solidFill>
                <a:srgbClr val="000000"/>
              </a:solidFill>
              <a:latin typeface="lucida grande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latin typeface="lucida grande"/>
              </a:rPr>
              <a:t>Различают пищевые, половые, оборонительные и другие виды доминант.</a:t>
            </a:r>
          </a:p>
        </p:txBody>
      </p:sp>
    </p:spTree>
    <p:extLst>
      <p:ext uri="{BB962C8B-B14F-4D97-AF65-F5344CB8AC3E}">
        <p14:creationId xmlns="" xmlns:p14="http://schemas.microsoft.com/office/powerpoint/2010/main" val="37382916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-99392"/>
            <a:ext cx="8229600" cy="131859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Алексей Алексеевич Ухтомский</a:t>
            </a:r>
            <a:br>
              <a:rPr lang="ru-RU" sz="3600" dirty="0" smtClean="0"/>
            </a:br>
            <a:r>
              <a:rPr lang="ru-RU" sz="3600" dirty="0"/>
              <a:t> </a:t>
            </a:r>
            <a:r>
              <a:rPr lang="ru-RU" sz="3600" dirty="0" smtClean="0"/>
              <a:t>                  (1875-1942)</a:t>
            </a:r>
            <a:endParaRPr lang="ru-RU" sz="3600" dirty="0"/>
          </a:p>
        </p:txBody>
      </p:sp>
      <p:pic>
        <p:nvPicPr>
          <p:cNvPr id="4098" name="Picture 2" descr="C:\Users\yaa\Desktop\image086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268760"/>
            <a:ext cx="3586626" cy="510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1328872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aa\Desktop\торможение\137846458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188640"/>
            <a:ext cx="9490891" cy="61926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3484718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yaa\Desktop\b236fcf3c72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7424"/>
            <a:ext cx="9144000" cy="72454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233062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yaa\Desktop\manbrain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21070"/>
            <a:ext cx="4392488" cy="56555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572780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2" name="Picture 4" descr="C:\Users\yaa\Desktop\octavio_ocampo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03718"/>
            <a:ext cx="4752528" cy="621826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9201803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yaa\Desktop\0b1b99a199bc489d75c4e2e00b87f7f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8600" y="-17140"/>
            <a:ext cx="10408661" cy="72380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7532284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yaa\Desktop\9peopl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-145236"/>
            <a:ext cx="5544616" cy="698153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961250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3" name="Picture 3" descr="C:\Users\yaa\Desktop\3666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10784"/>
            <a:ext cx="9361040" cy="704052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9979305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581128"/>
            <a:ext cx="8568952" cy="1143000"/>
          </a:xfrm>
          <a:effectLst/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6700" dirty="0">
                <a:solidFill>
                  <a:schemeClr val="tx1"/>
                </a:solidFill>
              </a:rPr>
              <a:t>Торможение – активный нервный процесс, приводящий к угнетению или предупреждению возбуждения</a:t>
            </a:r>
            <a:r>
              <a:rPr lang="ru-RU" sz="5300" dirty="0" smtClean="0">
                <a:solidFill>
                  <a:schemeClr val="tx1"/>
                </a:solidFill>
              </a:rPr>
              <a:t>.</a:t>
            </a:r>
            <a:endParaRPr lang="ru-RU" sz="10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38111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7" name="Picture 3" descr="C:\Users\yaa\Desktop\3666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080553" y="690603"/>
            <a:ext cx="6661892" cy="52956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377806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29600" cy="1219200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C00000"/>
                </a:solidFill>
              </a:rPr>
              <a:t>Спасибо за внимание!</a:t>
            </a:r>
            <a:endParaRPr lang="ru-RU" sz="6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47343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5087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aa\Desktop\торможение\05e0a57850b2ef527925806bd69_html_m7b8c9543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64" y="188640"/>
            <a:ext cx="8892480" cy="712879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convex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8525569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1828" y="188640"/>
            <a:ext cx="5472608" cy="50405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 smtClean="0"/>
              <a:t>Безусловное(внешнее)торможение </a:t>
            </a:r>
            <a:endParaRPr 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493316" y="3920341"/>
            <a:ext cx="8391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  <a:latin typeface="Arial"/>
              </a:rPr>
              <a:t>Безусловное </a:t>
            </a:r>
            <a:r>
              <a:rPr lang="ru-RU" dirty="0">
                <a:solidFill>
                  <a:schemeClr val="bg1"/>
                </a:solidFill>
                <a:latin typeface="Arial"/>
              </a:rPr>
              <a:t>торможение свойственно всем отделам нервной </a:t>
            </a:r>
            <a:r>
              <a:rPr lang="ru-RU" dirty="0" smtClean="0">
                <a:solidFill>
                  <a:schemeClr val="bg1"/>
                </a:solidFill>
                <a:latin typeface="Arial"/>
              </a:rPr>
              <a:t>системы.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3940" y="4340969"/>
            <a:ext cx="8388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  <a:latin typeface="Arial"/>
              </a:rPr>
              <a:t>Его </a:t>
            </a:r>
            <a:r>
              <a:rPr lang="ru-RU" dirty="0">
                <a:solidFill>
                  <a:schemeClr val="bg1"/>
                </a:solidFill>
                <a:latin typeface="Arial"/>
              </a:rPr>
              <a:t>не нужно </a:t>
            </a:r>
            <a:r>
              <a:rPr lang="ru-RU" dirty="0" smtClean="0">
                <a:solidFill>
                  <a:schemeClr val="bg1"/>
                </a:solidFill>
                <a:latin typeface="Arial"/>
              </a:rPr>
              <a:t>вырабатывать, оно </a:t>
            </a:r>
            <a:r>
              <a:rPr lang="ru-RU" dirty="0">
                <a:solidFill>
                  <a:schemeClr val="bg1"/>
                </a:solidFill>
                <a:latin typeface="lucida grande"/>
              </a:rPr>
              <a:t>н</a:t>
            </a:r>
            <a:r>
              <a:rPr lang="ru-RU" dirty="0" smtClean="0">
                <a:solidFill>
                  <a:schemeClr val="bg1"/>
                </a:solidFill>
                <a:latin typeface="lucida grande"/>
              </a:rPr>
              <a:t>аступает </a:t>
            </a:r>
            <a:r>
              <a:rPr lang="ru-RU" dirty="0">
                <a:solidFill>
                  <a:schemeClr val="bg1"/>
                </a:solidFill>
                <a:latin typeface="lucida grande"/>
              </a:rPr>
              <a:t>в результате действия нового раздражителя.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3940" y="5138340"/>
            <a:ext cx="7668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  <a:latin typeface="Arial"/>
              </a:rPr>
              <a:t>Проявляется </a:t>
            </a:r>
            <a:r>
              <a:rPr lang="ru-RU" dirty="0">
                <a:solidFill>
                  <a:schemeClr val="bg1"/>
                </a:solidFill>
                <a:latin typeface="Arial"/>
              </a:rPr>
              <a:t>в ослаблении или угнетении других рефлексов.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616" y="5737611"/>
            <a:ext cx="16288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Пример:</a:t>
            </a:r>
            <a:endParaRPr lang="ru-RU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2232229" y="5772922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lucida grande"/>
              </a:rPr>
              <a:t>посторонний </a:t>
            </a:r>
            <a:r>
              <a:rPr lang="ru-RU" dirty="0">
                <a:latin typeface="lucida grande"/>
              </a:rPr>
              <a:t>шум тормозит у собаки слюноотделение.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93316" y="1340768"/>
            <a:ext cx="376127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000" dirty="0"/>
              <a:t>а) Гаснущее - </a:t>
            </a:r>
            <a:r>
              <a:rPr lang="ru-RU" sz="2000" dirty="0" smtClean="0"/>
              <a:t>это </a:t>
            </a:r>
            <a:r>
              <a:rPr lang="ru-RU" sz="2000" dirty="0"/>
              <a:t>посторонний сигнал, который после нескольких  повторений  </a:t>
            </a:r>
            <a:r>
              <a:rPr lang="ru-RU" sz="2000" dirty="0" smtClean="0"/>
              <a:t>теряет </a:t>
            </a:r>
            <a:r>
              <a:rPr lang="ru-RU" sz="2000" dirty="0"/>
              <a:t>свое тормозящее влияние из-за потери существенного значения для организма.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0868" y="1461596"/>
            <a:ext cx="41954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dirty="0"/>
              <a:t>б</a:t>
            </a:r>
            <a:r>
              <a:rPr lang="ru-RU" sz="2000" dirty="0" smtClean="0"/>
              <a:t>) Негаснущее </a:t>
            </a:r>
            <a:r>
              <a:rPr lang="ru-RU" sz="2000" dirty="0"/>
              <a:t>- это такой дополнительный раздражитель, который с повторением не теряет своего тормозящего действия.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artisticCement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094330">
            <a:off x="5577548" y="796086"/>
            <a:ext cx="596900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artisticCement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11920">
            <a:off x="3069635" y="796086"/>
            <a:ext cx="596900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35820968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88840"/>
            <a:ext cx="7776864" cy="504056"/>
          </a:xfrm>
        </p:spPr>
        <p:txBody>
          <a:bodyPr>
            <a:noAutofit/>
          </a:bodyPr>
          <a:lstStyle/>
          <a:p>
            <a:pPr marL="502920" indent="-457200">
              <a:buClrTx/>
              <a:buFont typeface="Wingdings" pitchFamily="2" charset="2"/>
              <a:buChar char="q"/>
            </a:pPr>
            <a:r>
              <a:rPr lang="ru-RU" sz="2400" dirty="0">
                <a:solidFill>
                  <a:srgbClr val="000000"/>
                </a:solidFill>
                <a:latin typeface="lucida grande"/>
              </a:rPr>
              <a:t>торможение, приобретённое в процессе жизни.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848872" cy="7191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/>
              <a:t>Условное(внутреннее)торможение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639912" y="1212404"/>
            <a:ext cx="468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ru-RU" dirty="0">
                <a:solidFill>
                  <a:srgbClr val="000000"/>
                </a:solidFill>
                <a:latin typeface="lucida grande"/>
              </a:rPr>
              <a:t> </a:t>
            </a:r>
            <a:r>
              <a:rPr lang="ru-RU" sz="2400" dirty="0">
                <a:solidFill>
                  <a:srgbClr val="000000"/>
                </a:solidFill>
                <a:latin typeface="lucida grande"/>
              </a:rPr>
              <a:t>развивается только в коре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2924944"/>
            <a:ext cx="799288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ru-RU" sz="2000" dirty="0">
                <a:solidFill>
                  <a:srgbClr val="000000"/>
                </a:solidFill>
                <a:latin typeface="lucida grande"/>
              </a:rPr>
              <a:t>Непременное условие </a:t>
            </a:r>
            <a:r>
              <a:rPr lang="ru-RU" sz="2000" dirty="0" smtClean="0">
                <a:solidFill>
                  <a:srgbClr val="000000"/>
                </a:solidFill>
                <a:latin typeface="lucida grande"/>
              </a:rPr>
              <a:t>условного торможения - </a:t>
            </a:r>
            <a:r>
              <a:rPr lang="ru-RU" sz="2000" dirty="0" err="1" smtClean="0">
                <a:solidFill>
                  <a:srgbClr val="000000"/>
                </a:solidFill>
                <a:latin typeface="lucida grande"/>
              </a:rPr>
              <a:t>неподкрепление</a:t>
            </a:r>
            <a:r>
              <a:rPr lang="ru-RU" sz="2000" dirty="0" smtClean="0">
                <a:solidFill>
                  <a:srgbClr val="000000"/>
                </a:solidFill>
                <a:latin typeface="lucida grande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lucida grande"/>
              </a:rPr>
              <a:t>условного раздражителя безусловным. Если выработанный у собаки рефлекс на свет не подкреплять пищей, то рефлекс ослабевает и исчезает. В природе происходит торможение неподкрепляемых условных рефлексов и образование новых. Например, пересыхание водоема, из которого пили животные, приведет к тому, что они перестанут приходить к нему, найдут новый водоем. Произойдет торможение одних условных рефлексов и образование новых.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21025770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3140968"/>
            <a:ext cx="8064896" cy="2304256"/>
          </a:xfrm>
        </p:spPr>
        <p:txBody>
          <a:bodyPr>
            <a:noAutofit/>
          </a:bodyPr>
          <a:lstStyle/>
          <a:p>
            <a:pPr marL="388620" indent="-342900">
              <a:buClrTx/>
              <a:buFont typeface="Wingdings" pitchFamily="2" charset="2"/>
              <a:buChar char="ü"/>
            </a:pPr>
            <a:r>
              <a:rPr lang="ru-RU" sz="2400" dirty="0">
                <a:solidFill>
                  <a:srgbClr val="333333"/>
                </a:solidFill>
                <a:latin typeface="Arial"/>
              </a:rPr>
              <a:t>Угасание формируется постепенно при </a:t>
            </a:r>
            <a:r>
              <a:rPr lang="ru-RU" sz="2400" dirty="0" err="1">
                <a:solidFill>
                  <a:srgbClr val="333333"/>
                </a:solidFill>
                <a:latin typeface="Arial"/>
              </a:rPr>
              <a:t>неподкреплении</a:t>
            </a:r>
            <a:r>
              <a:rPr lang="ru-RU" sz="2400" dirty="0">
                <a:solidFill>
                  <a:srgbClr val="333333"/>
                </a:solidFill>
                <a:latin typeface="Arial"/>
              </a:rPr>
              <a:t> безусловным раздражителем(например, пища) условного раздражителя(например, свет лампочки или бутылочка с </a:t>
            </a:r>
            <a:r>
              <a:rPr lang="ru-RU" sz="2400" dirty="0" smtClean="0">
                <a:solidFill>
                  <a:srgbClr val="333333"/>
                </a:solidFill>
                <a:latin typeface="Arial"/>
              </a:rPr>
              <a:t>соской)</a:t>
            </a:r>
            <a:endParaRPr lang="ru-RU" sz="2400" dirty="0">
              <a:solidFill>
                <a:srgbClr val="333333"/>
              </a:solidFill>
              <a:latin typeface="Arial"/>
            </a:endParaRPr>
          </a:p>
          <a:p>
            <a:endParaRPr lang="ru-RU" sz="1800" dirty="0">
              <a:solidFill>
                <a:srgbClr val="333333"/>
              </a:solidFill>
              <a:latin typeface="Arial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44624"/>
            <a:ext cx="7520623" cy="8640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dirty="0" smtClean="0"/>
              <a:t>Виды условного торможения</a:t>
            </a:r>
            <a:endParaRPr lang="ru-RU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3472272" y="1139552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>
              <a:spcBef>
                <a:spcPts val="600"/>
              </a:spcBef>
              <a:buClr>
                <a:srgbClr val="F3A447"/>
              </a:buClr>
              <a:buSzPct val="85000"/>
            </a:pPr>
            <a:r>
              <a:rPr lang="ru-RU" sz="2400" dirty="0">
                <a:solidFill>
                  <a:srgbClr val="FFFF00"/>
                </a:solidFill>
              </a:rPr>
              <a:t>Угасание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5576" y="1916832"/>
            <a:ext cx="7721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8620" lvl="0" indent="-342900">
              <a:spcBef>
                <a:spcPts val="600"/>
              </a:spcBef>
              <a:buSzPct val="85000"/>
              <a:buFont typeface="Wingdings" pitchFamily="2" charset="2"/>
              <a:buChar char="ü"/>
            </a:pPr>
            <a:r>
              <a:rPr lang="ru-RU" sz="2400" dirty="0">
                <a:solidFill>
                  <a:srgbClr val="333333"/>
                </a:solidFill>
                <a:latin typeface="Arial"/>
              </a:rPr>
              <a:t>От устаревших и ненужных условных рефлексов головной мозг освобождается путем их угасания.</a:t>
            </a:r>
          </a:p>
        </p:txBody>
      </p:sp>
    </p:spTree>
    <p:extLst>
      <p:ext uri="{BB962C8B-B14F-4D97-AF65-F5344CB8AC3E}">
        <p14:creationId xmlns="" xmlns:p14="http://schemas.microsoft.com/office/powerpoint/2010/main" val="18550450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87824" y="908720"/>
            <a:ext cx="2952328" cy="576064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ru-RU" dirty="0" smtClean="0">
                <a:solidFill>
                  <a:srgbClr val="FFFF00"/>
                </a:solidFill>
              </a:rPr>
              <a:t>Дифференцировка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16632"/>
            <a:ext cx="6512511" cy="782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>
                <a:solidFill>
                  <a:schemeClr val="tx1"/>
                </a:solidFill>
              </a:rPr>
              <a:t>Виды условного торможения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3476" y="1663933"/>
            <a:ext cx="84849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Дифференцировка – это способность отличать один сигнал от других, похожих. 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6492" y="2708920"/>
            <a:ext cx="86276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      Если </a:t>
            </a:r>
            <a:r>
              <a:rPr lang="ru-RU" sz="2000" dirty="0">
                <a:solidFill>
                  <a:schemeClr val="bg1"/>
                </a:solidFill>
              </a:rPr>
              <a:t>один раздражитель подкреплять, а близкий ему не подкреплять, то условно-рефлекторная реакция возникнет только на подкрепляемый раздражитель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</a:p>
          <a:p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smtClean="0">
                <a:solidFill>
                  <a:schemeClr val="bg1"/>
                </a:solidFill>
              </a:rPr>
              <a:t>     </a:t>
            </a:r>
            <a:r>
              <a:rPr lang="ru-RU" sz="2000" dirty="0">
                <a:solidFill>
                  <a:schemeClr val="bg1"/>
                </a:solidFill>
              </a:rPr>
              <a:t>Например, по характеру условного стука в дверь можно определить, кто </a:t>
            </a:r>
            <a:r>
              <a:rPr lang="ru-RU" sz="2000" dirty="0" smtClean="0">
                <a:solidFill>
                  <a:schemeClr val="bg1"/>
                </a:solidFill>
              </a:rPr>
              <a:t>пришел: </a:t>
            </a:r>
            <a:r>
              <a:rPr lang="ru-RU" sz="2000" dirty="0">
                <a:solidFill>
                  <a:schemeClr val="bg1"/>
                </a:solidFill>
              </a:rPr>
              <a:t>свои или чужие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endParaRPr lang="ru-RU" sz="2000" dirty="0" smtClean="0">
              <a:solidFill>
                <a:schemeClr val="bg1"/>
              </a:solidFill>
            </a:endParaRPr>
          </a:p>
          <a:p>
            <a:r>
              <a:rPr lang="ru-RU" sz="2000" dirty="0">
                <a:solidFill>
                  <a:schemeClr val="bg1"/>
                </a:solidFill>
              </a:rPr>
              <a:t> </a:t>
            </a:r>
            <a:r>
              <a:rPr lang="ru-RU" sz="2000" dirty="0" smtClean="0">
                <a:solidFill>
                  <a:schemeClr val="bg1"/>
                </a:solidFill>
              </a:rPr>
              <a:t>    </a:t>
            </a:r>
            <a:r>
              <a:rPr lang="ru-RU" sz="2000" dirty="0" err="1" smtClean="0">
                <a:solidFill>
                  <a:schemeClr val="bg1"/>
                </a:solidFill>
              </a:rPr>
              <a:t>Дифференцировочное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>
                <a:solidFill>
                  <a:schemeClr val="bg1"/>
                </a:solidFill>
              </a:rPr>
              <a:t>торможение направлено на то, чтобы "не путать" сходные </a:t>
            </a:r>
            <a:r>
              <a:rPr lang="ru-RU" sz="2000" dirty="0" smtClean="0">
                <a:solidFill>
                  <a:schemeClr val="bg1"/>
                </a:solidFill>
              </a:rPr>
              <a:t>раздражители. 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     Например</a:t>
            </a:r>
            <a:r>
              <a:rPr lang="ru-RU" sz="2000" dirty="0">
                <a:solidFill>
                  <a:schemeClr val="bg1"/>
                </a:solidFill>
              </a:rPr>
              <a:t>, только хозяйка даёт кошке лакомства. Кошка бежит к открыванию двери, если пришла хозяйка(слышит звук открываемого замка). На приход других людей кошка не реагирует(замок открывают чуть-чуть по-другому)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29432584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04864"/>
            <a:ext cx="8424936" cy="4392488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 smtClean="0">
                <a:latin typeface="Arial"/>
              </a:rPr>
              <a:t>Торможение </a:t>
            </a:r>
            <a:r>
              <a:rPr lang="ru-RU" i="1" dirty="0">
                <a:latin typeface="Arial"/>
              </a:rPr>
              <a:t>запаздывания</a:t>
            </a:r>
            <a:r>
              <a:rPr lang="ru-RU" dirty="0">
                <a:latin typeface="Arial"/>
              </a:rPr>
              <a:t> </a:t>
            </a:r>
            <a:r>
              <a:rPr lang="ru-RU" dirty="0" smtClean="0">
                <a:latin typeface="Arial"/>
              </a:rPr>
              <a:t>развивается </a:t>
            </a:r>
            <a:r>
              <a:rPr lang="ru-RU" dirty="0">
                <a:latin typeface="Arial"/>
              </a:rPr>
              <a:t>при </a:t>
            </a:r>
            <a:r>
              <a:rPr lang="ru-RU" dirty="0" err="1">
                <a:latin typeface="Arial"/>
              </a:rPr>
              <a:t>неподкреплении</a:t>
            </a:r>
            <a:r>
              <a:rPr lang="ru-RU" dirty="0">
                <a:latin typeface="Arial"/>
              </a:rPr>
              <a:t> начальной части действия сигнального </a:t>
            </a:r>
            <a:r>
              <a:rPr lang="ru-RU" dirty="0" smtClean="0">
                <a:latin typeface="Arial"/>
              </a:rPr>
              <a:t>раздражителя</a:t>
            </a:r>
            <a:r>
              <a:rPr lang="ru-RU" dirty="0">
                <a:latin typeface="Arial"/>
              </a:rPr>
              <a:t> </a:t>
            </a:r>
            <a:r>
              <a:rPr lang="ru-RU" dirty="0" smtClean="0">
                <a:latin typeface="Arial"/>
              </a:rPr>
              <a:t>и точно </a:t>
            </a:r>
            <a:r>
              <a:rPr lang="ru-RU" dirty="0">
                <a:latin typeface="Arial"/>
              </a:rPr>
              <a:t>приурочивает безусловный рефлекс ко времени действия безусловного раздражителя. Например, включается свет, а подкрепление пищей дается только через 3 мин. Отделение слюны, после того как выработалось запаздывающее торможение, начинается к концу 3-й минуты. Собака "не слюнит" бесполезно. Условный раздражитель вначале вызывает в коре: торможение, которое только перед действием безусловного раздражителя сменяется возбуждением</a:t>
            </a:r>
            <a:r>
              <a:rPr lang="ru-RU" sz="2000" dirty="0">
                <a:latin typeface="Arial"/>
              </a:rPr>
              <a:t>.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7752" y="0"/>
            <a:ext cx="6512511" cy="854968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+mn-lt"/>
              </a:rPr>
              <a:t>Виды условного торможения</a:t>
            </a:r>
            <a:endParaRPr lang="ru-RU" sz="4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1052736"/>
            <a:ext cx="4464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Торможение запаздывания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54631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496944" cy="4698856"/>
          </a:xfrm>
        </p:spPr>
        <p:txBody>
          <a:bodyPr>
            <a:normAutofit fontScale="85000" lnSpcReduction="10000"/>
          </a:bodyPr>
          <a:lstStyle/>
          <a:p>
            <a:pPr marL="45720" indent="0">
              <a:buNone/>
            </a:pPr>
            <a:r>
              <a:rPr lang="ru-RU" dirty="0">
                <a:solidFill>
                  <a:srgbClr val="333333"/>
                </a:solidFill>
                <a:latin typeface="Arial"/>
              </a:rPr>
              <a:t>Р</a:t>
            </a:r>
            <a:r>
              <a:rPr lang="ru-RU" dirty="0" smtClean="0">
                <a:solidFill>
                  <a:srgbClr val="333333"/>
                </a:solidFill>
                <a:latin typeface="Arial"/>
              </a:rPr>
              <a:t>азновидностью </a:t>
            </a:r>
            <a:r>
              <a:rPr lang="ru-RU" dirty="0">
                <a:solidFill>
                  <a:srgbClr val="333333"/>
                </a:solidFill>
                <a:latin typeface="Arial"/>
              </a:rPr>
              <a:t>врожденного тормозного процесса является так называемое </a:t>
            </a:r>
            <a:r>
              <a:rPr lang="ru-RU" i="1" dirty="0">
                <a:solidFill>
                  <a:srgbClr val="333333"/>
                </a:solidFill>
                <a:latin typeface="Arial"/>
              </a:rPr>
              <a:t>запредельное торможение</a:t>
            </a:r>
            <a:r>
              <a:rPr lang="ru-RU" dirty="0">
                <a:solidFill>
                  <a:srgbClr val="333333"/>
                </a:solidFill>
                <a:latin typeface="Arial"/>
              </a:rPr>
              <a:t>. Оно развивается при длительном нервном возбуждении организма и при действии чрезвычайно сильного условного сигнала или нескольких несильных, сила которых суммируется. В этом случае нарушается "закон силы" (чем сильнее условный сигнал, тем сильнее условно-рефлекторная реакция) - условно-рефлекторная реакция с увеличением силы начинает уменьшаться. Это происходит потому, что клетки имеют определенный предел работоспособности, и раздражение выше этого предела выключает нейроны, предохраняя их тем самым от истощения</a:t>
            </a:r>
            <a:r>
              <a:rPr lang="ru-RU" dirty="0" smtClean="0">
                <a:solidFill>
                  <a:srgbClr val="333333"/>
                </a:solidFill>
                <a:latin typeface="Arial"/>
              </a:rPr>
              <a:t>.</a:t>
            </a:r>
            <a:r>
              <a:rPr lang="ru-RU" dirty="0"/>
              <a:t>  </a:t>
            </a:r>
            <a:endParaRPr lang="ru-RU" dirty="0" smtClean="0"/>
          </a:p>
          <a:p>
            <a:pPr marL="45720" indent="0">
              <a:buNone/>
            </a:pPr>
            <a:r>
              <a:rPr lang="ru-RU" dirty="0" smtClean="0"/>
              <a:t>Этот </a:t>
            </a:r>
            <a:r>
              <a:rPr lang="ru-RU" dirty="0"/>
              <a:t>особый вид торможения открыт И. П. Павловым и назван </a:t>
            </a:r>
            <a:r>
              <a:rPr lang="ru-RU" b="1" i="1" dirty="0"/>
              <a:t>охранительным</a:t>
            </a:r>
            <a:r>
              <a:rPr lang="ru-RU" dirty="0"/>
              <a:t>, так как охраняет нервные клетки от чрезмерного возбуждения.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60648"/>
            <a:ext cx="5256584" cy="86409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+mn-lt"/>
              </a:rPr>
              <a:t>Запредельное торможение</a:t>
            </a:r>
            <a:endParaRPr lang="ru-RU" sz="32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050339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673</TotalTime>
  <Words>420</Words>
  <Application>Microsoft Office PowerPoint</Application>
  <PresentationFormat>Экран (4:3)</PresentationFormat>
  <Paragraphs>43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Бумажная</vt:lpstr>
      <vt:lpstr>Слайд 1</vt:lpstr>
      <vt:lpstr>Торможение – активный нервный процесс, приводящий к угнетению или предупреждению возбуждения.</vt:lpstr>
      <vt:lpstr>Слайд 3</vt:lpstr>
      <vt:lpstr>Слайд 4</vt:lpstr>
      <vt:lpstr>Условное(внутреннее)торможение</vt:lpstr>
      <vt:lpstr>Виды условного торможения</vt:lpstr>
      <vt:lpstr>Виды условного торможения</vt:lpstr>
      <vt:lpstr>Виды условного торможения</vt:lpstr>
      <vt:lpstr>Запредельное торможение</vt:lpstr>
      <vt:lpstr>Иван Петрович Павлов              (1849-1936)</vt:lpstr>
      <vt:lpstr>Доминанта</vt:lpstr>
      <vt:lpstr>Алексей Алексеевич Ухтомский                    (1875-1942)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Спасибо за внимание!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Торможение – активный нервный процесс, приводящий к угнетению или предупреждению возбуждения.</dc:title>
  <dc:creator>yaa</dc:creator>
  <cp:lastModifiedBy>Леся</cp:lastModifiedBy>
  <cp:revision>59</cp:revision>
  <dcterms:created xsi:type="dcterms:W3CDTF">2014-05-05T17:42:25Z</dcterms:created>
  <dcterms:modified xsi:type="dcterms:W3CDTF">2020-11-05T14:31:16Z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902292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