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5"/>
  </p:notesMasterIdLst>
  <p:handoutMasterIdLst>
    <p:handoutMasterId r:id="rId26"/>
  </p:handoutMasterIdLst>
  <p:sldIdLst>
    <p:sldId id="256" r:id="rId2"/>
    <p:sldId id="300" r:id="rId3"/>
    <p:sldId id="284" r:id="rId4"/>
    <p:sldId id="296" r:id="rId5"/>
    <p:sldId id="298" r:id="rId6"/>
    <p:sldId id="299" r:id="rId7"/>
    <p:sldId id="294" r:id="rId8"/>
    <p:sldId id="295" r:id="rId9"/>
    <p:sldId id="297" r:id="rId10"/>
    <p:sldId id="303" r:id="rId11"/>
    <p:sldId id="304" r:id="rId12"/>
    <p:sldId id="305" r:id="rId13"/>
    <p:sldId id="306" r:id="rId14"/>
    <p:sldId id="289" r:id="rId15"/>
    <p:sldId id="290" r:id="rId16"/>
    <p:sldId id="291" r:id="rId17"/>
    <p:sldId id="293" r:id="rId18"/>
    <p:sldId id="292" r:id="rId19"/>
    <p:sldId id="302" r:id="rId20"/>
    <p:sldId id="285" r:id="rId21"/>
    <p:sldId id="287" r:id="rId22"/>
    <p:sldId id="286" r:id="rId23"/>
    <p:sldId id="288" r:id="rId24"/>
  </p:sldIdLst>
  <p:sldSz cx="9144000" cy="6858000" type="screen4x3"/>
  <p:notesSz cx="9872663" cy="679767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3399"/>
    <a:srgbClr val="008000"/>
    <a:srgbClr val="66FF33"/>
    <a:srgbClr val="FF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1" autoAdjust="0"/>
    <p:restoredTop sz="74446" autoAdjust="0"/>
  </p:normalViewPr>
  <p:slideViewPr>
    <p:cSldViewPr>
      <p:cViewPr varScale="1">
        <p:scale>
          <a:sx n="50" d="100"/>
          <a:sy n="50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592224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8B4C17-538D-4852-9E75-D120B7853B2C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592224" y="6456612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6F2F33-33BD-46E9-A524-9B15D60A3F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66614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154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92224" y="0"/>
            <a:ext cx="4278154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36913" y="509588"/>
            <a:ext cx="3398837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7267" y="3228896"/>
            <a:ext cx="7898130" cy="3058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612"/>
            <a:ext cx="4278154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2224" y="6456612"/>
            <a:ext cx="4278154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CF30EE20-B8CD-4030-9BCE-093E181CA6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833167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76766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D023D14-CF1C-4E3B-8FF6-10DA9307D492}" type="slidenum">
              <a:rPr lang="ru-RU"/>
              <a:pPr/>
              <a:t>8</a:t>
            </a:fld>
            <a:endParaRPr lang="ru-RU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z="2400" smtClean="0"/>
              <a:t>По данным МОТ в мире 245,5 млн работающих детей до 17 лет (каждый 6-ой ребенок на Планете), из них 170,5 млн – на тяжелых опасных работах. </a:t>
            </a:r>
          </a:p>
          <a:p>
            <a:pPr eaLnBrk="1" hangingPunct="1"/>
            <a:endParaRPr lang="ru-RU" sz="2400" smtClean="0"/>
          </a:p>
          <a:p>
            <a:pPr eaLnBrk="1" hangingPunct="1"/>
            <a:r>
              <a:rPr lang="ru-RU" sz="2400" smtClean="0"/>
              <a:t>Ограничения: до 12 лет ребенок не должен работать, 12-14 лет – не более 14 часов/нед., старше 15 лет разрешена любая не опасная работа. ¼ сельскохозяйственных рабочих – дети и подростки до 15 лет.</a:t>
            </a:r>
          </a:p>
        </p:txBody>
      </p:sp>
    </p:spTree>
    <p:extLst>
      <p:ext uri="{BB962C8B-B14F-4D97-AF65-F5344CB8AC3E}">
        <p14:creationId xmlns:p14="http://schemas.microsoft.com/office/powerpoint/2010/main" xmlns="" val="1754244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BBA22F1-DF11-410A-A62E-386B7ADC72CB}" type="slidenum">
              <a:rPr lang="ru-RU"/>
              <a:pPr/>
              <a:t>17</a:t>
            </a:fld>
            <a:endParaRPr lang="ru-RU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xmlns="" val="4067737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1DBE188-9AA3-416F-B8FC-2F6985B941B4}" type="slidenum">
              <a:rPr lang="ru-RU"/>
              <a:pPr/>
              <a:t>19</a:t>
            </a:fld>
            <a:endParaRPr lang="ru-RU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z="2000" smtClean="0"/>
              <a:t>Социальные условия: в малообеспеченных семьях ФР снижено – революционная идея Эрисман 1879</a:t>
            </a:r>
          </a:p>
        </p:txBody>
      </p:sp>
    </p:spTree>
    <p:extLst>
      <p:ext uri="{BB962C8B-B14F-4D97-AF65-F5344CB8AC3E}">
        <p14:creationId xmlns:p14="http://schemas.microsoft.com/office/powerpoint/2010/main" xmlns="" val="36201594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137746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907909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269748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6538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ru-RU" altLang="en-US" noProof="0" smtClean="0"/>
              <a:t>Образец заголовка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sz="3200"/>
            </a:lvl1pPr>
          </a:lstStyle>
          <a:p>
            <a:pPr lvl="0"/>
            <a:r>
              <a:rPr lang="ru-RU" altLang="en-US" noProof="0" smtClean="0"/>
              <a:t>Образец подзаголовка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EC304E8-4931-438C-A994-AF247791EC56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2649523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9CD79F-085F-463C-A503-0CC72792DBD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2727987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66DCA-BDF4-4A6C-BC9F-68A757404309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3226802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31DAD-762C-459F-8075-0C7780D7D78F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26821144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2035B-FBF5-427A-AFCD-DCFA532C78CC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20326094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FD5D67-DE61-4741-AD11-D9B0A31D40E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2842725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DAE19-4DB0-4032-8505-46A902FE3AE9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2943761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46DDB4-7AD3-45DD-BC53-D6FFDDE06909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2289701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6A0972-7D5C-41DF-9F5F-51905D1F6C61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1925439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BF84BC-7B1E-43BE-91EF-ACCA686C1621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204409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EAACB2-EE60-4C64-827A-DD6076BBB581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2390661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79252-B934-4B68-977D-7E398DECF03E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3797543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03F78-84FC-4642-8AFE-70ADA8F994CF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1761312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53275-04D0-4EE5-A2A9-075FB96BD5FE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3705984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>
              <a:defRPr/>
            </a:pPr>
            <a:fld id="{6BB799B0-1477-4214-82B0-D6A44FC3FDC1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nsds81.ucoz.ru/vesrost.pn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nsds81.ucoz.ru/vesrost.pn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3933056"/>
            <a:ext cx="6781800" cy="2133600"/>
          </a:xfrm>
        </p:spPr>
        <p:txBody>
          <a:bodyPr/>
          <a:lstStyle/>
          <a:p>
            <a:pPr eaLnBrk="1" hangingPunct="1"/>
            <a:r>
              <a:rPr lang="ru-RU" sz="4400" smtClean="0"/>
              <a:t>Тема </a:t>
            </a:r>
            <a:r>
              <a:rPr lang="ru-RU" sz="4400" dirty="0" smtClean="0"/>
              <a:t>1</a:t>
            </a:r>
            <a:br>
              <a:rPr lang="ru-RU" sz="4400" dirty="0" smtClean="0"/>
            </a:br>
            <a:r>
              <a:rPr lang="ru-RU" sz="4400" dirty="0"/>
              <a:t>Предмет, задачи и методы педиатрии и гигиены. Гигиена как основа профилактики заболеваний и здорового образа жизни.</a:t>
            </a:r>
            <a:endParaRPr lang="ru-RU" sz="4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ЗДОРОВЬЕ</a:t>
            </a:r>
            <a:r>
              <a:rPr lang="ru-RU" dirty="0" smtClean="0"/>
              <a:t> - состояние </a:t>
            </a:r>
            <a:r>
              <a:rPr lang="ru-RU" dirty="0"/>
              <a:t>полного социально-биологического и психического благополучия, гармоничное, соответствующее возрасту физическое развитие, нормальный уровень функционирования всех органов и систем организма и отсутствие заболеваний.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абличка 3"/>
          <p:cNvSpPr/>
          <p:nvPr/>
        </p:nvSpPr>
        <p:spPr bwMode="auto">
          <a:xfrm>
            <a:off x="223143" y="0"/>
            <a:ext cx="8597329" cy="1268760"/>
          </a:xfrm>
          <a:prstGeom prst="plaque">
            <a:avLst/>
          </a:prstGeom>
          <a:ln>
            <a:solidFill>
              <a:srgbClr val="C00000"/>
            </a:solidFill>
            <a:headEnd type="none" w="med" len="med"/>
            <a:tailEnd type="none" w="med" len="med"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3.Гигиена </a:t>
            </a:r>
            <a:r>
              <a:rPr lang="ru-RU" sz="3200" b="1" dirty="0">
                <a:solidFill>
                  <a:srgbClr val="FF0000"/>
                </a:solidFill>
              </a:rPr>
              <a:t>как основа профилактики </a:t>
            </a:r>
            <a:endParaRPr lang="ru-RU" sz="3200" b="1" dirty="0" smtClean="0">
              <a:solidFill>
                <a:srgbClr val="FF0000"/>
              </a:solidFill>
            </a:endParaRPr>
          </a:p>
          <a:p>
            <a:r>
              <a:rPr lang="ru-RU" sz="3200" b="1" dirty="0" smtClean="0">
                <a:solidFill>
                  <a:srgbClr val="FF0000"/>
                </a:solidFill>
              </a:rPr>
              <a:t>заболеваний </a:t>
            </a:r>
            <a:r>
              <a:rPr lang="ru-RU" sz="3200" b="1" dirty="0">
                <a:solidFill>
                  <a:srgbClr val="FF0000"/>
                </a:solidFill>
              </a:rPr>
              <a:t>и здорового образа жизни</a:t>
            </a:r>
          </a:p>
        </p:txBody>
      </p:sp>
    </p:spTree>
    <p:extLst>
      <p:ext uri="{BB962C8B-B14F-4D97-AF65-F5344CB8AC3E}">
        <p14:creationId xmlns:p14="http://schemas.microsoft.com/office/powerpoint/2010/main" xmlns="" val="3173274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Критерии здоровья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Хронические  </a:t>
            </a:r>
            <a:r>
              <a:rPr lang="ru-RU" dirty="0"/>
              <a:t>заболевания: есть или нет.</a:t>
            </a:r>
          </a:p>
          <a:p>
            <a:r>
              <a:rPr lang="ru-RU" dirty="0" smtClean="0"/>
              <a:t>Функциональное </a:t>
            </a:r>
            <a:r>
              <a:rPr lang="ru-RU" dirty="0"/>
              <a:t>состояние основных систем организма ребенка (на каком уровне находится).</a:t>
            </a:r>
          </a:p>
          <a:p>
            <a:r>
              <a:rPr lang="ru-RU" dirty="0" smtClean="0"/>
              <a:t>Сопротивляемость </a:t>
            </a:r>
            <a:r>
              <a:rPr lang="ru-RU" dirty="0"/>
              <a:t>организма </a:t>
            </a:r>
            <a:r>
              <a:rPr lang="ru-RU" dirty="0" smtClean="0"/>
              <a:t>неблагоприятным </a:t>
            </a:r>
            <a:r>
              <a:rPr lang="ru-RU" dirty="0"/>
              <a:t>воздействиям </a:t>
            </a:r>
            <a:r>
              <a:rPr lang="ru-RU" dirty="0" smtClean="0"/>
              <a:t>извне.</a:t>
            </a:r>
          </a:p>
          <a:p>
            <a:r>
              <a:rPr lang="ru-RU" dirty="0" smtClean="0"/>
              <a:t>Уровень </a:t>
            </a:r>
            <a:r>
              <a:rPr lang="ru-RU" dirty="0"/>
              <a:t>и гармоничность достигнутого развития.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192980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171400"/>
            <a:ext cx="7543800" cy="1295400"/>
          </a:xfrm>
        </p:spPr>
        <p:txBody>
          <a:bodyPr/>
          <a:lstStyle/>
          <a:p>
            <a:r>
              <a:rPr lang="ru-RU" dirty="0" smtClean="0"/>
              <a:t>Группы здоровья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24000"/>
            <a:ext cx="8856984" cy="4411662"/>
          </a:xfrm>
        </p:spPr>
        <p:txBody>
          <a:bodyPr/>
          <a:lstStyle/>
          <a:p>
            <a:r>
              <a:rPr lang="ru-RU" sz="2400" b="1" dirty="0"/>
              <a:t>1 группа.</a:t>
            </a:r>
            <a:r>
              <a:rPr lang="ru-RU" sz="2400" dirty="0"/>
              <a:t> </a:t>
            </a:r>
            <a:r>
              <a:rPr lang="ru-RU" sz="2400" dirty="0" smtClean="0"/>
              <a:t>Дети  </a:t>
            </a:r>
            <a:r>
              <a:rPr lang="ru-RU" sz="2400" dirty="0"/>
              <a:t>с хорошим здоровьем, хорошим психическим и физическим развитием, а также без </a:t>
            </a:r>
            <a:r>
              <a:rPr lang="ru-RU" sz="2400" dirty="0" smtClean="0"/>
              <a:t>всяких </a:t>
            </a:r>
            <a:r>
              <a:rPr lang="ru-RU" sz="2400" dirty="0"/>
              <a:t>дефектов и отклонений.</a:t>
            </a:r>
          </a:p>
          <a:p>
            <a:r>
              <a:rPr lang="ru-RU" sz="2400" b="1" dirty="0" smtClean="0"/>
              <a:t>2 </a:t>
            </a:r>
            <a:r>
              <a:rPr lang="ru-RU" sz="2400" b="1" dirty="0"/>
              <a:t>группа.</a:t>
            </a:r>
            <a:r>
              <a:rPr lang="ru-RU" sz="2400" dirty="0"/>
              <a:t> </a:t>
            </a:r>
            <a:r>
              <a:rPr lang="ru-RU" sz="2400" dirty="0" smtClean="0"/>
              <a:t>Дети, </a:t>
            </a:r>
            <a:r>
              <a:rPr lang="ru-RU" sz="2400" dirty="0"/>
              <a:t>которые не страдают никакими хроническими заболеваниями, но имеют какие-либо функциональные или морфофункциональные нарушения. Сюда относятся и дети, у которых были какие-либо заболевания инфекционного типа; дети, у которых наблюдается задержка в общем развитии (без эндокринных патологий); дети, страдающие от недостатка или переизбытка веса; дети, подверженные частым острым респираторным заболеваниям; а также те дети, которые имеют последствия после каких-то травм или операций, но все соответствующие функции сохранены.</a:t>
            </a:r>
          </a:p>
          <a:p>
            <a:pPr marL="0" indent="0">
              <a:buNone/>
            </a:pP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4784243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171400"/>
            <a:ext cx="7543800" cy="1295400"/>
          </a:xfrm>
        </p:spPr>
        <p:txBody>
          <a:bodyPr/>
          <a:lstStyle/>
          <a:p>
            <a:r>
              <a:rPr lang="ru-RU" dirty="0" smtClean="0"/>
              <a:t>Группы здоровья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24000"/>
            <a:ext cx="8964488" cy="4897288"/>
          </a:xfrm>
        </p:spPr>
        <p:txBody>
          <a:bodyPr/>
          <a:lstStyle/>
          <a:p>
            <a:r>
              <a:rPr lang="ru-RU" sz="2400" b="1" dirty="0"/>
              <a:t>3 группа.</a:t>
            </a:r>
            <a:r>
              <a:rPr lang="ru-RU" sz="2400" dirty="0"/>
              <a:t> Д</a:t>
            </a:r>
            <a:r>
              <a:rPr lang="ru-RU" sz="2400" dirty="0" smtClean="0"/>
              <a:t>ети, </a:t>
            </a:r>
            <a:r>
              <a:rPr lang="ru-RU" sz="2400" dirty="0"/>
              <a:t>у которых есть </a:t>
            </a:r>
            <a:r>
              <a:rPr lang="ru-RU" sz="2400" dirty="0" smtClean="0"/>
              <a:t>определенные</a:t>
            </a:r>
            <a:r>
              <a:rPr lang="ru-RU" sz="2400" dirty="0"/>
              <a:t> хронические заболевания, находящиеся в клинической </a:t>
            </a:r>
            <a:r>
              <a:rPr lang="ru-RU" sz="2400" dirty="0" err="1"/>
              <a:t>ремиссионной</a:t>
            </a:r>
            <a:r>
              <a:rPr lang="ru-RU" sz="2400" dirty="0"/>
              <a:t> </a:t>
            </a:r>
            <a:r>
              <a:rPr lang="ru-RU" sz="2400" dirty="0" smtClean="0"/>
              <a:t>стадии (ослабления или исчезновения симптомов), </a:t>
            </a:r>
            <a:r>
              <a:rPr lang="ru-RU" sz="2400" dirty="0"/>
              <a:t>редко обостряющиеся и при которых функциональные возможности </a:t>
            </a:r>
            <a:r>
              <a:rPr lang="ru-RU" sz="2400" dirty="0" smtClean="0"/>
              <a:t>сохранены. </a:t>
            </a:r>
          </a:p>
          <a:p>
            <a:r>
              <a:rPr lang="ru-RU" sz="2400" b="1" dirty="0" smtClean="0"/>
              <a:t>4 </a:t>
            </a:r>
            <a:r>
              <a:rPr lang="ru-RU" sz="2400" b="1" dirty="0"/>
              <a:t>группа </a:t>
            </a:r>
            <a:r>
              <a:rPr lang="ru-RU" sz="2400" dirty="0"/>
              <a:t>– дети, страдающие хроническими заболеваниями в стадии </a:t>
            </a:r>
            <a:r>
              <a:rPr lang="ru-RU" sz="2400" dirty="0" err="1" smtClean="0"/>
              <a:t>субкомпенсации</a:t>
            </a:r>
            <a:r>
              <a:rPr lang="ru-RU" sz="2400" dirty="0" smtClean="0"/>
              <a:t> (неполная</a:t>
            </a:r>
            <a:r>
              <a:rPr lang="ru-RU" sz="2400" dirty="0"/>
              <a:t>, частичная компенсация недостатков в психофизическом </a:t>
            </a:r>
            <a:r>
              <a:rPr lang="ru-RU" sz="2400" dirty="0" smtClean="0"/>
              <a:t>развитии).</a:t>
            </a:r>
          </a:p>
          <a:p>
            <a:r>
              <a:rPr lang="ru-RU" sz="2400" b="1" dirty="0" smtClean="0"/>
              <a:t>5 группа </a:t>
            </a:r>
            <a:r>
              <a:rPr lang="ru-RU" sz="2400" dirty="0"/>
              <a:t>– дети, страдающие хроническими заболеваниями в стадии </a:t>
            </a:r>
            <a:r>
              <a:rPr lang="ru-RU" sz="2400" dirty="0" smtClean="0"/>
              <a:t>декомпенсации (</a:t>
            </a:r>
            <a:r>
              <a:rPr lang="ru-RU" sz="2400" dirty="0"/>
              <a:t>нарушение нормального функционирования отдельного органа, системы органов или всего </a:t>
            </a:r>
            <a:r>
              <a:rPr lang="ru-RU" sz="2400" dirty="0" smtClean="0"/>
              <a:t>организма), </a:t>
            </a:r>
            <a:r>
              <a:rPr lang="ru-RU" sz="2400" dirty="0"/>
              <a:t>дети-инвалиды.</a:t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2945955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97134"/>
            <a:ext cx="7543800" cy="785812"/>
          </a:xfrm>
        </p:spPr>
        <p:txBody>
          <a:bodyPr/>
          <a:lstStyle/>
          <a:p>
            <a:pPr algn="ctr" eaLnBrk="1" hangingPunct="1"/>
            <a:r>
              <a:rPr lang="ru-RU" sz="2400" dirty="0" smtClean="0"/>
              <a:t>Периодизация онтогенеза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556792"/>
            <a:ext cx="8229600" cy="5876925"/>
          </a:xfrm>
        </p:spPr>
        <p:txBody>
          <a:bodyPr/>
          <a:lstStyle/>
          <a:p>
            <a:pPr marL="495300" indent="-495300" eaLnBrk="1" hangingPunct="1">
              <a:buFont typeface="Wingdings" panose="05000000000000000000" pitchFamily="2" charset="2"/>
              <a:buAutoNum type="arabicPeriod"/>
            </a:pPr>
            <a:r>
              <a:rPr lang="ru-RU" dirty="0" smtClean="0"/>
              <a:t>Новорожденные: </a:t>
            </a:r>
            <a:r>
              <a:rPr lang="en-US" dirty="0" smtClean="0"/>
              <a:t>                 </a:t>
            </a:r>
            <a:r>
              <a:rPr lang="ru-RU" dirty="0" smtClean="0"/>
              <a:t>1</a:t>
            </a:r>
            <a:r>
              <a:rPr lang="en-US" dirty="0" smtClean="0"/>
              <a:t> </a:t>
            </a:r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ru-RU" dirty="0" smtClean="0"/>
              <a:t>10 дней</a:t>
            </a:r>
          </a:p>
          <a:p>
            <a:pPr marL="495300" indent="-495300" eaLnBrk="1" hangingPunct="1">
              <a:buFont typeface="Wingdings" panose="05000000000000000000" pitchFamily="2" charset="2"/>
              <a:buAutoNum type="arabicPeriod"/>
            </a:pPr>
            <a:r>
              <a:rPr lang="ru-RU" dirty="0" smtClean="0"/>
              <a:t>Грудной возраст: </a:t>
            </a:r>
            <a:r>
              <a:rPr lang="en-US" dirty="0" smtClean="0"/>
              <a:t>            </a:t>
            </a:r>
            <a:r>
              <a:rPr lang="ru-RU" dirty="0" smtClean="0"/>
              <a:t>10 дней - 1 год</a:t>
            </a:r>
          </a:p>
          <a:p>
            <a:pPr marL="495300" indent="-495300" eaLnBrk="1" hangingPunct="1">
              <a:buFont typeface="Wingdings" panose="05000000000000000000" pitchFamily="2" charset="2"/>
              <a:buAutoNum type="arabicPeriod"/>
            </a:pPr>
            <a:r>
              <a:rPr lang="ru-RU" dirty="0" smtClean="0"/>
              <a:t>Раннее детство: </a:t>
            </a:r>
            <a:r>
              <a:rPr lang="en-US" dirty="0" smtClean="0"/>
              <a:t>                      </a:t>
            </a:r>
            <a:r>
              <a:rPr lang="ru-RU" dirty="0" smtClean="0"/>
              <a:t>1</a:t>
            </a:r>
            <a:r>
              <a:rPr lang="en-US" dirty="0" smtClean="0"/>
              <a:t> </a:t>
            </a:r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ru-RU" dirty="0" smtClean="0"/>
              <a:t>3 года</a:t>
            </a:r>
          </a:p>
          <a:p>
            <a:pPr marL="495300" indent="-495300" eaLnBrk="1" hangingPunct="1">
              <a:buFont typeface="Wingdings" panose="05000000000000000000" pitchFamily="2" charset="2"/>
              <a:buAutoNum type="arabicPeriod"/>
            </a:pPr>
            <a:r>
              <a:rPr lang="ru-RU" dirty="0" smtClean="0"/>
              <a:t>Первое детство: </a:t>
            </a:r>
            <a:r>
              <a:rPr lang="en-US" dirty="0" smtClean="0"/>
              <a:t>                     </a:t>
            </a:r>
            <a:r>
              <a:rPr lang="ru-RU" dirty="0" smtClean="0"/>
              <a:t>4</a:t>
            </a:r>
            <a:r>
              <a:rPr lang="en-US" dirty="0" smtClean="0"/>
              <a:t> </a:t>
            </a:r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ru-RU" dirty="0" smtClean="0"/>
              <a:t>7 лет</a:t>
            </a:r>
          </a:p>
          <a:p>
            <a:pPr marL="495300" indent="-495300" eaLnBrk="1" hangingPunct="1">
              <a:buFont typeface="Wingdings" panose="05000000000000000000" pitchFamily="2" charset="2"/>
              <a:buAutoNum type="arabicPeriod"/>
            </a:pPr>
            <a:r>
              <a:rPr lang="ru-RU" dirty="0" smtClean="0"/>
              <a:t>Второе детство: </a:t>
            </a:r>
            <a:r>
              <a:rPr lang="en-US" dirty="0" smtClean="0"/>
              <a:t>               </a:t>
            </a:r>
            <a:r>
              <a:rPr lang="ru-RU" dirty="0" smtClean="0"/>
              <a:t>8-12  (мальчики); 8-11  (девочки)</a:t>
            </a:r>
          </a:p>
          <a:p>
            <a:pPr marL="495300" indent="-495300" eaLnBrk="1" hangingPunct="1">
              <a:buFont typeface="Wingdings" panose="05000000000000000000" pitchFamily="2" charset="2"/>
              <a:buAutoNum type="arabicPeriod"/>
            </a:pPr>
            <a:r>
              <a:rPr lang="ru-RU" dirty="0" smtClean="0"/>
              <a:t>Подростковый возраст:</a:t>
            </a:r>
            <a:r>
              <a:rPr lang="en-US" dirty="0" smtClean="0"/>
              <a:t> </a:t>
            </a:r>
            <a:r>
              <a:rPr lang="ru-RU" dirty="0" smtClean="0"/>
              <a:t>13-16  (мальчики); 12-15  (девочки)</a:t>
            </a:r>
          </a:p>
          <a:p>
            <a:pPr marL="495300" indent="-495300" eaLnBrk="1" hangingPunct="1">
              <a:buFont typeface="Wingdings" panose="05000000000000000000" pitchFamily="2" charset="2"/>
              <a:buAutoNum type="arabicPeriod"/>
            </a:pPr>
            <a:r>
              <a:rPr lang="ru-RU" dirty="0" smtClean="0"/>
              <a:t>Юношеский возраст: 17-21 год (юноши); 16-20  (девушки)</a:t>
            </a:r>
          </a:p>
        </p:txBody>
      </p:sp>
      <p:sp>
        <p:nvSpPr>
          <p:cNvPr id="4" name="Табличка 3"/>
          <p:cNvSpPr/>
          <p:nvPr/>
        </p:nvSpPr>
        <p:spPr bwMode="auto">
          <a:xfrm>
            <a:off x="350515" y="10977"/>
            <a:ext cx="7777857" cy="981074"/>
          </a:xfrm>
          <a:prstGeom prst="plaque">
            <a:avLst/>
          </a:prstGeom>
          <a:ln>
            <a:solidFill>
              <a:srgbClr val="C00000"/>
            </a:solidFill>
            <a:headEnd type="none" w="med" len="med"/>
            <a:tailEnd type="none" w="med" len="med"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4.Возрастная периодизация</a:t>
            </a:r>
          </a:p>
        </p:txBody>
      </p:sp>
    </p:spTree>
    <p:extLst>
      <p:ext uri="{BB962C8B-B14F-4D97-AF65-F5344CB8AC3E}">
        <p14:creationId xmlns:p14="http://schemas.microsoft.com/office/powerpoint/2010/main" xmlns="" val="102960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Line 411"/>
          <p:cNvSpPr>
            <a:spLocks noChangeShapeType="1"/>
          </p:cNvSpPr>
          <p:nvPr/>
        </p:nvSpPr>
        <p:spPr bwMode="auto">
          <a:xfrm>
            <a:off x="3892550" y="-27495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23" name="Line 417"/>
          <p:cNvSpPr>
            <a:spLocks noChangeShapeType="1"/>
          </p:cNvSpPr>
          <p:nvPr/>
        </p:nvSpPr>
        <p:spPr bwMode="auto">
          <a:xfrm>
            <a:off x="6977063" y="-27495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24" name="Line 422"/>
          <p:cNvSpPr>
            <a:spLocks noChangeShapeType="1"/>
          </p:cNvSpPr>
          <p:nvPr/>
        </p:nvSpPr>
        <p:spPr bwMode="auto">
          <a:xfrm>
            <a:off x="6977063" y="-27495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25" name="Line 476"/>
          <p:cNvSpPr>
            <a:spLocks noChangeShapeType="1"/>
          </p:cNvSpPr>
          <p:nvPr/>
        </p:nvSpPr>
        <p:spPr bwMode="auto">
          <a:xfrm>
            <a:off x="3892550" y="-19685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26" name="Line 477"/>
          <p:cNvSpPr>
            <a:spLocks noChangeShapeType="1"/>
          </p:cNvSpPr>
          <p:nvPr/>
        </p:nvSpPr>
        <p:spPr bwMode="auto">
          <a:xfrm>
            <a:off x="3892550" y="-17081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27" name="Line 482"/>
          <p:cNvSpPr>
            <a:spLocks noChangeShapeType="1"/>
          </p:cNvSpPr>
          <p:nvPr/>
        </p:nvSpPr>
        <p:spPr bwMode="auto">
          <a:xfrm>
            <a:off x="6977063" y="-11874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28" name="Line 1601"/>
          <p:cNvSpPr>
            <a:spLocks noChangeShapeType="1"/>
          </p:cNvSpPr>
          <p:nvPr/>
        </p:nvSpPr>
        <p:spPr bwMode="auto">
          <a:xfrm>
            <a:off x="3927475" y="-23447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29" name="Line 1607"/>
          <p:cNvSpPr>
            <a:spLocks noChangeShapeType="1"/>
          </p:cNvSpPr>
          <p:nvPr/>
        </p:nvSpPr>
        <p:spPr bwMode="auto">
          <a:xfrm>
            <a:off x="7011988" y="-23447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0" name="Line 1612"/>
          <p:cNvSpPr>
            <a:spLocks noChangeShapeType="1"/>
          </p:cNvSpPr>
          <p:nvPr/>
        </p:nvSpPr>
        <p:spPr bwMode="auto">
          <a:xfrm>
            <a:off x="7011988" y="-23447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1" name="Line 1666"/>
          <p:cNvSpPr>
            <a:spLocks noChangeShapeType="1"/>
          </p:cNvSpPr>
          <p:nvPr/>
        </p:nvSpPr>
        <p:spPr bwMode="auto">
          <a:xfrm>
            <a:off x="3927475" y="-17018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2" name="Line 1667"/>
          <p:cNvSpPr>
            <a:spLocks noChangeShapeType="1"/>
          </p:cNvSpPr>
          <p:nvPr/>
        </p:nvSpPr>
        <p:spPr bwMode="auto">
          <a:xfrm>
            <a:off x="3927475" y="-148748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3" name="Line 1672"/>
          <p:cNvSpPr>
            <a:spLocks noChangeShapeType="1"/>
          </p:cNvSpPr>
          <p:nvPr/>
        </p:nvSpPr>
        <p:spPr bwMode="auto">
          <a:xfrm>
            <a:off x="7011988" y="-105886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4" name="Line 1822"/>
          <p:cNvSpPr>
            <a:spLocks noChangeShapeType="1"/>
          </p:cNvSpPr>
          <p:nvPr/>
        </p:nvSpPr>
        <p:spPr bwMode="auto">
          <a:xfrm>
            <a:off x="3943350" y="-415925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5" name="Line 1823"/>
          <p:cNvSpPr>
            <a:spLocks noChangeShapeType="1"/>
          </p:cNvSpPr>
          <p:nvPr/>
        </p:nvSpPr>
        <p:spPr bwMode="auto">
          <a:xfrm>
            <a:off x="3943350" y="-2016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6" name="Line 1895"/>
          <p:cNvSpPr>
            <a:spLocks noChangeShapeType="1"/>
          </p:cNvSpPr>
          <p:nvPr/>
        </p:nvSpPr>
        <p:spPr bwMode="auto">
          <a:xfrm>
            <a:off x="3943350" y="2270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7" name="Line 1947"/>
          <p:cNvSpPr>
            <a:spLocks noChangeShapeType="1"/>
          </p:cNvSpPr>
          <p:nvPr/>
        </p:nvSpPr>
        <p:spPr bwMode="auto">
          <a:xfrm>
            <a:off x="3943350" y="71596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8" name="Line 2738"/>
          <p:cNvSpPr>
            <a:spLocks noChangeShapeType="1"/>
          </p:cNvSpPr>
          <p:nvPr/>
        </p:nvSpPr>
        <p:spPr bwMode="auto">
          <a:xfrm>
            <a:off x="3927475" y="-23447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9" name="Line 2744"/>
          <p:cNvSpPr>
            <a:spLocks noChangeShapeType="1"/>
          </p:cNvSpPr>
          <p:nvPr/>
        </p:nvSpPr>
        <p:spPr bwMode="auto">
          <a:xfrm>
            <a:off x="7011988" y="-23447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40" name="Line 2749"/>
          <p:cNvSpPr>
            <a:spLocks noChangeShapeType="1"/>
          </p:cNvSpPr>
          <p:nvPr/>
        </p:nvSpPr>
        <p:spPr bwMode="auto">
          <a:xfrm>
            <a:off x="7011988" y="-23447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41" name="Line 2803"/>
          <p:cNvSpPr>
            <a:spLocks noChangeShapeType="1"/>
          </p:cNvSpPr>
          <p:nvPr/>
        </p:nvSpPr>
        <p:spPr bwMode="auto">
          <a:xfrm>
            <a:off x="3927475" y="-17018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42" name="Line 2804"/>
          <p:cNvSpPr>
            <a:spLocks noChangeShapeType="1"/>
          </p:cNvSpPr>
          <p:nvPr/>
        </p:nvSpPr>
        <p:spPr bwMode="auto">
          <a:xfrm>
            <a:off x="3927475" y="-148748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43" name="Line 2809"/>
          <p:cNvSpPr>
            <a:spLocks noChangeShapeType="1"/>
          </p:cNvSpPr>
          <p:nvPr/>
        </p:nvSpPr>
        <p:spPr bwMode="auto">
          <a:xfrm>
            <a:off x="7011988" y="-105886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44" name="Line 2959"/>
          <p:cNvSpPr>
            <a:spLocks noChangeShapeType="1"/>
          </p:cNvSpPr>
          <p:nvPr/>
        </p:nvSpPr>
        <p:spPr bwMode="auto">
          <a:xfrm>
            <a:off x="3943350" y="-415925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45" name="Line 2960"/>
          <p:cNvSpPr>
            <a:spLocks noChangeShapeType="1"/>
          </p:cNvSpPr>
          <p:nvPr/>
        </p:nvSpPr>
        <p:spPr bwMode="auto">
          <a:xfrm>
            <a:off x="3943350" y="-2016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46" name="Line 3032"/>
          <p:cNvSpPr>
            <a:spLocks noChangeShapeType="1"/>
          </p:cNvSpPr>
          <p:nvPr/>
        </p:nvSpPr>
        <p:spPr bwMode="auto">
          <a:xfrm>
            <a:off x="3943350" y="2270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47" name="Line 3084"/>
          <p:cNvSpPr>
            <a:spLocks noChangeShapeType="1"/>
          </p:cNvSpPr>
          <p:nvPr/>
        </p:nvSpPr>
        <p:spPr bwMode="auto">
          <a:xfrm>
            <a:off x="3943350" y="71596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48" name="Line 3681"/>
          <p:cNvSpPr>
            <a:spLocks noChangeShapeType="1"/>
          </p:cNvSpPr>
          <p:nvPr/>
        </p:nvSpPr>
        <p:spPr bwMode="auto">
          <a:xfrm>
            <a:off x="4206875" y="2619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49" name="Line 3682"/>
          <p:cNvSpPr>
            <a:spLocks noChangeShapeType="1"/>
          </p:cNvSpPr>
          <p:nvPr/>
        </p:nvSpPr>
        <p:spPr bwMode="auto">
          <a:xfrm>
            <a:off x="4206875" y="4762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50" name="Line 3687"/>
          <p:cNvSpPr>
            <a:spLocks noChangeShapeType="1"/>
          </p:cNvSpPr>
          <p:nvPr/>
        </p:nvSpPr>
        <p:spPr bwMode="auto">
          <a:xfrm>
            <a:off x="6353175" y="904875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51" name="Line 3821"/>
          <p:cNvSpPr>
            <a:spLocks noChangeShapeType="1"/>
          </p:cNvSpPr>
          <p:nvPr/>
        </p:nvSpPr>
        <p:spPr bwMode="auto">
          <a:xfrm>
            <a:off x="4222750" y="15478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52" name="Line 3822"/>
          <p:cNvSpPr>
            <a:spLocks noChangeShapeType="1"/>
          </p:cNvSpPr>
          <p:nvPr/>
        </p:nvSpPr>
        <p:spPr bwMode="auto">
          <a:xfrm>
            <a:off x="4222750" y="1762125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53" name="Line 3888"/>
          <p:cNvSpPr>
            <a:spLocks noChangeShapeType="1"/>
          </p:cNvSpPr>
          <p:nvPr/>
        </p:nvSpPr>
        <p:spPr bwMode="auto">
          <a:xfrm>
            <a:off x="4222750" y="21907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54" name="Line 3936"/>
          <p:cNvSpPr>
            <a:spLocks noChangeShapeType="1"/>
          </p:cNvSpPr>
          <p:nvPr/>
        </p:nvSpPr>
        <p:spPr bwMode="auto">
          <a:xfrm>
            <a:off x="4222750" y="26797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55" name="Rectangle 403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642937"/>
          </a:xfrm>
        </p:spPr>
        <p:txBody>
          <a:bodyPr/>
          <a:lstStyle/>
          <a:p>
            <a:pPr eaLnBrk="1" hangingPunct="1"/>
            <a:r>
              <a:rPr lang="ru-RU" sz="2400" dirty="0" smtClean="0"/>
              <a:t>Возрастная периодизация «Дошкольная»</a:t>
            </a:r>
          </a:p>
        </p:txBody>
      </p:sp>
      <p:graphicFrame>
        <p:nvGraphicFramePr>
          <p:cNvPr id="63476" name="Group 408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xmlns="" val="3351752644"/>
              </p:ext>
            </p:extLst>
          </p:nvPr>
        </p:nvGraphicFramePr>
        <p:xfrm>
          <a:off x="250825" y="908050"/>
          <a:ext cx="8435975" cy="5903099"/>
        </p:xfrm>
        <a:graphic>
          <a:graphicData uri="http://schemas.openxmlformats.org/drawingml/2006/table">
            <a:tbl>
              <a:tblPr/>
              <a:tblGrid>
                <a:gridCol w="4321175"/>
                <a:gridCol w="4114800"/>
              </a:tblGrid>
              <a:tr h="65242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Группа ДДУ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Возраст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9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1-я ясельная группа раннего возраста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От 2-х мес. до 1 года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9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2-я ясельная группа раннего возраста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1-2 года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1-я ясельная младшая группа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2-3 года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2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Дошкольная  младшая группа 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3-4 года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0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Дошкольная средняя группа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4-5 лет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2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Дошкольная старшая группа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5-6 лет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2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Подготовительная группа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6-7 лет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9307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dirty="0" smtClean="0"/>
              <a:t>Возрастная периодизация «Школьная»</a:t>
            </a:r>
          </a:p>
        </p:txBody>
      </p:sp>
      <p:graphicFrame>
        <p:nvGraphicFramePr>
          <p:cNvPr id="66599" name="Group 39"/>
          <p:cNvGraphicFramePr>
            <a:graphicFrameLocks noGrp="1"/>
          </p:cNvGraphicFramePr>
          <p:nvPr>
            <p:ph type="tbl" idx="1"/>
          </p:nvPr>
        </p:nvGraphicFramePr>
        <p:xfrm>
          <a:off x="457200" y="1719263"/>
          <a:ext cx="8229600" cy="5083578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110314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Возрастной период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Возраст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314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Младший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школьный возраст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7-9 лет (1-3 классы)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84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Средний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школьный возраст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10-14 лет (4-8 классы)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84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Старший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школьный возраст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937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989013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2827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39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197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654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115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15-16 (9-10 классы)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348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01605" y="2132856"/>
            <a:ext cx="7543800" cy="1295400"/>
          </a:xfrm>
        </p:spPr>
        <p:txBody>
          <a:bodyPr/>
          <a:lstStyle/>
          <a:p>
            <a:pPr algn="ctr" eaLnBrk="1" hangingPunct="1"/>
            <a:r>
              <a:rPr lang="ru-RU" sz="3200" dirty="0" smtClean="0"/>
              <a:t>Физическое развитие - это </a:t>
            </a:r>
            <a:r>
              <a:rPr lang="ru-RU" sz="3200" dirty="0" smtClean="0">
                <a:solidFill>
                  <a:srgbClr val="FF3300"/>
                </a:solidFill>
              </a:rPr>
              <a:t>комплекс морфофункциональных показателей</a:t>
            </a:r>
            <a:br>
              <a:rPr lang="ru-RU" sz="3200" dirty="0" smtClean="0">
                <a:solidFill>
                  <a:srgbClr val="FF3300"/>
                </a:solidFill>
              </a:rPr>
            </a:br>
            <a:endParaRPr lang="ru-RU" sz="3200" dirty="0" smtClean="0">
              <a:solidFill>
                <a:srgbClr val="FF3300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8705" y="3861048"/>
            <a:ext cx="8229600" cy="44116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3200" dirty="0" smtClean="0">
                <a:solidFill>
                  <a:srgbClr val="003399"/>
                </a:solidFill>
              </a:rPr>
              <a:t>ФР характеризует во взаимосвязи </a:t>
            </a:r>
            <a:r>
              <a:rPr lang="ru-RU" sz="3200" i="1" dirty="0" smtClean="0">
                <a:solidFill>
                  <a:srgbClr val="003399"/>
                </a:solidFill>
              </a:rPr>
              <a:t>рост</a:t>
            </a:r>
            <a:r>
              <a:rPr lang="ru-RU" sz="3200" dirty="0" smtClean="0">
                <a:solidFill>
                  <a:srgbClr val="003399"/>
                </a:solidFill>
              </a:rPr>
              <a:t> (т.е. количественные изменения) и </a:t>
            </a:r>
            <a:r>
              <a:rPr lang="ru-RU" sz="3200" i="1" dirty="0" smtClean="0">
                <a:solidFill>
                  <a:srgbClr val="003399"/>
                </a:solidFill>
              </a:rPr>
              <a:t>развитие</a:t>
            </a:r>
            <a:r>
              <a:rPr lang="ru-RU" sz="3200" dirty="0" smtClean="0">
                <a:solidFill>
                  <a:srgbClr val="003399"/>
                </a:solidFill>
              </a:rPr>
              <a:t> (т.е. качественные изменения) организма, систем, органов.</a:t>
            </a:r>
          </a:p>
          <a:p>
            <a:pPr eaLnBrk="1" hangingPunct="1">
              <a:lnSpc>
                <a:spcPct val="80000"/>
              </a:lnSpc>
            </a:pPr>
            <a:r>
              <a:rPr lang="ru-RU" sz="3200" dirty="0" smtClean="0">
                <a:solidFill>
                  <a:srgbClr val="FF3300"/>
                </a:solidFill>
              </a:rPr>
              <a:t>ФР – один из показателей здоровья (наряду с рождаемостью, смертностью и заболеваемостью) детей и подростков</a:t>
            </a:r>
          </a:p>
        </p:txBody>
      </p:sp>
      <p:sp>
        <p:nvSpPr>
          <p:cNvPr id="4" name="Табличка 3"/>
          <p:cNvSpPr/>
          <p:nvPr/>
        </p:nvSpPr>
        <p:spPr bwMode="auto">
          <a:xfrm>
            <a:off x="179512" y="79922"/>
            <a:ext cx="8496944" cy="1116086"/>
          </a:xfrm>
          <a:prstGeom prst="plaque">
            <a:avLst/>
          </a:prstGeom>
          <a:ln>
            <a:solidFill>
              <a:srgbClr val="C00000"/>
            </a:solidFill>
            <a:headEnd type="none" w="med" len="med"/>
            <a:tailEnd type="none" w="med" len="med"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5.ФИЗИЧЕСКОЕ РАЗВИТИЕ </a:t>
            </a:r>
          </a:p>
          <a:p>
            <a:r>
              <a:rPr lang="ru-RU" sz="2800" b="1" dirty="0" smtClean="0">
                <a:solidFill>
                  <a:srgbClr val="FF0000"/>
                </a:solidFill>
              </a:rPr>
              <a:t>КАК  ПОКАЗАТЕЛЬ СОСТОЯНИЯ ЗДОРОВЬЯ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667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000" u="sng" smtClean="0"/>
              <a:t>Биологический возраст</a:t>
            </a:r>
            <a:r>
              <a:rPr lang="ru-RU" sz="2000" smtClean="0"/>
              <a:t> (БВ) – возраст, устанавливаемый по совокупности морфофункциональных признаков, характерных для детей определенного пола и возраста в данной популяции.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12875"/>
            <a:ext cx="8229600" cy="51387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600" smtClean="0">
                <a:solidFill>
                  <a:srgbClr val="FF3300"/>
                </a:solidFill>
              </a:rPr>
              <a:t>Акселерация </a:t>
            </a:r>
            <a:r>
              <a:rPr lang="ru-RU" sz="2600" smtClean="0"/>
              <a:t>– ускорение темпов биологического развития организма (БВ</a:t>
            </a:r>
            <a:r>
              <a:rPr lang="en-US" sz="2600" smtClean="0"/>
              <a:t>&gt;</a:t>
            </a:r>
            <a:r>
              <a:rPr lang="ru-RU" sz="2600" smtClean="0"/>
              <a:t>паспортного возраста)</a:t>
            </a:r>
          </a:p>
          <a:p>
            <a:pPr eaLnBrk="1" hangingPunct="1">
              <a:lnSpc>
                <a:spcPct val="90000"/>
              </a:lnSpc>
            </a:pPr>
            <a:r>
              <a:rPr lang="ru-RU" sz="2600" smtClean="0">
                <a:solidFill>
                  <a:srgbClr val="FF3300"/>
                </a:solidFill>
              </a:rPr>
              <a:t>Ретардация</a:t>
            </a:r>
            <a:r>
              <a:rPr lang="ru-RU" sz="2600" smtClean="0"/>
              <a:t> – замедление темпов биологического развития организма (БВ</a:t>
            </a:r>
            <a:r>
              <a:rPr lang="en-US" sz="2600" smtClean="0"/>
              <a:t>&lt;</a:t>
            </a:r>
            <a:r>
              <a:rPr lang="ru-RU" sz="2600" smtClean="0"/>
              <a:t>паспортного возраста)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sz="2600" smtClean="0">
                <a:solidFill>
                  <a:srgbClr val="008000"/>
                </a:solidFill>
              </a:rPr>
              <a:t>Основные критерии оценки БВ</a:t>
            </a:r>
            <a:r>
              <a:rPr lang="ru-RU" sz="2600" smtClean="0"/>
              <a:t>: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sz="2600" smtClean="0"/>
              <a:t>1). Рост и годовые прибавки роста</a:t>
            </a:r>
            <a:endParaRPr lang="en-US" sz="260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smtClean="0"/>
              <a:t>2)</a:t>
            </a:r>
            <a:r>
              <a:rPr lang="ru-RU" sz="2400" smtClean="0"/>
              <a:t>. Степень развития вторичных половых признаков;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sz="2400" smtClean="0"/>
              <a:t>3). Скелетная зрелость (порядок и сроки окостенения скелета);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sz="2400" smtClean="0"/>
              <a:t>4). Зубная зрелость (сроки и парность прорезывания молочных и постоянных зубов).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sz="240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210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6680"/>
            <a:ext cx="8229600" cy="5472112"/>
          </a:xfrm>
        </p:spPr>
        <p:txBody>
          <a:bodyPr/>
          <a:lstStyle/>
          <a:p>
            <a:pPr eaLnBrk="1" hangingPunct="1"/>
            <a:r>
              <a:rPr lang="ru-RU" dirty="0" smtClean="0"/>
              <a:t>Индивидуальная наследственность</a:t>
            </a:r>
          </a:p>
          <a:p>
            <a:pPr eaLnBrk="1" hangingPunct="1"/>
            <a:r>
              <a:rPr lang="ru-RU" dirty="0" smtClean="0"/>
              <a:t>Национальные, расовые, популяционные </a:t>
            </a:r>
            <a:r>
              <a:rPr lang="ru-RU" sz="2400" dirty="0" smtClean="0"/>
              <a:t>(распространение в популяциях рецессивных аллелей, обуславливающих наследственные генные заболевания)</a:t>
            </a:r>
          </a:p>
          <a:p>
            <a:pPr eaLnBrk="1" hangingPunct="1"/>
            <a:r>
              <a:rPr lang="ru-RU" dirty="0" smtClean="0"/>
              <a:t>Естественные природно-климатогеографические</a:t>
            </a:r>
          </a:p>
          <a:p>
            <a:pPr eaLnBrk="1" hangingPunct="1"/>
            <a:r>
              <a:rPr lang="ru-RU" dirty="0" smtClean="0"/>
              <a:t>Социальные </a:t>
            </a:r>
            <a:r>
              <a:rPr lang="ru-RU" sz="2400" dirty="0" smtClean="0"/>
              <a:t>(условия жизни и экология, образ жизни - питание, двигательная активность, закаливание, вредные привычки, санитарная культура, полноценная семья, войны и национальные конфликты…)</a:t>
            </a:r>
          </a:p>
        </p:txBody>
      </p:sp>
      <p:sp>
        <p:nvSpPr>
          <p:cNvPr id="5" name="Табличка 4"/>
          <p:cNvSpPr/>
          <p:nvPr/>
        </p:nvSpPr>
        <p:spPr bwMode="auto">
          <a:xfrm>
            <a:off x="251520" y="1"/>
            <a:ext cx="8712968" cy="1268759"/>
          </a:xfrm>
          <a:prstGeom prst="plaque">
            <a:avLst/>
          </a:prstGeom>
          <a:ln>
            <a:solidFill>
              <a:srgbClr val="C00000"/>
            </a:solidFill>
            <a:headEnd type="none" w="med" len="med"/>
            <a:tailEnd type="none" w="med" len="med"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6.Группы факторов, влияющих на </a:t>
            </a:r>
          </a:p>
          <a:p>
            <a:r>
              <a:rPr lang="ru-RU" sz="3200" b="1" dirty="0" smtClean="0">
                <a:solidFill>
                  <a:srgbClr val="FF0000"/>
                </a:solidFill>
              </a:rPr>
              <a:t>физическое развитие и здоровье детей</a:t>
            </a:r>
          </a:p>
        </p:txBody>
      </p:sp>
    </p:spTree>
    <p:extLst>
      <p:ext uri="{BB962C8B-B14F-4D97-AF65-F5344CB8AC3E}">
        <p14:creationId xmlns:p14="http://schemas.microsoft.com/office/powerpoint/2010/main" xmlns="" val="240998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Характеристика  понятий «педиатрия» и «гигиена»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Предмет, задачи и методы педиатрии и гигиены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Гигиена как основа профилактики заболеваний и здорового образа </a:t>
            </a:r>
            <a:r>
              <a:rPr lang="ru-RU" sz="2400" dirty="0" smtClean="0"/>
              <a:t>жизни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Возрастная периодизация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Физическое развитие как  показатель состояния здоровья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Группы факторов, влияющих на физическое развитие и здоровье детей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Характеристика физического развития дошкольников</a:t>
            </a:r>
          </a:p>
          <a:p>
            <a:pPr marL="0" indent="0">
              <a:buNone/>
            </a:pP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507037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абличка 5"/>
          <p:cNvSpPr/>
          <p:nvPr/>
        </p:nvSpPr>
        <p:spPr bwMode="auto">
          <a:xfrm>
            <a:off x="0" y="79922"/>
            <a:ext cx="8604448" cy="612773"/>
          </a:xfrm>
          <a:prstGeom prst="plaque">
            <a:avLst/>
          </a:prstGeom>
          <a:ln>
            <a:solidFill>
              <a:srgbClr val="C00000"/>
            </a:solidFill>
            <a:headEnd type="none" w="med" len="med"/>
            <a:tailEnd type="none" w="med" len="med"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ctr">
              <a:defRPr/>
            </a:pPr>
            <a:r>
              <a:rPr lang="ru-RU" sz="2800" b="1" dirty="0" smtClean="0">
                <a:solidFill>
                  <a:srgbClr val="C00000"/>
                </a:solidFill>
              </a:rPr>
              <a:t>7.ФИЗИЧЕСКОЕ РАЗВИТИЕ ДОШКОЛЬНИКОВ 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1124744"/>
            <a:ext cx="8858250" cy="48936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  <a:defRPr/>
            </a:pPr>
            <a:r>
              <a:rPr lang="ru-RU" sz="2600" b="1" dirty="0" smtClean="0">
                <a:solidFill>
                  <a:srgbClr val="C00000"/>
                </a:solidFill>
              </a:rPr>
              <a:t>ОПОРНО-ДВИГАТЕЛЬНЫЙ</a:t>
            </a:r>
            <a:r>
              <a:rPr lang="ru-RU" sz="2600" dirty="0" smtClean="0">
                <a:solidFill>
                  <a:schemeClr val="accent4"/>
                </a:solidFill>
              </a:rPr>
              <a:t> </a:t>
            </a:r>
            <a:r>
              <a:rPr lang="ru-RU" sz="2600" b="1" dirty="0">
                <a:solidFill>
                  <a:srgbClr val="FF0000"/>
                </a:solidFill>
              </a:rPr>
              <a:t>АППАРАТ </a:t>
            </a:r>
            <a:r>
              <a:rPr lang="ru-RU" sz="2600" dirty="0" smtClean="0">
                <a:solidFill>
                  <a:schemeClr val="accent4"/>
                </a:solidFill>
              </a:rPr>
              <a:t>ребенка еще только формируется.</a:t>
            </a:r>
          </a:p>
          <a:p>
            <a:pPr>
              <a:defRPr/>
            </a:pPr>
            <a:r>
              <a:rPr lang="ru-RU" sz="2600" dirty="0">
                <a:solidFill>
                  <a:schemeClr val="accent4"/>
                </a:solidFill>
              </a:rPr>
              <a:t>П</a:t>
            </a:r>
            <a:r>
              <a:rPr lang="ru-RU" sz="2600" dirty="0" smtClean="0">
                <a:solidFill>
                  <a:schemeClr val="accent4"/>
                </a:solidFill>
              </a:rPr>
              <a:t>озвоночник у ребенка мягкий и эластичный, легко подвергается деформациям, поэтому необходимо следить за осанкой.</a:t>
            </a:r>
          </a:p>
          <a:p>
            <a:pPr>
              <a:defRPr/>
            </a:pPr>
            <a:r>
              <a:rPr lang="ru-RU" sz="2600" dirty="0" smtClean="0">
                <a:solidFill>
                  <a:schemeClr val="accent4"/>
                </a:solidFill>
              </a:rPr>
              <a:t>У детей недостаточно развит тазовый пояс, только начинается окостенение хрящевой ткани. резкие нагрузки на нижние конечности строго противопоказаны. 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ru-RU" sz="2600" b="1" dirty="0" smtClean="0">
                <a:solidFill>
                  <a:srgbClr val="C00000"/>
                </a:solidFill>
              </a:rPr>
              <a:t>СВЯЗОЧНО-МЫШЕЧНЫЙ </a:t>
            </a:r>
            <a:r>
              <a:rPr lang="ru-RU" sz="2600" b="1" dirty="0">
                <a:solidFill>
                  <a:srgbClr val="C00000"/>
                </a:solidFill>
              </a:rPr>
              <a:t>АППАРАТ </a:t>
            </a:r>
            <a:r>
              <a:rPr lang="ru-RU" sz="2600" dirty="0" smtClean="0">
                <a:solidFill>
                  <a:schemeClr val="accent4"/>
                </a:solidFill>
              </a:rPr>
              <a:t>также слабый и может подвергнуться деформации, в результате чего возникает  плоскостопие.</a:t>
            </a:r>
            <a:endParaRPr lang="ru-RU" sz="2600" dirty="0">
              <a:solidFill>
                <a:schemeClr val="accent4"/>
              </a:solidFill>
            </a:endParaRPr>
          </a:p>
        </p:txBody>
      </p:sp>
      <p:pic>
        <p:nvPicPr>
          <p:cNvPr id="5127" name="Picture 7" descr="Картинка 130 из 240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2852936"/>
            <a:ext cx="2008187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13008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7504" y="692696"/>
            <a:ext cx="8858250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65113"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МЫШЕЧНАЯ </a:t>
            </a:r>
            <a:r>
              <a:rPr lang="ru-RU" sz="2400" b="1" dirty="0">
                <a:solidFill>
                  <a:srgbClr val="C00000"/>
                </a:solidFill>
              </a:rPr>
              <a:t>СИСТЕМА  </a:t>
            </a:r>
            <a:r>
              <a:rPr lang="ru-RU" sz="2400" dirty="0" smtClean="0">
                <a:solidFill>
                  <a:schemeClr val="accent4"/>
                </a:solidFill>
              </a:rPr>
              <a:t>дошкольника, в целом, слабо развита, ее масса составляет 22—24% от массы тела. Мышцы  ребенка содержат больше воды, чем у взрослого, но в них меньше белковых и неорганических веществ, их механическая прочность ниже. У  ребенка мышцы сокращаются медленнее, чем у взрослого, но сами сокращения происходят через меньшие промежутки, поэтому  физическая утомляемость ребенка быстрее развивается, но и  проходит быстрее. </a:t>
            </a:r>
          </a:p>
          <a:p>
            <a:pPr marL="265113"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СЕРДЕЧНО-СОСУДИСТАЯ </a:t>
            </a:r>
            <a:r>
              <a:rPr lang="ru-RU" sz="2400" b="1" dirty="0" smtClean="0">
                <a:solidFill>
                  <a:srgbClr val="FF0000"/>
                </a:solidFill>
              </a:rPr>
              <a:t>СИСТЕМА</a:t>
            </a:r>
            <a:r>
              <a:rPr lang="ru-RU" sz="2400" dirty="0" smtClean="0">
                <a:solidFill>
                  <a:schemeClr val="accent4"/>
                </a:solidFill>
              </a:rPr>
              <a:t> - сосуды широкие, и ток крови по ним от сердца не затруднен. Сердце  ребенка быстро утомляется при напряжении, легко возбуждается и не сразу приспосабливается к изменившейся нагрузке, ритмичность его сокращений легко нарушается. отсюда необходимость частого отдыха.</a:t>
            </a:r>
            <a:endParaRPr lang="ru-RU" sz="2400" dirty="0">
              <a:solidFill>
                <a:schemeClr val="accent4"/>
              </a:solidFill>
            </a:endParaRPr>
          </a:p>
        </p:txBody>
      </p:sp>
      <p:pic>
        <p:nvPicPr>
          <p:cNvPr id="5127" name="Picture 7" descr="Картинка 130 из 240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52320" y="2276872"/>
            <a:ext cx="2008187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30197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88641"/>
            <a:ext cx="8640959" cy="63709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6213">
              <a:buFont typeface="Wingdings" pitchFamily="2" charset="2"/>
              <a:buChar char="Ø"/>
              <a:defRPr/>
            </a:pPr>
            <a:r>
              <a:rPr lang="ru-RU" sz="2400" b="1" dirty="0">
                <a:solidFill>
                  <a:srgbClr val="C00000"/>
                </a:solidFill>
              </a:rPr>
              <a:t>ОРГАНЫ ДЫХАНИЯ</a:t>
            </a:r>
            <a:r>
              <a:rPr lang="ru-RU" sz="2400" dirty="0">
                <a:solidFill>
                  <a:schemeClr val="accent4"/>
                </a:solidFill>
              </a:rPr>
              <a:t> </a:t>
            </a:r>
            <a:r>
              <a:rPr lang="ru-RU" sz="2400" dirty="0" smtClean="0">
                <a:solidFill>
                  <a:schemeClr val="accent4"/>
                </a:solidFill>
              </a:rPr>
              <a:t>- узость дыхательных путей, нежность и легкая ранимость слизистых оболочек, обилие в слизистых оболочках и стенках дыхательных путей кровеносных и лимфатических сосудов. Это  обусловливает облегченное проникновение инфекции в органы дыхания, способствует возникновению воспалительных процессов дыхательных путей и раздражению от чрезмерного сухого воздуха, особенно в помещениях.</a:t>
            </a:r>
          </a:p>
          <a:p>
            <a:pPr marL="176213"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ЦЕНТРАЛЬНАЯ </a:t>
            </a:r>
            <a:r>
              <a:rPr lang="ru-RU" sz="2400" b="1" dirty="0">
                <a:solidFill>
                  <a:srgbClr val="C00000"/>
                </a:solidFill>
              </a:rPr>
              <a:t>НЕРВНАЯ СИСТЕМА: </a:t>
            </a:r>
          </a:p>
          <a:p>
            <a:pPr marL="176213">
              <a:defRPr/>
            </a:pPr>
            <a:r>
              <a:rPr lang="ru-RU" sz="2400" b="1" dirty="0">
                <a:solidFill>
                  <a:srgbClr val="002060"/>
                </a:solidFill>
              </a:rPr>
              <a:t>В </a:t>
            </a:r>
            <a:r>
              <a:rPr lang="ru-RU" sz="2400" b="1" dirty="0" smtClean="0">
                <a:solidFill>
                  <a:srgbClr val="002060"/>
                </a:solidFill>
              </a:rPr>
              <a:t>2 - 2,5 </a:t>
            </a:r>
            <a:r>
              <a:rPr lang="ru-RU" sz="2400" dirty="0" smtClean="0">
                <a:solidFill>
                  <a:schemeClr val="accent4"/>
                </a:solidFill>
              </a:rPr>
              <a:t>года клетки коры головного мозга детей обладают большой способностью фиксировать и удерживать установленные вновь приспособительные связи. Высокая  пластичность коры головного мозга в детском возрасте во многом определяет и способность ребенка к сравнительно легкому освоению новых движений.</a:t>
            </a:r>
            <a:endParaRPr lang="ru-RU" sz="2400" dirty="0">
              <a:solidFill>
                <a:schemeClr val="accent4"/>
              </a:solidFill>
            </a:endParaRPr>
          </a:p>
        </p:txBody>
      </p:sp>
      <p:pic>
        <p:nvPicPr>
          <p:cNvPr id="6147" name="Рисунок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646314">
            <a:off x="8154862" y="125446"/>
            <a:ext cx="1619250" cy="115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2726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88641"/>
            <a:ext cx="8640959" cy="67403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 smtClean="0">
                <a:solidFill>
                  <a:srgbClr val="002060"/>
                </a:solidFill>
              </a:rPr>
              <a:t>в 2,5 - 5 </a:t>
            </a:r>
            <a:r>
              <a:rPr lang="ru-RU" sz="2400" dirty="0" smtClean="0">
                <a:solidFill>
                  <a:schemeClr val="accent4"/>
                </a:solidFill>
              </a:rPr>
              <a:t>лет процессы возбуждения еще преобладают над процессами торможения, поэтому дошкольник очень подвижен, его движения быстрые, импульсивные, внимание неустойчивое. происходит активное овладение речью. </a:t>
            </a:r>
          </a:p>
          <a:p>
            <a:pPr>
              <a:defRPr/>
            </a:pPr>
            <a:r>
              <a:rPr lang="ru-RU" sz="2400" b="1" dirty="0" smtClean="0">
                <a:solidFill>
                  <a:srgbClr val="002060"/>
                </a:solidFill>
              </a:rPr>
              <a:t>в 5- 6 </a:t>
            </a:r>
            <a:r>
              <a:rPr lang="ru-RU" sz="2400" dirty="0" smtClean="0">
                <a:solidFill>
                  <a:schemeClr val="accent4"/>
                </a:solidFill>
              </a:rPr>
              <a:t>лет движения ещё неточные, беспорядочные, неэкономные, сопровождаются вовлечением в работу лишних групп  мышц, значительным усилением деятельности сердечно-сосудистой и дыхательной  систем.</a:t>
            </a:r>
          </a:p>
          <a:p>
            <a:pPr>
              <a:defRPr/>
            </a:pPr>
            <a:r>
              <a:rPr lang="ru-RU" sz="2400" b="1" dirty="0" smtClean="0">
                <a:solidFill>
                  <a:srgbClr val="002060"/>
                </a:solidFill>
              </a:rPr>
              <a:t>в 6 - 7 </a:t>
            </a:r>
            <a:r>
              <a:rPr lang="ru-RU" sz="2400" dirty="0" smtClean="0">
                <a:solidFill>
                  <a:schemeClr val="accent4"/>
                </a:solidFill>
              </a:rPr>
              <a:t>лет дети быстро устают, но быстро отдыхают, поэтому кратковременные нагрузки с частыми перерывами допустимы в обучении дошкольников.</a:t>
            </a:r>
          </a:p>
          <a:p>
            <a:pPr algn="ctr">
              <a:defRPr/>
            </a:pPr>
            <a:endParaRPr lang="ru-RU" sz="2400" b="1" dirty="0" smtClean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ВСЕ </a:t>
            </a:r>
            <a:r>
              <a:rPr lang="ru-RU" sz="2400" b="1" dirty="0">
                <a:solidFill>
                  <a:srgbClr val="C00000"/>
                </a:solidFill>
              </a:rPr>
              <a:t>ЭТИ ОСОБЕННОСТИ РАЗВИТИЯ ДОШКОЛЬНИКА 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</a:rPr>
              <a:t>ДОЛЖНЫ УЧИТЫВАТЬСЯ ПРИ ОПРЕДЕЛЕНИИ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</a:rPr>
              <a:t> ИНТЕНСИВНОСТИ И ХАРАКТЕРА ФИЗИЧЕСКИХ НАГРУЗОК.</a:t>
            </a:r>
          </a:p>
        </p:txBody>
      </p:sp>
      <p:pic>
        <p:nvPicPr>
          <p:cNvPr id="6147" name="Рисунок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646314">
            <a:off x="8334374" y="964313"/>
            <a:ext cx="1619250" cy="115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72810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абличка 6"/>
          <p:cNvSpPr/>
          <p:nvPr/>
        </p:nvSpPr>
        <p:spPr bwMode="auto">
          <a:xfrm>
            <a:off x="251520" y="1"/>
            <a:ext cx="7777857" cy="1268760"/>
          </a:xfrm>
          <a:prstGeom prst="plaque">
            <a:avLst/>
          </a:prstGeom>
          <a:ln>
            <a:solidFill>
              <a:srgbClr val="C00000"/>
            </a:solidFill>
            <a:headEnd type="none" w="med" len="med"/>
            <a:tailEnd type="none" w="med" len="med"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1.Характеристика  понятий </a:t>
            </a:r>
          </a:p>
          <a:p>
            <a:r>
              <a:rPr lang="ru-RU" sz="3200" b="1" dirty="0" smtClean="0">
                <a:solidFill>
                  <a:srgbClr val="FF0000"/>
                </a:solidFill>
              </a:rPr>
              <a:t>«педиатрия» и «гигиена»</a:t>
            </a:r>
          </a:p>
        </p:txBody>
      </p:sp>
      <p:pic>
        <p:nvPicPr>
          <p:cNvPr id="4101" name="Picture 5" descr="C:\Documents and Settings\2\Мои документы\Детские картинки\солнце,небо,вода\sw054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85875" y="1071563"/>
            <a:ext cx="7143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1143000" y="1507203"/>
            <a:ext cx="7572375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sz="2000" dirty="0">
                <a:solidFill>
                  <a:srgbClr val="2E2D02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        </a:t>
            </a:r>
            <a:r>
              <a:rPr lang="ru-RU" sz="2000" dirty="0">
                <a:solidFill>
                  <a:srgbClr val="00206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ДЕТИ ПРОВОДЯТ МНОГО ВРЕМЕНИ ДОМА ИЛИ В ДОШКОЛЬНОМ УЧРЕЖДЕНИИ, И ИХ ЗДОРОВЬЕ В ЗНАЧИТЕЛЬНОЙ СТЕПЕНИ ЗАВИСИТ ОТ УСЛОВИЙ, В КОТОРЫХ ОНИ НАХОДЯТСЯ.</a:t>
            </a:r>
          </a:p>
          <a:p>
            <a:r>
              <a:rPr lang="ru-RU" sz="2000" b="1" dirty="0">
                <a:solidFill>
                  <a:srgbClr val="C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ru-RU" sz="2000" b="1" i="1" dirty="0">
                <a:solidFill>
                  <a:srgbClr val="C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ОСОБАЯ  РОЛЬ В СОЗДАНИИ ЗДОРОВОГО ОБРАЗА  ЖИЗНИ </a:t>
            </a:r>
            <a:r>
              <a:rPr lang="ru-RU" sz="2000" dirty="0">
                <a:solidFill>
                  <a:srgbClr val="00206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ПРИНАДЛЕЖИТ </a:t>
            </a:r>
            <a:r>
              <a:rPr lang="ru-RU" sz="2000" dirty="0" smtClean="0">
                <a:solidFill>
                  <a:srgbClr val="00206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РОДИТЕЛЯМ </a:t>
            </a:r>
            <a:r>
              <a:rPr lang="ru-RU" sz="2000" dirty="0">
                <a:solidFill>
                  <a:srgbClr val="00206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И ВОСПИТАТЕЛЯМ, РАБОТАЮЩИМИ С ДОШКОЛЬНИКАМИ. </a:t>
            </a:r>
          </a:p>
          <a:p>
            <a:endParaRPr lang="ru-RU" sz="2000" dirty="0">
              <a:solidFill>
                <a:srgbClr val="002060"/>
              </a:solidFill>
              <a:latin typeface="Verdan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r>
              <a:rPr lang="ru-RU" sz="2000" b="1" u="sng" dirty="0">
                <a:solidFill>
                  <a:srgbClr val="C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ВСЕМ ПЕДАГОГАМ И РОДИТЕЛЯМ НЕОБХОДИМО </a:t>
            </a:r>
            <a:r>
              <a:rPr lang="ru-RU" sz="2000" b="1" i="1" u="sng" dirty="0">
                <a:solidFill>
                  <a:srgbClr val="C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ЗНАТЬ</a:t>
            </a:r>
            <a:r>
              <a:rPr lang="ru-RU" sz="2000" b="1" i="1" dirty="0">
                <a:solidFill>
                  <a:srgbClr val="C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:</a:t>
            </a:r>
            <a:r>
              <a:rPr lang="ru-RU" sz="2000" b="1" i="1" dirty="0">
                <a:solidFill>
                  <a:srgbClr val="00206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ЗАКОНОМЕРНОСТИ РАЗВИТИЯ ЗДОРОВОГО РЕБЕНКА;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ПРИЗНАКИ РАЗЛИЧНЫХ  ДЕТСКИХ ЗАБОЛЕВАНИЙ;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МЕРЫ ПРЕДУПРЕЖДЕНИЯ ЗАБОЛЕВАНИЙ. </a:t>
            </a:r>
          </a:p>
          <a:p>
            <a:endParaRPr lang="ru-RU" sz="2000" dirty="0">
              <a:solidFill>
                <a:srgbClr val="002060"/>
              </a:solidFill>
              <a:latin typeface="Verdan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</p:txBody>
      </p:sp>
      <p:pic>
        <p:nvPicPr>
          <p:cNvPr id="4103" name="Рисунок 5" descr="doctor1.gif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68545" y="2780928"/>
            <a:ext cx="1785938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7678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50" y="548680"/>
            <a:ext cx="9036050" cy="64801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3600" b="1" dirty="0" smtClean="0">
                <a:solidFill>
                  <a:srgbClr val="FF0000"/>
                </a:solidFill>
              </a:rPr>
              <a:t>Педиатрия</a:t>
            </a:r>
            <a:r>
              <a:rPr lang="ru-RU" dirty="0" smtClean="0"/>
              <a:t> </a:t>
            </a:r>
            <a:r>
              <a:rPr lang="ru-RU" b="1" dirty="0" smtClean="0">
                <a:solidFill>
                  <a:schemeClr val="accent2"/>
                </a:solidFill>
              </a:rPr>
              <a:t>(от греч. </a:t>
            </a:r>
            <a:r>
              <a:rPr lang="ru-RU" b="1" dirty="0" err="1" smtClean="0">
                <a:solidFill>
                  <a:schemeClr val="accent2"/>
                </a:solidFill>
              </a:rPr>
              <a:t>páis</a:t>
            </a:r>
            <a:r>
              <a:rPr lang="ru-RU" b="1" dirty="0" smtClean="0">
                <a:solidFill>
                  <a:schemeClr val="accent2"/>
                </a:solidFill>
              </a:rPr>
              <a:t>, род. падеж </a:t>
            </a:r>
            <a:r>
              <a:rPr lang="ru-RU" b="1" dirty="0" err="1" smtClean="0">
                <a:solidFill>
                  <a:schemeClr val="accent2"/>
                </a:solidFill>
              </a:rPr>
              <a:t>paidós</a:t>
            </a:r>
            <a:r>
              <a:rPr lang="ru-RU" b="1" dirty="0" smtClean="0">
                <a:solidFill>
                  <a:schemeClr val="accent2"/>
                </a:solidFill>
              </a:rPr>
              <a:t> — ребёнок, дитя и </a:t>
            </a:r>
            <a:r>
              <a:rPr lang="ru-RU" b="1" dirty="0" err="1" smtClean="0">
                <a:solidFill>
                  <a:schemeClr val="accent2"/>
                </a:solidFill>
              </a:rPr>
              <a:t>iatréia</a:t>
            </a:r>
            <a:r>
              <a:rPr lang="ru-RU" b="1" dirty="0" smtClean="0">
                <a:solidFill>
                  <a:schemeClr val="accent2"/>
                </a:solidFill>
              </a:rPr>
              <a:t> — лечение),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медицинская дисциплина, изучающая анатомию и физиологию детского организма в различные возрастные периоды, </a:t>
            </a:r>
            <a:r>
              <a:rPr lang="ru-RU" b="1" dirty="0" smtClean="0">
                <a:solidFill>
                  <a:srgbClr val="FF0000"/>
                </a:solidFill>
                <a:latin typeface="+mj-lt"/>
              </a:rPr>
              <a:t>детские болезни</a:t>
            </a:r>
            <a:r>
              <a:rPr lang="ru-RU" b="1" dirty="0" smtClean="0">
                <a:solidFill>
                  <a:srgbClr val="FF0000"/>
                </a:solidFill>
              </a:rPr>
              <a:t>, их лечение и профилактику.</a:t>
            </a:r>
            <a:endParaRPr lang="en-US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ru-RU" b="1" dirty="0" smtClean="0">
                <a:solidFill>
                  <a:srgbClr val="FF0000"/>
                </a:solidFill>
              </a:rPr>
              <a:t>Изучением гигиенических условий жизни, обеспечивающих гармоническое умственное и физическое развитие детей, занимается </a:t>
            </a:r>
            <a:r>
              <a:rPr lang="ru-RU" sz="3600" b="1" dirty="0" smtClean="0">
                <a:solidFill>
                  <a:schemeClr val="accent2"/>
                </a:solidFill>
              </a:rPr>
              <a:t>гигиена детей и подростков.</a:t>
            </a:r>
            <a:endParaRPr lang="ru-RU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106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15888"/>
            <a:ext cx="8856662" cy="6553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3600" b="1" dirty="0" smtClean="0">
                <a:solidFill>
                  <a:srgbClr val="003300"/>
                </a:solidFill>
              </a:rPr>
              <a:t>Термин </a:t>
            </a:r>
            <a:r>
              <a:rPr lang="ru-RU" sz="3600" b="1" dirty="0" smtClean="0">
                <a:solidFill>
                  <a:srgbClr val="FF0000"/>
                </a:solidFill>
              </a:rPr>
              <a:t>«гигиена»</a:t>
            </a:r>
            <a:r>
              <a:rPr lang="ru-RU" sz="3600" b="1" dirty="0" smtClean="0">
                <a:solidFill>
                  <a:srgbClr val="003300"/>
                </a:solidFill>
              </a:rPr>
              <a:t> принадлежит древним грекам. Гигиена своим названием обязана </a:t>
            </a:r>
            <a:r>
              <a:rPr lang="ru-RU" sz="3600" b="1" dirty="0" smtClean="0">
                <a:solidFill>
                  <a:srgbClr val="9900CC"/>
                </a:solidFill>
              </a:rPr>
              <a:t>древнегреческой богине </a:t>
            </a:r>
            <a:r>
              <a:rPr lang="ru-RU" sz="3600" b="1" dirty="0" err="1" smtClean="0">
                <a:solidFill>
                  <a:srgbClr val="9900CC"/>
                </a:solidFill>
              </a:rPr>
              <a:t>Гигее</a:t>
            </a:r>
            <a:r>
              <a:rPr lang="ru-RU" sz="3600" b="1" dirty="0" smtClean="0">
                <a:solidFill>
                  <a:srgbClr val="003300"/>
                </a:solidFill>
              </a:rPr>
              <a:t> - одной из самых почитаемых хозяек Олимпа, покровительнице врачевателей, несущей людям исцеление, знания о природе болезней, о чистоте душевной, чистоте помыслов, а также жилища и тела. </a:t>
            </a:r>
          </a:p>
        </p:txBody>
      </p:sp>
    </p:spTree>
    <p:extLst>
      <p:ext uri="{BB962C8B-B14F-4D97-AF65-F5344CB8AC3E}">
        <p14:creationId xmlns:p14="http://schemas.microsoft.com/office/powerpoint/2010/main" xmlns="" val="217727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b="1" dirty="0" smtClean="0">
                <a:solidFill>
                  <a:srgbClr val="FF0000"/>
                </a:solidFill>
              </a:rPr>
              <a:t>ГИГИЕНА </a:t>
            </a:r>
            <a:r>
              <a:rPr lang="ru-RU" sz="2800" b="1" dirty="0" smtClean="0">
                <a:solidFill>
                  <a:srgbClr val="333399"/>
                </a:solidFill>
              </a:rPr>
              <a:t>- это свод правил, законов и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2800" b="1" dirty="0" smtClean="0">
                <a:solidFill>
                  <a:srgbClr val="333399"/>
                </a:solidFill>
              </a:rPr>
              <a:t>методов, позволяющий обеспечить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2800" b="1" dirty="0" smtClean="0">
                <a:solidFill>
                  <a:srgbClr val="333399"/>
                </a:solidFill>
              </a:rPr>
              <a:t>организму все необходимые условия для устранения заболеваний и поддержания здоровья. </a:t>
            </a:r>
          </a:p>
          <a:p>
            <a:pPr eaLnBrk="1" hangingPunct="1">
              <a:lnSpc>
                <a:spcPct val="90000"/>
              </a:lnSpc>
            </a:pPr>
            <a:endParaRPr lang="ru-RU" sz="28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sz="2800" b="1" dirty="0" smtClean="0">
                <a:solidFill>
                  <a:srgbClr val="FF0000"/>
                </a:solidFill>
              </a:rPr>
              <a:t>ГИГИЕНА</a:t>
            </a:r>
            <a:r>
              <a:rPr lang="ru-RU" sz="2800" b="1" dirty="0" smtClean="0">
                <a:solidFill>
                  <a:schemeClr val="accent2"/>
                </a:solidFill>
              </a:rPr>
              <a:t> </a:t>
            </a:r>
            <a:r>
              <a:rPr lang="ru-RU" sz="2800" b="1" dirty="0" smtClean="0">
                <a:solidFill>
                  <a:srgbClr val="333399"/>
                </a:solidFill>
              </a:rPr>
              <a:t>- «учение о здоровом образе жизни, о здоровых условиях жизни, совокупность мер, обеспечивающих сохранение иммунитета, здоровья» (Д. Н. Ушаков). </a:t>
            </a:r>
          </a:p>
          <a:p>
            <a:pPr eaLnBrk="1" hangingPunct="1">
              <a:lnSpc>
                <a:spcPct val="90000"/>
              </a:lnSpc>
            </a:pPr>
            <a:endParaRPr lang="ru-RU" sz="28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sz="2800" b="1" dirty="0" smtClean="0">
                <a:solidFill>
                  <a:srgbClr val="FF0000"/>
                </a:solidFill>
              </a:rPr>
              <a:t>ГИГИЕНА - искусство или знание сохранять здоровье, оберегать его от вреда (В. И. Даль). </a:t>
            </a:r>
          </a:p>
          <a:p>
            <a:pPr eaLnBrk="1" hangingPunct="1">
              <a:lnSpc>
                <a:spcPct val="90000"/>
              </a:lnSpc>
            </a:pPr>
            <a:endParaRPr lang="ru-RU" sz="2800" b="1" dirty="0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sz="2800" b="1" dirty="0" smtClean="0">
                <a:solidFill>
                  <a:srgbClr val="FF0000"/>
                </a:solidFill>
              </a:rPr>
              <a:t>Цель ГИГИЕНЫ </a:t>
            </a:r>
            <a:r>
              <a:rPr lang="ru-RU" sz="2800" b="1" dirty="0" smtClean="0">
                <a:solidFill>
                  <a:srgbClr val="000099"/>
                </a:solidFill>
              </a:rPr>
              <a:t>- </a:t>
            </a:r>
            <a:r>
              <a:rPr lang="ru-RU" sz="2800" b="1" dirty="0" smtClean="0">
                <a:solidFill>
                  <a:srgbClr val="333399"/>
                </a:solidFill>
              </a:rPr>
              <a:t>профилактика и устранение заболеваний, социального неблагополучия.</a:t>
            </a:r>
          </a:p>
        </p:txBody>
      </p:sp>
    </p:spTree>
    <p:extLst>
      <p:ext uri="{BB962C8B-B14F-4D97-AF65-F5344CB8AC3E}">
        <p14:creationId xmlns:p14="http://schemas.microsoft.com/office/powerpoint/2010/main" xmlns="" val="102517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3608" y="1052736"/>
            <a:ext cx="7477125" cy="6120407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sz="2600" b="1" dirty="0" smtClean="0">
              <a:solidFill>
                <a:srgbClr val="FF3300"/>
              </a:solidFill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sz="2600" b="1" dirty="0" smtClean="0">
                <a:solidFill>
                  <a:srgbClr val="FF3300"/>
                </a:solidFill>
              </a:rPr>
              <a:t>Гигиена детей изучает</a:t>
            </a:r>
            <a:r>
              <a:rPr lang="ru-RU" sz="2600" b="1" dirty="0" smtClean="0"/>
              <a:t> 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ru-RU" sz="2600" b="1" dirty="0" smtClean="0"/>
              <a:t>условия среды обитания и деятельности детей, 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ru-RU" sz="2600" b="1" dirty="0" smtClean="0"/>
              <a:t>влияние факторов среды на их здоровье, 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ru-RU" sz="2600" b="1" dirty="0" smtClean="0"/>
              <a:t>функциональное состояние растущего организма в разные возрастные периоды;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sz="2600" b="1" dirty="0" smtClean="0">
                <a:solidFill>
                  <a:srgbClr val="FF3300"/>
                </a:solidFill>
              </a:rPr>
              <a:t>разрабатывает</a:t>
            </a:r>
            <a:r>
              <a:rPr lang="ru-RU" sz="2600" b="1" dirty="0" smtClean="0"/>
              <a:t> научные основы и практические меры.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sz="2600" b="1" dirty="0" smtClean="0">
                <a:solidFill>
                  <a:srgbClr val="008000"/>
                </a:solidFill>
              </a:rPr>
              <a:t>Цель:</a:t>
            </a:r>
            <a:r>
              <a:rPr lang="ru-RU" sz="2600" b="1" dirty="0" smtClean="0"/>
              <a:t> создание условий, обеспечивающих сохранение и укрепление здоровья, оптимальный уровень функций и благоприятное развитие организма детей</a:t>
            </a:r>
          </a:p>
        </p:txBody>
      </p:sp>
      <p:sp>
        <p:nvSpPr>
          <p:cNvPr id="3" name="Табличка 2"/>
          <p:cNvSpPr/>
          <p:nvPr/>
        </p:nvSpPr>
        <p:spPr bwMode="auto">
          <a:xfrm>
            <a:off x="251520" y="1"/>
            <a:ext cx="7777857" cy="1268760"/>
          </a:xfrm>
          <a:prstGeom prst="plaque">
            <a:avLst/>
          </a:prstGeom>
          <a:ln>
            <a:solidFill>
              <a:srgbClr val="C00000"/>
            </a:solidFill>
            <a:headEnd type="none" w="med" len="med"/>
            <a:tailEnd type="none" w="med" len="med"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2.Предмет, задачи и методы гигиены</a:t>
            </a:r>
          </a:p>
        </p:txBody>
      </p:sp>
    </p:spTree>
    <p:extLst>
      <p:ext uri="{BB962C8B-B14F-4D97-AF65-F5344CB8AC3E}">
        <p14:creationId xmlns:p14="http://schemas.microsoft.com/office/powerpoint/2010/main" xmlns="" val="54072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859713" cy="1003300"/>
          </a:xfrm>
        </p:spPr>
        <p:txBody>
          <a:bodyPr/>
          <a:lstStyle/>
          <a:p>
            <a:pPr algn="ctr" eaLnBrk="1" hangingPunct="1"/>
            <a:r>
              <a:rPr lang="ru-RU" sz="2400" smtClean="0"/>
              <a:t>Основные направления и проблемы, разрабатываемые гигиеной детей и подростков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543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000" smtClean="0">
                <a:solidFill>
                  <a:srgbClr val="FF3300"/>
                </a:solidFill>
              </a:rPr>
              <a:t>Оценка состояния здоровья и физического развития</a:t>
            </a:r>
            <a:r>
              <a:rPr lang="ru-RU" sz="2100" smtClean="0"/>
              <a:t> </a:t>
            </a:r>
            <a:r>
              <a:rPr lang="ru-RU" sz="2100" i="1" smtClean="0"/>
              <a:t>(возрастная периодизация, акселерация и ретардация, заболеваемость)</a:t>
            </a:r>
          </a:p>
          <a:p>
            <a:pPr eaLnBrk="1" hangingPunct="1">
              <a:lnSpc>
                <a:spcPct val="90000"/>
              </a:lnSpc>
            </a:pPr>
            <a:r>
              <a:rPr lang="ru-RU" sz="2100" smtClean="0">
                <a:solidFill>
                  <a:srgbClr val="FF3300"/>
                </a:solidFill>
              </a:rPr>
              <a:t>Гигиенические основы учебного процесса</a:t>
            </a:r>
            <a:r>
              <a:rPr lang="ru-RU" sz="2100" smtClean="0"/>
              <a:t> </a:t>
            </a:r>
            <a:r>
              <a:rPr lang="ru-RU" sz="2100" i="1" smtClean="0"/>
              <a:t>(распорядок дня, режим учебных занятий, учебная нагрузка, режим питания в учебных заведениях, гигиенические требования к учебным пособиям, учебникам, мебели, одежде, обуви)</a:t>
            </a:r>
          </a:p>
          <a:p>
            <a:pPr eaLnBrk="1" hangingPunct="1">
              <a:lnSpc>
                <a:spcPct val="90000"/>
              </a:lnSpc>
            </a:pPr>
            <a:r>
              <a:rPr lang="ru-RU" sz="2100" smtClean="0">
                <a:solidFill>
                  <a:srgbClr val="FF3300"/>
                </a:solidFill>
              </a:rPr>
              <a:t>Гигиенические основы физического воспитания</a:t>
            </a:r>
            <a:r>
              <a:rPr lang="ru-RU" sz="2100" smtClean="0"/>
              <a:t> </a:t>
            </a:r>
            <a:r>
              <a:rPr lang="ru-RU" sz="2100" i="1" smtClean="0"/>
              <a:t>(питание, режим дня, способы закаливания, гигиенические основы занятий физкультурой и спортом)</a:t>
            </a:r>
          </a:p>
          <a:p>
            <a:pPr eaLnBrk="1" hangingPunct="1">
              <a:lnSpc>
                <a:spcPct val="90000"/>
              </a:lnSpc>
            </a:pPr>
            <a:r>
              <a:rPr lang="ru-RU" sz="2100" smtClean="0">
                <a:solidFill>
                  <a:srgbClr val="FF3300"/>
                </a:solidFill>
              </a:rPr>
              <a:t>Гигиена трудовой деятельности</a:t>
            </a:r>
            <a:r>
              <a:rPr lang="ru-RU" sz="2100" smtClean="0"/>
              <a:t> (</a:t>
            </a:r>
            <a:r>
              <a:rPr lang="ru-RU" sz="2100" i="1" smtClean="0"/>
              <a:t>гигиенические основы физической, умственной, психической нагрузки в процессе трудовой деятельности)</a:t>
            </a:r>
          </a:p>
          <a:p>
            <a:pPr eaLnBrk="1" hangingPunct="1">
              <a:lnSpc>
                <a:spcPct val="90000"/>
              </a:lnSpc>
            </a:pPr>
            <a:r>
              <a:rPr lang="ru-RU" sz="2100" smtClean="0">
                <a:solidFill>
                  <a:srgbClr val="FF3300"/>
                </a:solidFill>
              </a:rPr>
              <a:t>Планировка, санитарное благоустройство и  противоэпидемический режим работы детских и подростковых учебных заведений </a:t>
            </a:r>
          </a:p>
        </p:txBody>
      </p:sp>
    </p:spTree>
    <p:extLst>
      <p:ext uri="{BB962C8B-B14F-4D97-AF65-F5344CB8AC3E}">
        <p14:creationId xmlns:p14="http://schemas.microsoft.com/office/powerpoint/2010/main" xmlns="" val="324727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b="1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2300" b="1" smtClean="0">
                <a:solidFill>
                  <a:srgbClr val="FF0000"/>
                </a:solidFill>
                <a:latin typeface="Arial" panose="020B0604020202020204" pitchFamily="34" charset="0"/>
              </a:rPr>
              <a:t>Дошкольная гигиена – наука об охране, укреплении и развитии здоровья детей раннего и дошкольного возраста.</a:t>
            </a:r>
          </a:p>
          <a:p>
            <a:pPr eaLnBrk="1" hangingPunct="1">
              <a:lnSpc>
                <a:spcPct val="80000"/>
              </a:lnSpc>
            </a:pPr>
            <a:endParaRPr lang="ru-RU" sz="2300" b="1" smtClean="0">
              <a:solidFill>
                <a:srgbClr val="003399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300" b="1" smtClean="0">
                <a:solidFill>
                  <a:srgbClr val="003399"/>
                </a:solidFill>
                <a:latin typeface="Arial" panose="020B0604020202020204" pitchFamily="34" charset="0"/>
              </a:rPr>
              <a:t>Знание основ гигиены детей дошкольного возраста дает возможность педагогам, воспитателям и психологам пользоваться научно обоснованными гигиеническими рекомендациями по организации всех составляющих учебно-воспитательного процесса: </a:t>
            </a:r>
            <a:r>
              <a:rPr lang="ru-RU" sz="2300" b="1" u="sng" smtClean="0">
                <a:solidFill>
                  <a:schemeClr val="accent2"/>
                </a:solidFill>
                <a:latin typeface="Arial" panose="020B0604020202020204" pitchFamily="34" charset="0"/>
              </a:rPr>
              <a:t>режима занятий и отдыха, питания детей, оборудования, планировки и благоустройства детских учреждений.</a:t>
            </a:r>
            <a:endParaRPr lang="ru-RU" sz="2300" b="1" u="sng" smtClean="0">
              <a:solidFill>
                <a:srgbClr val="003399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300" b="1" u="sng" smtClean="0">
                <a:solidFill>
                  <a:srgbClr val="FF0000"/>
                </a:solidFill>
                <a:latin typeface="Arial" panose="020B0604020202020204" pitchFamily="34" charset="0"/>
              </a:rPr>
              <a:t>Важная задача дошкольной гигиены</a:t>
            </a:r>
            <a:r>
              <a:rPr lang="ru-RU" sz="2300" b="1" smtClean="0">
                <a:solidFill>
                  <a:schemeClr val="accent2"/>
                </a:solidFill>
                <a:latin typeface="Arial" panose="020B0604020202020204" pitchFamily="34" charset="0"/>
              </a:rPr>
              <a:t> – разработка мероприятий, направленных на предупреждение заболеваний среди детей.</a:t>
            </a:r>
          </a:p>
          <a:p>
            <a:pPr eaLnBrk="1" hangingPunct="1">
              <a:lnSpc>
                <a:spcPct val="80000"/>
              </a:lnSpc>
            </a:pPr>
            <a:endParaRPr lang="ru-RU" sz="2300" b="1" smtClean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300" b="1" smtClean="0">
                <a:solidFill>
                  <a:srgbClr val="FF0000"/>
                </a:solidFill>
                <a:latin typeface="Arial" panose="020B0604020202020204" pitchFamily="34" charset="0"/>
              </a:rPr>
              <a:t>Предметом научного исследования дошкольной гигиены являются</a:t>
            </a:r>
            <a:r>
              <a:rPr lang="ru-RU" sz="2300" b="1" smtClean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ru-RU" sz="2300" b="1" u="sng" smtClean="0">
                <a:solidFill>
                  <a:schemeClr val="accent2"/>
                </a:solidFill>
                <a:latin typeface="Arial" panose="020B0604020202020204" pitchFamily="34" charset="0"/>
              </a:rPr>
              <a:t>зрение, слух, органы дыхания, пищеварения, голосовой аппарат, нервная, сердечно-сосудистая, костно-мышечная, мочеполовая и другие системы детского организма.</a:t>
            </a:r>
          </a:p>
        </p:txBody>
      </p:sp>
    </p:spTree>
    <p:extLst>
      <p:ext uri="{BB962C8B-B14F-4D97-AF65-F5344CB8AC3E}">
        <p14:creationId xmlns:p14="http://schemas.microsoft.com/office/powerpoint/2010/main" xmlns="" val="151622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ть">
  <a:themeElements>
    <a:clrScheme name="Сеть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Сеть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Сеть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1345</TotalTime>
  <Words>1441</Words>
  <Application>Microsoft Office PowerPoint</Application>
  <PresentationFormat>Экран (4:3)</PresentationFormat>
  <Paragraphs>150</Paragraphs>
  <Slides>23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Сеть</vt:lpstr>
      <vt:lpstr>Тема 1 Предмет, задачи и методы педиатрии и гигиены. Гигиена как основа профилактики заболеваний и здорового образа жизни.</vt:lpstr>
      <vt:lpstr>ПЛАН:</vt:lpstr>
      <vt:lpstr>Слайд 3</vt:lpstr>
      <vt:lpstr>Слайд 4</vt:lpstr>
      <vt:lpstr>Слайд 5</vt:lpstr>
      <vt:lpstr>Слайд 6</vt:lpstr>
      <vt:lpstr>Слайд 7</vt:lpstr>
      <vt:lpstr>Основные направления и проблемы, разрабатываемые гигиеной детей и подростков</vt:lpstr>
      <vt:lpstr>Слайд 9</vt:lpstr>
      <vt:lpstr>Слайд 10</vt:lpstr>
      <vt:lpstr>Критерии здоровья</vt:lpstr>
      <vt:lpstr>Группы здоровья</vt:lpstr>
      <vt:lpstr>Группы здоровья</vt:lpstr>
      <vt:lpstr>Периодизация онтогенеза </vt:lpstr>
      <vt:lpstr>Возрастная периодизация «Дошкольная»</vt:lpstr>
      <vt:lpstr>Возрастная периодизация «Школьная»</vt:lpstr>
      <vt:lpstr>Физическое развитие - это комплекс морфофункциональных показателей </vt:lpstr>
      <vt:lpstr>Биологический возраст (БВ) – возраст, устанавливаемый по совокупности морфофункциональных признаков, характерных для детей определенного пола и возраста в данной популяции.</vt:lpstr>
      <vt:lpstr>Слайд 19</vt:lpstr>
      <vt:lpstr>Слайд 20</vt:lpstr>
      <vt:lpstr>Слайд 21</vt:lpstr>
      <vt:lpstr>Слайд 22</vt:lpstr>
      <vt:lpstr>Слайд 23</vt:lpstr>
    </vt:vector>
  </TitlesOfParts>
  <Company>HomeWorld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«Гигиеническая оценка физического развития детей и подростков»</dc:title>
  <dc:creator>Евгений Максименко</dc:creator>
  <cp:lastModifiedBy>Алексей Смирнов</cp:lastModifiedBy>
  <cp:revision>58</cp:revision>
  <cp:lastPrinted>2014-09-03T16:25:30Z</cp:lastPrinted>
  <dcterms:created xsi:type="dcterms:W3CDTF">2003-09-29T12:45:49Z</dcterms:created>
  <dcterms:modified xsi:type="dcterms:W3CDTF">2019-09-30T18:04:50Z</dcterms:modified>
</cp:coreProperties>
</file>