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309" r:id="rId30"/>
    <p:sldId id="310" r:id="rId31"/>
    <p:sldId id="305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12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286" r:id="rId52"/>
    <p:sldId id="306" r:id="rId53"/>
    <p:sldId id="307" r:id="rId54"/>
    <p:sldId id="308" r:id="rId55"/>
    <p:sldId id="313" r:id="rId56"/>
    <p:sldId id="311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D7C49B-1DAF-497F-8BC1-AF018DC4B307}" type="doc">
      <dgm:prSet loTypeId="urn:microsoft.com/office/officeart/2005/8/layout/targe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469F63-B104-45E9-AE8D-611877F41D22}">
      <dgm:prSet phldrT="[Текст]"/>
      <dgm:spPr>
        <a:ln>
          <a:noFill/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cs typeface="Arial" pitchFamily="34" charset="0"/>
            </a:rPr>
            <a:t>Обеспечивают </a:t>
          </a:r>
          <a:endParaRPr lang="en-US" b="1" dirty="0" smtClean="0">
            <a:solidFill>
              <a:srgbClr val="002060"/>
            </a:solidFill>
            <a:cs typeface="Arial" pitchFamily="34" charset="0"/>
          </a:endParaRPr>
        </a:p>
        <a:p>
          <a:r>
            <a:rPr lang="ru-RU" b="1" dirty="0" smtClean="0">
              <a:solidFill>
                <a:srgbClr val="002060"/>
              </a:solidFill>
              <a:cs typeface="Arial" pitchFamily="34" charset="0"/>
            </a:rPr>
            <a:t>газообмен</a:t>
          </a:r>
          <a:endParaRPr lang="ru-RU" dirty="0">
            <a:solidFill>
              <a:srgbClr val="002060"/>
            </a:solidFill>
          </a:endParaRPr>
        </a:p>
      </dgm:t>
    </dgm:pt>
    <dgm:pt modelId="{C6C9DE02-945E-41ED-911A-3FDB165E65AF}" type="parTrans" cxnId="{2961E25E-ECD8-40BC-9CDD-D702E3F887F0}">
      <dgm:prSet/>
      <dgm:spPr/>
      <dgm:t>
        <a:bodyPr/>
        <a:lstStyle/>
        <a:p>
          <a:endParaRPr lang="ru-RU"/>
        </a:p>
      </dgm:t>
    </dgm:pt>
    <dgm:pt modelId="{9465777C-3B6A-48C9-9864-49D8669A8B99}" type="sibTrans" cxnId="{2961E25E-ECD8-40BC-9CDD-D702E3F887F0}">
      <dgm:prSet/>
      <dgm:spPr/>
      <dgm:t>
        <a:bodyPr/>
        <a:lstStyle/>
        <a:p>
          <a:endParaRPr lang="ru-RU"/>
        </a:p>
      </dgm:t>
    </dgm:pt>
    <dgm:pt modelId="{3A3B460A-E72D-4370-8B02-37E40BA23958}">
      <dgm:prSet phldrT="[Текст]"/>
      <dgm:spPr>
        <a:ln>
          <a:solidFill>
            <a:srgbClr val="9999FF"/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+mn-lt"/>
              <a:cs typeface="Arial" pitchFamily="34" charset="0"/>
            </a:rPr>
            <a:t>Участвуют в голосо-</a:t>
          </a:r>
          <a:r>
            <a:rPr lang="en-US" b="1" dirty="0" smtClean="0">
              <a:solidFill>
                <a:srgbClr val="002060"/>
              </a:solidFill>
              <a:latin typeface="+mn-lt"/>
              <a:cs typeface="Arial" pitchFamily="34" charset="0"/>
            </a:rPr>
            <a:t> </a:t>
          </a:r>
        </a:p>
        <a:p>
          <a:r>
            <a:rPr lang="ru-RU" b="1" dirty="0" smtClean="0">
              <a:solidFill>
                <a:srgbClr val="002060"/>
              </a:solidFill>
              <a:latin typeface="+mn-lt"/>
              <a:cs typeface="Arial" pitchFamily="34" charset="0"/>
            </a:rPr>
            <a:t>образовании</a:t>
          </a:r>
          <a:endParaRPr lang="ru-RU" dirty="0">
            <a:solidFill>
              <a:srgbClr val="002060"/>
            </a:solidFill>
          </a:endParaRPr>
        </a:p>
      </dgm:t>
    </dgm:pt>
    <dgm:pt modelId="{31BF5659-F4D1-4304-9D28-24D12C2BEDE7}" type="parTrans" cxnId="{FA906A52-C534-4BC4-AA12-B5F414AB99CE}">
      <dgm:prSet/>
      <dgm:spPr/>
      <dgm:t>
        <a:bodyPr/>
        <a:lstStyle/>
        <a:p>
          <a:endParaRPr lang="ru-RU"/>
        </a:p>
      </dgm:t>
    </dgm:pt>
    <dgm:pt modelId="{8512B56D-775B-4CA9-AFB7-ED9B75DF09D8}" type="sibTrans" cxnId="{FA906A52-C534-4BC4-AA12-B5F414AB99CE}">
      <dgm:prSet/>
      <dgm:spPr/>
      <dgm:t>
        <a:bodyPr/>
        <a:lstStyle/>
        <a:p>
          <a:endParaRPr lang="ru-RU"/>
        </a:p>
      </dgm:t>
    </dgm:pt>
    <dgm:pt modelId="{10645B8F-D925-428B-BDD6-5B2B935E3E04}">
      <dgm:prSet phldrT="[Текст]"/>
      <dgm:spPr>
        <a:ln>
          <a:solidFill>
            <a:srgbClr val="9999FF"/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+mn-lt"/>
              <a:cs typeface="Arial" pitchFamily="34" charset="0"/>
            </a:rPr>
            <a:t>Участвуют в теплорегуляции</a:t>
          </a:r>
          <a:endParaRPr lang="ru-RU" dirty="0">
            <a:solidFill>
              <a:srgbClr val="002060"/>
            </a:solidFill>
          </a:endParaRPr>
        </a:p>
      </dgm:t>
    </dgm:pt>
    <dgm:pt modelId="{C3AF9C5D-12ED-410A-A9AB-7D7F6026041A}" type="parTrans" cxnId="{4FDB25DB-3CEF-4494-A905-705CB3A3A0DB}">
      <dgm:prSet/>
      <dgm:spPr/>
      <dgm:t>
        <a:bodyPr/>
        <a:lstStyle/>
        <a:p>
          <a:endParaRPr lang="ru-RU"/>
        </a:p>
      </dgm:t>
    </dgm:pt>
    <dgm:pt modelId="{BCCE5752-81D1-4A25-B390-FB6DDD1984AC}" type="sibTrans" cxnId="{4FDB25DB-3CEF-4494-A905-705CB3A3A0DB}">
      <dgm:prSet/>
      <dgm:spPr/>
      <dgm:t>
        <a:bodyPr/>
        <a:lstStyle/>
        <a:p>
          <a:endParaRPr lang="ru-RU"/>
        </a:p>
      </dgm:t>
    </dgm:pt>
    <dgm:pt modelId="{4C2664CA-245E-4A89-AC42-B6970F522322}" type="pres">
      <dgm:prSet presAssocID="{23D7C49B-1DAF-497F-8BC1-AF018DC4B30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DBE863-7B9B-4242-AA87-14C8CAE122B9}" type="pres">
      <dgm:prSet presAssocID="{51469F63-B104-45E9-AE8D-611877F41D22}" presName="circle1" presStyleLbl="node1" presStyleIdx="0" presStyleCnt="3" custScaleX="112451" custScaleY="121623" custLinFactNeighborX="7468" custLinFactNeighborY="-527"/>
      <dgm:spPr>
        <a:solidFill>
          <a:srgbClr val="CCCCFF"/>
        </a:solidFill>
      </dgm:spPr>
    </dgm:pt>
    <dgm:pt modelId="{9EBDCDE7-C883-4281-B088-FD994B532798}" type="pres">
      <dgm:prSet presAssocID="{51469F63-B104-45E9-AE8D-611877F41D22}" presName="space" presStyleCnt="0"/>
      <dgm:spPr/>
    </dgm:pt>
    <dgm:pt modelId="{CD3444DB-68FF-4B65-8281-70789056D22A}" type="pres">
      <dgm:prSet presAssocID="{51469F63-B104-45E9-AE8D-611877F41D22}" presName="rect1" presStyleLbl="alignAcc1" presStyleIdx="0" presStyleCnt="3" custScaleY="122677"/>
      <dgm:spPr/>
      <dgm:t>
        <a:bodyPr/>
        <a:lstStyle/>
        <a:p>
          <a:endParaRPr lang="ru-RU"/>
        </a:p>
      </dgm:t>
    </dgm:pt>
    <dgm:pt modelId="{8DD6ED1D-ADAB-436D-81EE-5296E0315E79}" type="pres">
      <dgm:prSet presAssocID="{3A3B460A-E72D-4370-8B02-37E40BA23958}" presName="vertSpace2" presStyleLbl="node1" presStyleIdx="0" presStyleCnt="3"/>
      <dgm:spPr/>
    </dgm:pt>
    <dgm:pt modelId="{E5ACD152-DA1F-4A88-909D-9E9D5BD5A938}" type="pres">
      <dgm:prSet presAssocID="{3A3B460A-E72D-4370-8B02-37E40BA23958}" presName="circle2" presStyleLbl="node1" presStyleIdx="1" presStyleCnt="3"/>
      <dgm:spPr>
        <a:gradFill flip="none" rotWithShape="0">
          <a:gsLst>
            <a:gs pos="0">
              <a:srgbClr val="CCCCFF">
                <a:shade val="30000"/>
                <a:satMod val="115000"/>
              </a:srgbClr>
            </a:gs>
            <a:gs pos="50000">
              <a:srgbClr val="CCCCFF">
                <a:shade val="67500"/>
                <a:satMod val="115000"/>
              </a:srgbClr>
            </a:gs>
            <a:gs pos="100000">
              <a:srgbClr val="CCCCFF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A53ED418-2334-4ADD-8C12-886BA064E2DD}" type="pres">
      <dgm:prSet presAssocID="{3A3B460A-E72D-4370-8B02-37E40BA23958}" presName="rect2" presStyleLbl="alignAcc1" presStyleIdx="1" presStyleCnt="3"/>
      <dgm:spPr/>
      <dgm:t>
        <a:bodyPr/>
        <a:lstStyle/>
        <a:p>
          <a:endParaRPr lang="ru-RU"/>
        </a:p>
      </dgm:t>
    </dgm:pt>
    <dgm:pt modelId="{42FC1F2B-24C4-457D-B877-D712EAFFA7FC}" type="pres">
      <dgm:prSet presAssocID="{10645B8F-D925-428B-BDD6-5B2B935E3E04}" presName="vertSpace3" presStyleLbl="node1" presStyleIdx="1" presStyleCnt="3"/>
      <dgm:spPr/>
    </dgm:pt>
    <dgm:pt modelId="{3DF7C431-D546-41CA-92D2-265FE77D3630}" type="pres">
      <dgm:prSet presAssocID="{10645B8F-D925-428B-BDD6-5B2B935E3E04}" presName="circle3" presStyleLbl="node1" presStyleIdx="2" presStyleCnt="3"/>
      <dgm:spPr>
        <a:solidFill>
          <a:srgbClr val="002060"/>
        </a:solidFill>
      </dgm:spPr>
    </dgm:pt>
    <dgm:pt modelId="{8B08FCA3-4B30-4A7F-AF9C-3E5C043296F8}" type="pres">
      <dgm:prSet presAssocID="{10645B8F-D925-428B-BDD6-5B2B935E3E04}" presName="rect3" presStyleLbl="alignAcc1" presStyleIdx="2" presStyleCnt="3"/>
      <dgm:spPr/>
      <dgm:t>
        <a:bodyPr/>
        <a:lstStyle/>
        <a:p>
          <a:endParaRPr lang="ru-RU"/>
        </a:p>
      </dgm:t>
    </dgm:pt>
    <dgm:pt modelId="{7F14600F-936E-4236-B0D0-5AB9FFED6058}" type="pres">
      <dgm:prSet presAssocID="{51469F63-B104-45E9-AE8D-611877F41D22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9D1EBD-127A-41E1-AEE4-61072CE75096}" type="pres">
      <dgm:prSet presAssocID="{3A3B460A-E72D-4370-8B02-37E40BA23958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435AB-B115-4EFD-8ECE-EF75991598EA}" type="pres">
      <dgm:prSet presAssocID="{10645B8F-D925-428B-BDD6-5B2B935E3E04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677615-5D8E-494A-BAFB-661EF0103403}" type="presOf" srcId="{51469F63-B104-45E9-AE8D-611877F41D22}" destId="{7F14600F-936E-4236-B0D0-5AB9FFED6058}" srcOrd="1" destOrd="0" presId="urn:microsoft.com/office/officeart/2005/8/layout/target3"/>
    <dgm:cxn modelId="{2456B2D0-B733-483A-8A6C-4C3644024E0D}" type="presOf" srcId="{51469F63-B104-45E9-AE8D-611877F41D22}" destId="{CD3444DB-68FF-4B65-8281-70789056D22A}" srcOrd="0" destOrd="0" presId="urn:microsoft.com/office/officeart/2005/8/layout/target3"/>
    <dgm:cxn modelId="{FA906A52-C534-4BC4-AA12-B5F414AB99CE}" srcId="{23D7C49B-1DAF-497F-8BC1-AF018DC4B307}" destId="{3A3B460A-E72D-4370-8B02-37E40BA23958}" srcOrd="1" destOrd="0" parTransId="{31BF5659-F4D1-4304-9D28-24D12C2BEDE7}" sibTransId="{8512B56D-775B-4CA9-AFB7-ED9B75DF09D8}"/>
    <dgm:cxn modelId="{6843F783-169C-4EFA-B258-76CAE7981C7A}" type="presOf" srcId="{3A3B460A-E72D-4370-8B02-37E40BA23958}" destId="{619D1EBD-127A-41E1-AEE4-61072CE75096}" srcOrd="1" destOrd="0" presId="urn:microsoft.com/office/officeart/2005/8/layout/target3"/>
    <dgm:cxn modelId="{D69F8004-8E65-4C0E-B0ED-BEA017D17521}" type="presOf" srcId="{10645B8F-D925-428B-BDD6-5B2B935E3E04}" destId="{F6B435AB-B115-4EFD-8ECE-EF75991598EA}" srcOrd="1" destOrd="0" presId="urn:microsoft.com/office/officeart/2005/8/layout/target3"/>
    <dgm:cxn modelId="{0FF5E646-C75E-4142-8D6A-0911BED0714C}" type="presOf" srcId="{23D7C49B-1DAF-497F-8BC1-AF018DC4B307}" destId="{4C2664CA-245E-4A89-AC42-B6970F522322}" srcOrd="0" destOrd="0" presId="urn:microsoft.com/office/officeart/2005/8/layout/target3"/>
    <dgm:cxn modelId="{E1B57730-2CEF-4BC1-BB18-BB37A4B77EC7}" type="presOf" srcId="{10645B8F-D925-428B-BDD6-5B2B935E3E04}" destId="{8B08FCA3-4B30-4A7F-AF9C-3E5C043296F8}" srcOrd="0" destOrd="0" presId="urn:microsoft.com/office/officeart/2005/8/layout/target3"/>
    <dgm:cxn modelId="{EED1FD66-7D78-4EBA-8644-3DC7FC068845}" type="presOf" srcId="{3A3B460A-E72D-4370-8B02-37E40BA23958}" destId="{A53ED418-2334-4ADD-8C12-886BA064E2DD}" srcOrd="0" destOrd="0" presId="urn:microsoft.com/office/officeart/2005/8/layout/target3"/>
    <dgm:cxn modelId="{2961E25E-ECD8-40BC-9CDD-D702E3F887F0}" srcId="{23D7C49B-1DAF-497F-8BC1-AF018DC4B307}" destId="{51469F63-B104-45E9-AE8D-611877F41D22}" srcOrd="0" destOrd="0" parTransId="{C6C9DE02-945E-41ED-911A-3FDB165E65AF}" sibTransId="{9465777C-3B6A-48C9-9864-49D8669A8B99}"/>
    <dgm:cxn modelId="{4FDB25DB-3CEF-4494-A905-705CB3A3A0DB}" srcId="{23D7C49B-1DAF-497F-8BC1-AF018DC4B307}" destId="{10645B8F-D925-428B-BDD6-5B2B935E3E04}" srcOrd="2" destOrd="0" parTransId="{C3AF9C5D-12ED-410A-A9AB-7D7F6026041A}" sibTransId="{BCCE5752-81D1-4A25-B390-FB6DDD1984AC}"/>
    <dgm:cxn modelId="{48E301C0-180D-4BE6-A1D4-0038A5DADB9F}" type="presParOf" srcId="{4C2664CA-245E-4A89-AC42-B6970F522322}" destId="{8CDBE863-7B9B-4242-AA87-14C8CAE122B9}" srcOrd="0" destOrd="0" presId="urn:microsoft.com/office/officeart/2005/8/layout/target3"/>
    <dgm:cxn modelId="{F571412D-70AD-492E-B3DD-8D332A9B4F5D}" type="presParOf" srcId="{4C2664CA-245E-4A89-AC42-B6970F522322}" destId="{9EBDCDE7-C883-4281-B088-FD994B532798}" srcOrd="1" destOrd="0" presId="urn:microsoft.com/office/officeart/2005/8/layout/target3"/>
    <dgm:cxn modelId="{12EAACB4-F57E-4F82-B5CF-9433A50617BA}" type="presParOf" srcId="{4C2664CA-245E-4A89-AC42-B6970F522322}" destId="{CD3444DB-68FF-4B65-8281-70789056D22A}" srcOrd="2" destOrd="0" presId="urn:microsoft.com/office/officeart/2005/8/layout/target3"/>
    <dgm:cxn modelId="{2A1D47DB-64D2-4628-B5E1-F1644FF2EC05}" type="presParOf" srcId="{4C2664CA-245E-4A89-AC42-B6970F522322}" destId="{8DD6ED1D-ADAB-436D-81EE-5296E0315E79}" srcOrd="3" destOrd="0" presId="urn:microsoft.com/office/officeart/2005/8/layout/target3"/>
    <dgm:cxn modelId="{750EC26D-88D0-4DA9-822F-66A807979850}" type="presParOf" srcId="{4C2664CA-245E-4A89-AC42-B6970F522322}" destId="{E5ACD152-DA1F-4A88-909D-9E9D5BD5A938}" srcOrd="4" destOrd="0" presId="urn:microsoft.com/office/officeart/2005/8/layout/target3"/>
    <dgm:cxn modelId="{2D7F3FB0-457E-4E36-BF57-4AE0362AA9C3}" type="presParOf" srcId="{4C2664CA-245E-4A89-AC42-B6970F522322}" destId="{A53ED418-2334-4ADD-8C12-886BA064E2DD}" srcOrd="5" destOrd="0" presId="urn:microsoft.com/office/officeart/2005/8/layout/target3"/>
    <dgm:cxn modelId="{1811805A-ACDA-4449-93CF-ED7156D8AD5B}" type="presParOf" srcId="{4C2664CA-245E-4A89-AC42-B6970F522322}" destId="{42FC1F2B-24C4-457D-B877-D712EAFFA7FC}" srcOrd="6" destOrd="0" presId="urn:microsoft.com/office/officeart/2005/8/layout/target3"/>
    <dgm:cxn modelId="{F8F74886-36ED-4C04-9C2A-3C583B38109E}" type="presParOf" srcId="{4C2664CA-245E-4A89-AC42-B6970F522322}" destId="{3DF7C431-D546-41CA-92D2-265FE77D3630}" srcOrd="7" destOrd="0" presId="urn:microsoft.com/office/officeart/2005/8/layout/target3"/>
    <dgm:cxn modelId="{52D58483-E8D1-45A9-B430-346D30FA6F62}" type="presParOf" srcId="{4C2664CA-245E-4A89-AC42-B6970F522322}" destId="{8B08FCA3-4B30-4A7F-AF9C-3E5C043296F8}" srcOrd="8" destOrd="0" presId="urn:microsoft.com/office/officeart/2005/8/layout/target3"/>
    <dgm:cxn modelId="{CE1BC095-1F6E-4DC1-918B-B4AB020E6465}" type="presParOf" srcId="{4C2664CA-245E-4A89-AC42-B6970F522322}" destId="{7F14600F-936E-4236-B0D0-5AB9FFED6058}" srcOrd="9" destOrd="0" presId="urn:microsoft.com/office/officeart/2005/8/layout/target3"/>
    <dgm:cxn modelId="{055F3593-3619-4851-9A7C-A4639268CD49}" type="presParOf" srcId="{4C2664CA-245E-4A89-AC42-B6970F522322}" destId="{619D1EBD-127A-41E1-AEE4-61072CE75096}" srcOrd="10" destOrd="0" presId="urn:microsoft.com/office/officeart/2005/8/layout/target3"/>
    <dgm:cxn modelId="{E2CF9179-1545-40B7-BE3F-EF84577FC733}" type="presParOf" srcId="{4C2664CA-245E-4A89-AC42-B6970F522322}" destId="{F6B435AB-B115-4EFD-8ECE-EF75991598EA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83A73A-50D4-4BD3-A8FE-017D2729DA3F}" type="doc">
      <dgm:prSet loTypeId="urn:microsoft.com/office/officeart/2005/8/layout/pictureOrgChart+Icon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6F124B-03BF-4D8D-B259-0F048EC7C99A}">
      <dgm:prSet phldrT="[Текст]" custT="1"/>
      <dgm:spPr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ru-RU" sz="4400" b="1" dirty="0" smtClean="0"/>
            <a:t>Дыхательные пути </a:t>
          </a:r>
        </a:p>
        <a:p>
          <a:r>
            <a:rPr lang="ru-RU" sz="4400" b="1" dirty="0" smtClean="0"/>
            <a:t>3 отдела</a:t>
          </a:r>
          <a:endParaRPr lang="ru-RU" sz="4400" b="1" dirty="0"/>
        </a:p>
      </dgm:t>
    </dgm:pt>
    <dgm:pt modelId="{9C9C6064-DC9D-449A-9C68-C7F317D52C85}" type="parTrans" cxnId="{2AC2A455-0429-47A6-9DBD-BBC29E6841A6}">
      <dgm:prSet/>
      <dgm:spPr/>
      <dgm:t>
        <a:bodyPr/>
        <a:lstStyle/>
        <a:p>
          <a:endParaRPr lang="ru-RU"/>
        </a:p>
      </dgm:t>
    </dgm:pt>
    <dgm:pt modelId="{FA7A884E-124E-4501-B46B-CFCE8245EBC7}" type="sibTrans" cxnId="{2AC2A455-0429-47A6-9DBD-BBC29E6841A6}">
      <dgm:prSet/>
      <dgm:spPr/>
      <dgm:t>
        <a:bodyPr/>
        <a:lstStyle/>
        <a:p>
          <a:endParaRPr lang="ru-RU"/>
        </a:p>
      </dgm:t>
    </dgm:pt>
    <dgm:pt modelId="{BC10515C-D4D1-4400-8456-5E8A8B70C475}">
      <dgm:prSet phldrT="[Текст]" custT="1"/>
      <dgm:spPr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pPr algn="l"/>
          <a:r>
            <a:rPr lang="ru-RU" sz="2400" b="1" dirty="0" smtClean="0">
              <a:latin typeface="+mn-lt"/>
            </a:rPr>
            <a:t>        Верхний</a:t>
          </a:r>
        </a:p>
        <a:p>
          <a:pPr algn="l"/>
          <a:r>
            <a:rPr lang="ru-RU" sz="2400" b="1" dirty="0" smtClean="0">
              <a:latin typeface="+mn-lt"/>
            </a:rPr>
            <a:t>    </a:t>
          </a:r>
          <a:endParaRPr lang="ru-RU" sz="2400" dirty="0"/>
        </a:p>
      </dgm:t>
    </dgm:pt>
    <dgm:pt modelId="{47B942AC-8278-461B-9B12-1A4EF3816F57}" type="parTrans" cxnId="{9D96B9B3-2D63-4474-AE73-F98E5B3C4D24}">
      <dgm:prSet/>
      <dgm:spPr/>
      <dgm:t>
        <a:bodyPr/>
        <a:lstStyle/>
        <a:p>
          <a:endParaRPr lang="ru-RU"/>
        </a:p>
      </dgm:t>
    </dgm:pt>
    <dgm:pt modelId="{1E211E06-5EC5-40F3-A0D2-E8713C9E5F6D}" type="sibTrans" cxnId="{9D96B9B3-2D63-4474-AE73-F98E5B3C4D24}">
      <dgm:prSet/>
      <dgm:spPr/>
      <dgm:t>
        <a:bodyPr/>
        <a:lstStyle/>
        <a:p>
          <a:endParaRPr lang="ru-RU"/>
        </a:p>
      </dgm:t>
    </dgm:pt>
    <dgm:pt modelId="{EEBDCAD9-45DA-41F9-990F-E69343F82A77}">
      <dgm:prSet phldrT="[Текст]" custT="1"/>
      <dgm:spPr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2400" b="1" dirty="0" smtClean="0">
              <a:latin typeface="+mn-lt"/>
            </a:rPr>
            <a:t>Средний </a:t>
          </a:r>
          <a:endParaRPr lang="ru-RU" sz="2400" dirty="0"/>
        </a:p>
      </dgm:t>
    </dgm:pt>
    <dgm:pt modelId="{8997E648-4FCF-4FFF-B086-62CE4F6C305A}" type="parTrans" cxnId="{263D8459-4E18-4E3C-B915-1E2AB90BA869}">
      <dgm:prSet/>
      <dgm:spPr/>
      <dgm:t>
        <a:bodyPr/>
        <a:lstStyle/>
        <a:p>
          <a:endParaRPr lang="ru-RU"/>
        </a:p>
      </dgm:t>
    </dgm:pt>
    <dgm:pt modelId="{D5F151C0-11E2-4091-802E-845E2707BCDF}" type="sibTrans" cxnId="{263D8459-4E18-4E3C-B915-1E2AB90BA869}">
      <dgm:prSet/>
      <dgm:spPr/>
      <dgm:t>
        <a:bodyPr/>
        <a:lstStyle/>
        <a:p>
          <a:endParaRPr lang="ru-RU"/>
        </a:p>
      </dgm:t>
    </dgm:pt>
    <dgm:pt modelId="{5D8A0174-E62F-4CC3-B1B5-0E2F4E56F76F}">
      <dgm:prSet phldrT="[Текст]" custT="1"/>
      <dgm:spPr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2400" b="1" smtClean="0">
              <a:latin typeface="+mn-lt"/>
            </a:rPr>
            <a:t>Нижние</a:t>
          </a:r>
        </a:p>
        <a:p>
          <a:r>
            <a:rPr lang="ru-RU" sz="2400" b="1" smtClean="0">
              <a:latin typeface="+mn-lt"/>
            </a:rPr>
            <a:t>дыхательные пути</a:t>
          </a:r>
          <a:endParaRPr lang="ru-RU" sz="2400" dirty="0"/>
        </a:p>
      </dgm:t>
    </dgm:pt>
    <dgm:pt modelId="{38442E4E-4EF7-41A5-AD65-BACCFCFFD596}" type="parTrans" cxnId="{65637F2F-A21C-4807-A272-477C6841BD1E}">
      <dgm:prSet/>
      <dgm:spPr/>
      <dgm:t>
        <a:bodyPr/>
        <a:lstStyle/>
        <a:p>
          <a:endParaRPr lang="ru-RU"/>
        </a:p>
      </dgm:t>
    </dgm:pt>
    <dgm:pt modelId="{B69F1C8F-7F3E-4393-AF40-A1ADD1232AD2}" type="sibTrans" cxnId="{65637F2F-A21C-4807-A272-477C6841BD1E}">
      <dgm:prSet/>
      <dgm:spPr/>
      <dgm:t>
        <a:bodyPr/>
        <a:lstStyle/>
        <a:p>
          <a:endParaRPr lang="ru-RU"/>
        </a:p>
      </dgm:t>
    </dgm:pt>
    <dgm:pt modelId="{024A5C76-FAF9-41B0-897B-0AA895EA94F4}" type="pres">
      <dgm:prSet presAssocID="{D083A73A-50D4-4BD3-A8FE-017D2729DA3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2E929D7-7AE5-4ACA-B1DB-4C676E32CE49}" type="pres">
      <dgm:prSet presAssocID="{346F124B-03BF-4D8D-B259-0F048EC7C99A}" presName="hierRoot1" presStyleCnt="0">
        <dgm:presLayoutVars>
          <dgm:hierBranch/>
        </dgm:presLayoutVars>
      </dgm:prSet>
      <dgm:spPr/>
    </dgm:pt>
    <dgm:pt modelId="{BB3AD5FF-CC2E-4B4E-8220-166E4CD8E9EE}" type="pres">
      <dgm:prSet presAssocID="{346F124B-03BF-4D8D-B259-0F048EC7C99A}" presName="rootComposite1" presStyleCnt="0"/>
      <dgm:spPr/>
    </dgm:pt>
    <dgm:pt modelId="{04F6E1B6-B62C-4D5C-B150-A8311E89C8BB}" type="pres">
      <dgm:prSet presAssocID="{346F124B-03BF-4D8D-B259-0F048EC7C99A}" presName="rootText1" presStyleLbl="node0" presStyleIdx="0" presStyleCnt="1" custScaleX="548566" custScaleY="179955" custLinFactNeighborX="-1194" custLinFactNeighborY="6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B44C7B-B442-42AC-81AD-70A6472DA1B9}" type="pres">
      <dgm:prSet presAssocID="{346F124B-03BF-4D8D-B259-0F048EC7C99A}" presName="rootPict1" presStyleLbl="alignImgPlace1" presStyleIdx="0" presStyleCnt="4" custFlipHor="1" custScaleX="228667" custScaleY="190898" custLinFactX="-300000" custLinFactNeighborX="-382692" custLinFactNeighborY="874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84DD53A-E39F-4B0D-B9C4-3C2610C0159F}" type="pres">
      <dgm:prSet presAssocID="{346F124B-03BF-4D8D-B259-0F048EC7C99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71F91E1-DF50-48BC-A464-C73ECA0987A6}" type="pres">
      <dgm:prSet presAssocID="{346F124B-03BF-4D8D-B259-0F048EC7C99A}" presName="hierChild2" presStyleCnt="0"/>
      <dgm:spPr/>
    </dgm:pt>
    <dgm:pt modelId="{4DF2C9DD-CFF2-4A52-89E4-817B62DEF94D}" type="pres">
      <dgm:prSet presAssocID="{47B942AC-8278-461B-9B12-1A4EF3816F57}" presName="Name35" presStyleLbl="parChTrans1D2" presStyleIdx="0" presStyleCnt="3"/>
      <dgm:spPr/>
      <dgm:t>
        <a:bodyPr/>
        <a:lstStyle/>
        <a:p>
          <a:endParaRPr lang="ru-RU"/>
        </a:p>
      </dgm:t>
    </dgm:pt>
    <dgm:pt modelId="{28F89976-8583-47FB-9D39-3BE64954B15C}" type="pres">
      <dgm:prSet presAssocID="{BC10515C-D4D1-4400-8456-5E8A8B70C475}" presName="hierRoot2" presStyleCnt="0">
        <dgm:presLayoutVars>
          <dgm:hierBranch val="init"/>
        </dgm:presLayoutVars>
      </dgm:prSet>
      <dgm:spPr/>
    </dgm:pt>
    <dgm:pt modelId="{BDD63032-0891-4073-A98C-CCAF68E190E0}" type="pres">
      <dgm:prSet presAssocID="{BC10515C-D4D1-4400-8456-5E8A8B70C475}" presName="rootComposite" presStyleCnt="0"/>
      <dgm:spPr/>
    </dgm:pt>
    <dgm:pt modelId="{D33D3DC4-770E-48C4-88AD-D959AC0DAD23}" type="pres">
      <dgm:prSet presAssocID="{BC10515C-D4D1-4400-8456-5E8A8B70C475}" presName="rootText" presStyleLbl="node2" presStyleIdx="0" presStyleCnt="3" custScaleX="200001" custScaleY="1910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573A53-1AEA-4D48-A746-AA051172C1CE}" type="pres">
      <dgm:prSet presAssocID="{BC10515C-D4D1-4400-8456-5E8A8B70C475}" presName="rootPict" presStyleLbl="alignImgPlace1" presStyleIdx="1" presStyleCnt="4" custFlipHor="1" custScaleX="151854" custScaleY="164882" custLinFactX="-23115" custLinFactNeighborX="-100000" custLinFactNeighborY="113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8000" r="-18000"/>
          </a:stretch>
        </a:blipFill>
      </dgm:spPr>
    </dgm:pt>
    <dgm:pt modelId="{AA6D228F-34E7-4887-9BCD-9A372788CDB5}" type="pres">
      <dgm:prSet presAssocID="{BC10515C-D4D1-4400-8456-5E8A8B70C475}" presName="rootConnector" presStyleLbl="node2" presStyleIdx="0" presStyleCnt="3"/>
      <dgm:spPr/>
      <dgm:t>
        <a:bodyPr/>
        <a:lstStyle/>
        <a:p>
          <a:endParaRPr lang="ru-RU"/>
        </a:p>
      </dgm:t>
    </dgm:pt>
    <dgm:pt modelId="{01519FEF-E9C9-4865-9BC4-09CBB40A5103}" type="pres">
      <dgm:prSet presAssocID="{BC10515C-D4D1-4400-8456-5E8A8B70C475}" presName="hierChild4" presStyleCnt="0"/>
      <dgm:spPr/>
    </dgm:pt>
    <dgm:pt modelId="{6C5D86AB-58D5-4F8A-A9D3-D758279B784E}" type="pres">
      <dgm:prSet presAssocID="{BC10515C-D4D1-4400-8456-5E8A8B70C475}" presName="hierChild5" presStyleCnt="0"/>
      <dgm:spPr/>
    </dgm:pt>
    <dgm:pt modelId="{DB238ADE-50D5-4849-A74A-53E3EF5D7E15}" type="pres">
      <dgm:prSet presAssocID="{8997E648-4FCF-4FFF-B086-62CE4F6C305A}" presName="Name35" presStyleLbl="parChTrans1D2" presStyleIdx="1" presStyleCnt="3"/>
      <dgm:spPr/>
      <dgm:t>
        <a:bodyPr/>
        <a:lstStyle/>
        <a:p>
          <a:endParaRPr lang="ru-RU"/>
        </a:p>
      </dgm:t>
    </dgm:pt>
    <dgm:pt modelId="{F2FBAD0A-5785-41AD-81DD-67F56F0566A3}" type="pres">
      <dgm:prSet presAssocID="{EEBDCAD9-45DA-41F9-990F-E69343F82A77}" presName="hierRoot2" presStyleCnt="0">
        <dgm:presLayoutVars>
          <dgm:hierBranch val="init"/>
        </dgm:presLayoutVars>
      </dgm:prSet>
      <dgm:spPr/>
    </dgm:pt>
    <dgm:pt modelId="{DBF6E4A3-CD44-4A66-9FC2-6AA8C336F2BC}" type="pres">
      <dgm:prSet presAssocID="{EEBDCAD9-45DA-41F9-990F-E69343F82A77}" presName="rootComposite" presStyleCnt="0"/>
      <dgm:spPr/>
    </dgm:pt>
    <dgm:pt modelId="{00D96F07-64A4-4FEB-9947-32C6DD08B3E6}" type="pres">
      <dgm:prSet presAssocID="{EEBDCAD9-45DA-41F9-990F-E69343F82A77}" presName="rootText" presStyleLbl="node2" presStyleIdx="1" presStyleCnt="3" custScaleX="199876" custScaleY="1930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28C08A-16BD-40B1-84F1-C222740577DE}" type="pres">
      <dgm:prSet presAssocID="{EEBDCAD9-45DA-41F9-990F-E69343F82A77}" presName="rootPict" presStyleLbl="alignImgPlace1" presStyleIdx="2" presStyleCnt="4" custScaleX="215810" custScaleY="230750" custLinFactX="300000" custLinFactNeighborX="328071" custLinFactNeighborY="35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ru-RU"/>
        </a:p>
      </dgm:t>
    </dgm:pt>
    <dgm:pt modelId="{9F80EE86-F08F-4442-9E95-1A9CE5BD332F}" type="pres">
      <dgm:prSet presAssocID="{EEBDCAD9-45DA-41F9-990F-E69343F82A77}" presName="rootConnector" presStyleLbl="node2" presStyleIdx="1" presStyleCnt="3"/>
      <dgm:spPr/>
      <dgm:t>
        <a:bodyPr/>
        <a:lstStyle/>
        <a:p>
          <a:endParaRPr lang="ru-RU"/>
        </a:p>
      </dgm:t>
    </dgm:pt>
    <dgm:pt modelId="{F974E5C6-08F8-4A24-8CC5-34843A2F8ABD}" type="pres">
      <dgm:prSet presAssocID="{EEBDCAD9-45DA-41F9-990F-E69343F82A77}" presName="hierChild4" presStyleCnt="0"/>
      <dgm:spPr/>
    </dgm:pt>
    <dgm:pt modelId="{11C69D31-3FF5-4A49-B32F-934AF406C883}" type="pres">
      <dgm:prSet presAssocID="{EEBDCAD9-45DA-41F9-990F-E69343F82A77}" presName="hierChild5" presStyleCnt="0"/>
      <dgm:spPr/>
    </dgm:pt>
    <dgm:pt modelId="{C1A5F90E-7237-4E57-81D7-B223419E425C}" type="pres">
      <dgm:prSet presAssocID="{38442E4E-4EF7-41A5-AD65-BACCFCFFD596}" presName="Name35" presStyleLbl="parChTrans1D2" presStyleIdx="2" presStyleCnt="3"/>
      <dgm:spPr/>
      <dgm:t>
        <a:bodyPr/>
        <a:lstStyle/>
        <a:p>
          <a:endParaRPr lang="ru-RU"/>
        </a:p>
      </dgm:t>
    </dgm:pt>
    <dgm:pt modelId="{91244CEF-3D80-49BB-A95A-A4F4367E30A9}" type="pres">
      <dgm:prSet presAssocID="{5D8A0174-E62F-4CC3-B1B5-0E2F4E56F76F}" presName="hierRoot2" presStyleCnt="0">
        <dgm:presLayoutVars>
          <dgm:hierBranch val="init"/>
        </dgm:presLayoutVars>
      </dgm:prSet>
      <dgm:spPr/>
    </dgm:pt>
    <dgm:pt modelId="{6B0699AA-C37D-498A-847E-27578A85220B}" type="pres">
      <dgm:prSet presAssocID="{5D8A0174-E62F-4CC3-B1B5-0E2F4E56F76F}" presName="rootComposite" presStyleCnt="0"/>
      <dgm:spPr/>
    </dgm:pt>
    <dgm:pt modelId="{72D4C51A-8C7F-407A-9BFD-557F7D0C638F}" type="pres">
      <dgm:prSet presAssocID="{5D8A0174-E62F-4CC3-B1B5-0E2F4E56F76F}" presName="rootText" presStyleLbl="node2" presStyleIdx="2" presStyleCnt="3" custScaleX="215030" custScaleY="1847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4D3B1E-49BB-41E0-88ED-4EA84ED5D4B3}" type="pres">
      <dgm:prSet presAssocID="{5D8A0174-E62F-4CC3-B1B5-0E2F4E56F76F}" presName="rootPict" presStyleLbl="alignImgPlace1" presStyleIdx="3" presStyleCnt="4" custScaleX="168053" custScaleY="191370" custLinFactX="-400000" custLinFactNeighborX="-486105" custLinFactNeighborY="1599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45DBCC64-497D-4034-818A-4D04E52F7B4C}" type="pres">
      <dgm:prSet presAssocID="{5D8A0174-E62F-4CC3-B1B5-0E2F4E56F76F}" presName="rootConnector" presStyleLbl="node2" presStyleIdx="2" presStyleCnt="3"/>
      <dgm:spPr/>
      <dgm:t>
        <a:bodyPr/>
        <a:lstStyle/>
        <a:p>
          <a:endParaRPr lang="ru-RU"/>
        </a:p>
      </dgm:t>
    </dgm:pt>
    <dgm:pt modelId="{E2B25100-9657-47F3-BAD8-773F61EC265B}" type="pres">
      <dgm:prSet presAssocID="{5D8A0174-E62F-4CC3-B1B5-0E2F4E56F76F}" presName="hierChild4" presStyleCnt="0"/>
      <dgm:spPr/>
    </dgm:pt>
    <dgm:pt modelId="{B38120A7-06F4-4CDF-849C-81C81C521563}" type="pres">
      <dgm:prSet presAssocID="{5D8A0174-E62F-4CC3-B1B5-0E2F4E56F76F}" presName="hierChild5" presStyleCnt="0"/>
      <dgm:spPr/>
    </dgm:pt>
    <dgm:pt modelId="{2C798687-7B14-4A2C-87BA-6897C77B95E5}" type="pres">
      <dgm:prSet presAssocID="{346F124B-03BF-4D8D-B259-0F048EC7C99A}" presName="hierChild3" presStyleCnt="0"/>
      <dgm:spPr/>
    </dgm:pt>
  </dgm:ptLst>
  <dgm:cxnLst>
    <dgm:cxn modelId="{CFA4A42C-2F28-4FB5-830D-A8C46DE70AF2}" type="presOf" srcId="{D083A73A-50D4-4BD3-A8FE-017D2729DA3F}" destId="{024A5C76-FAF9-41B0-897B-0AA895EA94F4}" srcOrd="0" destOrd="0" presId="urn:microsoft.com/office/officeart/2005/8/layout/pictureOrgChart+Icon"/>
    <dgm:cxn modelId="{964B628A-6EEE-4828-991A-02FD5B5D390B}" type="presOf" srcId="{346F124B-03BF-4D8D-B259-0F048EC7C99A}" destId="{04F6E1B6-B62C-4D5C-B150-A8311E89C8BB}" srcOrd="0" destOrd="0" presId="urn:microsoft.com/office/officeart/2005/8/layout/pictureOrgChart+Icon"/>
    <dgm:cxn modelId="{66364D13-7665-47D3-9419-325C11D572DE}" type="presOf" srcId="{5D8A0174-E62F-4CC3-B1B5-0E2F4E56F76F}" destId="{45DBCC64-497D-4034-818A-4D04E52F7B4C}" srcOrd="1" destOrd="0" presId="urn:microsoft.com/office/officeart/2005/8/layout/pictureOrgChart+Icon"/>
    <dgm:cxn modelId="{0C4AEAE7-A5E1-414C-AA42-409F596723C2}" type="presOf" srcId="{38442E4E-4EF7-41A5-AD65-BACCFCFFD596}" destId="{C1A5F90E-7237-4E57-81D7-B223419E425C}" srcOrd="0" destOrd="0" presId="urn:microsoft.com/office/officeart/2005/8/layout/pictureOrgChart+Icon"/>
    <dgm:cxn modelId="{EA6364F6-10FA-46FD-A6F7-B4393002A680}" type="presOf" srcId="{346F124B-03BF-4D8D-B259-0F048EC7C99A}" destId="{C84DD53A-E39F-4B0D-B9C4-3C2610C0159F}" srcOrd="1" destOrd="0" presId="urn:microsoft.com/office/officeart/2005/8/layout/pictureOrgChart+Icon"/>
    <dgm:cxn modelId="{2AC2A455-0429-47A6-9DBD-BBC29E6841A6}" srcId="{D083A73A-50D4-4BD3-A8FE-017D2729DA3F}" destId="{346F124B-03BF-4D8D-B259-0F048EC7C99A}" srcOrd="0" destOrd="0" parTransId="{9C9C6064-DC9D-449A-9C68-C7F317D52C85}" sibTransId="{FA7A884E-124E-4501-B46B-CFCE8245EBC7}"/>
    <dgm:cxn modelId="{7D860D0D-FB8D-4666-BF27-5610B887AE38}" type="presOf" srcId="{EEBDCAD9-45DA-41F9-990F-E69343F82A77}" destId="{9F80EE86-F08F-4442-9E95-1A9CE5BD332F}" srcOrd="1" destOrd="0" presId="urn:microsoft.com/office/officeart/2005/8/layout/pictureOrgChart+Icon"/>
    <dgm:cxn modelId="{960D06BC-2558-449C-A08A-3590B845BC51}" type="presOf" srcId="{47B942AC-8278-461B-9B12-1A4EF3816F57}" destId="{4DF2C9DD-CFF2-4A52-89E4-817B62DEF94D}" srcOrd="0" destOrd="0" presId="urn:microsoft.com/office/officeart/2005/8/layout/pictureOrgChart+Icon"/>
    <dgm:cxn modelId="{DC22FA98-C04C-4AD8-B285-C4BBBECED8FD}" type="presOf" srcId="{EEBDCAD9-45DA-41F9-990F-E69343F82A77}" destId="{00D96F07-64A4-4FEB-9947-32C6DD08B3E6}" srcOrd="0" destOrd="0" presId="urn:microsoft.com/office/officeart/2005/8/layout/pictureOrgChart+Icon"/>
    <dgm:cxn modelId="{263D8459-4E18-4E3C-B915-1E2AB90BA869}" srcId="{346F124B-03BF-4D8D-B259-0F048EC7C99A}" destId="{EEBDCAD9-45DA-41F9-990F-E69343F82A77}" srcOrd="1" destOrd="0" parTransId="{8997E648-4FCF-4FFF-B086-62CE4F6C305A}" sibTransId="{D5F151C0-11E2-4091-802E-845E2707BCDF}"/>
    <dgm:cxn modelId="{F9ACBE0F-D291-46A0-B28B-1A6D37488ED4}" type="presOf" srcId="{BC10515C-D4D1-4400-8456-5E8A8B70C475}" destId="{AA6D228F-34E7-4887-9BCD-9A372788CDB5}" srcOrd="1" destOrd="0" presId="urn:microsoft.com/office/officeart/2005/8/layout/pictureOrgChart+Icon"/>
    <dgm:cxn modelId="{098DEB9B-6D8F-4D35-BA0B-134031C933B4}" type="presOf" srcId="{5D8A0174-E62F-4CC3-B1B5-0E2F4E56F76F}" destId="{72D4C51A-8C7F-407A-9BFD-557F7D0C638F}" srcOrd="0" destOrd="0" presId="urn:microsoft.com/office/officeart/2005/8/layout/pictureOrgChart+Icon"/>
    <dgm:cxn modelId="{4AF88C6E-E4F5-4C74-AFBC-36324421B279}" type="presOf" srcId="{8997E648-4FCF-4FFF-B086-62CE4F6C305A}" destId="{DB238ADE-50D5-4849-A74A-53E3EF5D7E15}" srcOrd="0" destOrd="0" presId="urn:microsoft.com/office/officeart/2005/8/layout/pictureOrgChart+Icon"/>
    <dgm:cxn modelId="{598D020E-CD5E-42B0-B0CD-E22B19D5CFE3}" type="presOf" srcId="{BC10515C-D4D1-4400-8456-5E8A8B70C475}" destId="{D33D3DC4-770E-48C4-88AD-D959AC0DAD23}" srcOrd="0" destOrd="0" presId="urn:microsoft.com/office/officeart/2005/8/layout/pictureOrgChart+Icon"/>
    <dgm:cxn modelId="{9D96B9B3-2D63-4474-AE73-F98E5B3C4D24}" srcId="{346F124B-03BF-4D8D-B259-0F048EC7C99A}" destId="{BC10515C-D4D1-4400-8456-5E8A8B70C475}" srcOrd="0" destOrd="0" parTransId="{47B942AC-8278-461B-9B12-1A4EF3816F57}" sibTransId="{1E211E06-5EC5-40F3-A0D2-E8713C9E5F6D}"/>
    <dgm:cxn modelId="{65637F2F-A21C-4807-A272-477C6841BD1E}" srcId="{346F124B-03BF-4D8D-B259-0F048EC7C99A}" destId="{5D8A0174-E62F-4CC3-B1B5-0E2F4E56F76F}" srcOrd="2" destOrd="0" parTransId="{38442E4E-4EF7-41A5-AD65-BACCFCFFD596}" sibTransId="{B69F1C8F-7F3E-4393-AF40-A1ADD1232AD2}"/>
    <dgm:cxn modelId="{449E515D-71D7-4893-9679-C845E4F62F2D}" type="presParOf" srcId="{024A5C76-FAF9-41B0-897B-0AA895EA94F4}" destId="{12E929D7-7AE5-4ACA-B1DB-4C676E32CE49}" srcOrd="0" destOrd="0" presId="urn:microsoft.com/office/officeart/2005/8/layout/pictureOrgChart+Icon"/>
    <dgm:cxn modelId="{E61B533E-E1C8-4917-95DF-C543CC5DDD7A}" type="presParOf" srcId="{12E929D7-7AE5-4ACA-B1DB-4C676E32CE49}" destId="{BB3AD5FF-CC2E-4B4E-8220-166E4CD8E9EE}" srcOrd="0" destOrd="0" presId="urn:microsoft.com/office/officeart/2005/8/layout/pictureOrgChart+Icon"/>
    <dgm:cxn modelId="{522D7517-B6B9-4185-BFC3-CB0FF209211B}" type="presParOf" srcId="{BB3AD5FF-CC2E-4B4E-8220-166E4CD8E9EE}" destId="{04F6E1B6-B62C-4D5C-B150-A8311E89C8BB}" srcOrd="0" destOrd="0" presId="urn:microsoft.com/office/officeart/2005/8/layout/pictureOrgChart+Icon"/>
    <dgm:cxn modelId="{B3E15766-23DB-4E00-B1CC-F46B07CCA433}" type="presParOf" srcId="{BB3AD5FF-CC2E-4B4E-8220-166E4CD8E9EE}" destId="{01B44C7B-B442-42AC-81AD-70A6472DA1B9}" srcOrd="1" destOrd="0" presId="urn:microsoft.com/office/officeart/2005/8/layout/pictureOrgChart+Icon"/>
    <dgm:cxn modelId="{1748FAB1-0DE3-483A-B2A5-92D69253BC83}" type="presParOf" srcId="{BB3AD5FF-CC2E-4B4E-8220-166E4CD8E9EE}" destId="{C84DD53A-E39F-4B0D-B9C4-3C2610C0159F}" srcOrd="2" destOrd="0" presId="urn:microsoft.com/office/officeart/2005/8/layout/pictureOrgChart+Icon"/>
    <dgm:cxn modelId="{0A991858-C595-4638-BA34-C3F9B1FE4356}" type="presParOf" srcId="{12E929D7-7AE5-4ACA-B1DB-4C676E32CE49}" destId="{E71F91E1-DF50-48BC-A464-C73ECA0987A6}" srcOrd="1" destOrd="0" presId="urn:microsoft.com/office/officeart/2005/8/layout/pictureOrgChart+Icon"/>
    <dgm:cxn modelId="{69274598-6330-405A-B287-EB37ECEEBA1B}" type="presParOf" srcId="{E71F91E1-DF50-48BC-A464-C73ECA0987A6}" destId="{4DF2C9DD-CFF2-4A52-89E4-817B62DEF94D}" srcOrd="0" destOrd="0" presId="urn:microsoft.com/office/officeart/2005/8/layout/pictureOrgChart+Icon"/>
    <dgm:cxn modelId="{94C6FCF4-68ED-481B-8C51-97132C024675}" type="presParOf" srcId="{E71F91E1-DF50-48BC-A464-C73ECA0987A6}" destId="{28F89976-8583-47FB-9D39-3BE64954B15C}" srcOrd="1" destOrd="0" presId="urn:microsoft.com/office/officeart/2005/8/layout/pictureOrgChart+Icon"/>
    <dgm:cxn modelId="{41185973-74EA-469B-AAD3-841D0F5CD1E0}" type="presParOf" srcId="{28F89976-8583-47FB-9D39-3BE64954B15C}" destId="{BDD63032-0891-4073-A98C-CCAF68E190E0}" srcOrd="0" destOrd="0" presId="urn:microsoft.com/office/officeart/2005/8/layout/pictureOrgChart+Icon"/>
    <dgm:cxn modelId="{8F40AA81-127B-4D37-8090-01F74F948597}" type="presParOf" srcId="{BDD63032-0891-4073-A98C-CCAF68E190E0}" destId="{D33D3DC4-770E-48C4-88AD-D959AC0DAD23}" srcOrd="0" destOrd="0" presId="urn:microsoft.com/office/officeart/2005/8/layout/pictureOrgChart+Icon"/>
    <dgm:cxn modelId="{DCA0E1E5-07CA-4445-9094-54AF0FE88F7C}" type="presParOf" srcId="{BDD63032-0891-4073-A98C-CCAF68E190E0}" destId="{DA573A53-1AEA-4D48-A746-AA051172C1CE}" srcOrd="1" destOrd="0" presId="urn:microsoft.com/office/officeart/2005/8/layout/pictureOrgChart+Icon"/>
    <dgm:cxn modelId="{A9EF9C1F-DEC5-4115-A888-74CE4DB0CDD8}" type="presParOf" srcId="{BDD63032-0891-4073-A98C-CCAF68E190E0}" destId="{AA6D228F-34E7-4887-9BCD-9A372788CDB5}" srcOrd="2" destOrd="0" presId="urn:microsoft.com/office/officeart/2005/8/layout/pictureOrgChart+Icon"/>
    <dgm:cxn modelId="{D3782B37-5160-4FC2-B13E-11EBED3FC71F}" type="presParOf" srcId="{28F89976-8583-47FB-9D39-3BE64954B15C}" destId="{01519FEF-E9C9-4865-9BC4-09CBB40A5103}" srcOrd="1" destOrd="0" presId="urn:microsoft.com/office/officeart/2005/8/layout/pictureOrgChart+Icon"/>
    <dgm:cxn modelId="{C6C6C457-8F01-4EE6-A9AF-385CAD30EFAA}" type="presParOf" srcId="{28F89976-8583-47FB-9D39-3BE64954B15C}" destId="{6C5D86AB-58D5-4F8A-A9D3-D758279B784E}" srcOrd="2" destOrd="0" presId="urn:microsoft.com/office/officeart/2005/8/layout/pictureOrgChart+Icon"/>
    <dgm:cxn modelId="{362B62C4-7008-4998-8CC8-C95C08A8CF29}" type="presParOf" srcId="{E71F91E1-DF50-48BC-A464-C73ECA0987A6}" destId="{DB238ADE-50D5-4849-A74A-53E3EF5D7E15}" srcOrd="2" destOrd="0" presId="urn:microsoft.com/office/officeart/2005/8/layout/pictureOrgChart+Icon"/>
    <dgm:cxn modelId="{CBD12E7A-7C99-4B0E-B3B9-AEB57F99A95A}" type="presParOf" srcId="{E71F91E1-DF50-48BC-A464-C73ECA0987A6}" destId="{F2FBAD0A-5785-41AD-81DD-67F56F0566A3}" srcOrd="3" destOrd="0" presId="urn:microsoft.com/office/officeart/2005/8/layout/pictureOrgChart+Icon"/>
    <dgm:cxn modelId="{78A2C8C9-054F-42DD-B3BA-101BDD23E92E}" type="presParOf" srcId="{F2FBAD0A-5785-41AD-81DD-67F56F0566A3}" destId="{DBF6E4A3-CD44-4A66-9FC2-6AA8C336F2BC}" srcOrd="0" destOrd="0" presId="urn:microsoft.com/office/officeart/2005/8/layout/pictureOrgChart+Icon"/>
    <dgm:cxn modelId="{315B48FA-8DC9-449B-A3C1-4282A8E84B3C}" type="presParOf" srcId="{DBF6E4A3-CD44-4A66-9FC2-6AA8C336F2BC}" destId="{00D96F07-64A4-4FEB-9947-32C6DD08B3E6}" srcOrd="0" destOrd="0" presId="urn:microsoft.com/office/officeart/2005/8/layout/pictureOrgChart+Icon"/>
    <dgm:cxn modelId="{FDD54E6D-A7B0-40C3-AF3F-9EC99F76C966}" type="presParOf" srcId="{DBF6E4A3-CD44-4A66-9FC2-6AA8C336F2BC}" destId="{EB28C08A-16BD-40B1-84F1-C222740577DE}" srcOrd="1" destOrd="0" presId="urn:microsoft.com/office/officeart/2005/8/layout/pictureOrgChart+Icon"/>
    <dgm:cxn modelId="{0B6C6C33-B8DF-468C-9EE3-F93A89E3AD8F}" type="presParOf" srcId="{DBF6E4A3-CD44-4A66-9FC2-6AA8C336F2BC}" destId="{9F80EE86-F08F-4442-9E95-1A9CE5BD332F}" srcOrd="2" destOrd="0" presId="urn:microsoft.com/office/officeart/2005/8/layout/pictureOrgChart+Icon"/>
    <dgm:cxn modelId="{887DAEBF-EB3A-4AA2-8AEB-E1B4B3C058D6}" type="presParOf" srcId="{F2FBAD0A-5785-41AD-81DD-67F56F0566A3}" destId="{F974E5C6-08F8-4A24-8CC5-34843A2F8ABD}" srcOrd="1" destOrd="0" presId="urn:microsoft.com/office/officeart/2005/8/layout/pictureOrgChart+Icon"/>
    <dgm:cxn modelId="{3B2A6B7C-BD2B-4323-BEB8-81DFFE5C3AE8}" type="presParOf" srcId="{F2FBAD0A-5785-41AD-81DD-67F56F0566A3}" destId="{11C69D31-3FF5-4A49-B32F-934AF406C883}" srcOrd="2" destOrd="0" presId="urn:microsoft.com/office/officeart/2005/8/layout/pictureOrgChart+Icon"/>
    <dgm:cxn modelId="{F4CA023A-1E53-4AFE-8435-E02CEB6A3C50}" type="presParOf" srcId="{E71F91E1-DF50-48BC-A464-C73ECA0987A6}" destId="{C1A5F90E-7237-4E57-81D7-B223419E425C}" srcOrd="4" destOrd="0" presId="urn:microsoft.com/office/officeart/2005/8/layout/pictureOrgChart+Icon"/>
    <dgm:cxn modelId="{008E103C-8B82-4097-9057-F3CC6DDA168B}" type="presParOf" srcId="{E71F91E1-DF50-48BC-A464-C73ECA0987A6}" destId="{91244CEF-3D80-49BB-A95A-A4F4367E30A9}" srcOrd="5" destOrd="0" presId="urn:microsoft.com/office/officeart/2005/8/layout/pictureOrgChart+Icon"/>
    <dgm:cxn modelId="{46D83B41-7684-4BFD-9F3A-078EFCA9CC23}" type="presParOf" srcId="{91244CEF-3D80-49BB-A95A-A4F4367E30A9}" destId="{6B0699AA-C37D-498A-847E-27578A85220B}" srcOrd="0" destOrd="0" presId="urn:microsoft.com/office/officeart/2005/8/layout/pictureOrgChart+Icon"/>
    <dgm:cxn modelId="{5F6DB442-1E15-43C4-9E4D-94383BF3E430}" type="presParOf" srcId="{6B0699AA-C37D-498A-847E-27578A85220B}" destId="{72D4C51A-8C7F-407A-9BFD-557F7D0C638F}" srcOrd="0" destOrd="0" presId="urn:microsoft.com/office/officeart/2005/8/layout/pictureOrgChart+Icon"/>
    <dgm:cxn modelId="{552E24FC-29ED-41D8-A6D7-513D70712AE6}" type="presParOf" srcId="{6B0699AA-C37D-498A-847E-27578A85220B}" destId="{EB4D3B1E-49BB-41E0-88ED-4EA84ED5D4B3}" srcOrd="1" destOrd="0" presId="urn:microsoft.com/office/officeart/2005/8/layout/pictureOrgChart+Icon"/>
    <dgm:cxn modelId="{A6F18BB8-97C4-43BD-BDDA-8705ADB46EBF}" type="presParOf" srcId="{6B0699AA-C37D-498A-847E-27578A85220B}" destId="{45DBCC64-497D-4034-818A-4D04E52F7B4C}" srcOrd="2" destOrd="0" presId="urn:microsoft.com/office/officeart/2005/8/layout/pictureOrgChart+Icon"/>
    <dgm:cxn modelId="{3014D0CE-61E7-45E4-8F58-12BBAED91E5D}" type="presParOf" srcId="{91244CEF-3D80-49BB-A95A-A4F4367E30A9}" destId="{E2B25100-9657-47F3-BAD8-773F61EC265B}" srcOrd="1" destOrd="0" presId="urn:microsoft.com/office/officeart/2005/8/layout/pictureOrgChart+Icon"/>
    <dgm:cxn modelId="{EA8FEFBD-F3D9-4E79-9A66-2DAB74371471}" type="presParOf" srcId="{91244CEF-3D80-49BB-A95A-A4F4367E30A9}" destId="{B38120A7-06F4-4CDF-849C-81C81C521563}" srcOrd="2" destOrd="0" presId="urn:microsoft.com/office/officeart/2005/8/layout/pictureOrgChart+Icon"/>
    <dgm:cxn modelId="{6B5AA1DF-3DBB-47F6-BCA6-6803C45F0FB5}" type="presParOf" srcId="{12E929D7-7AE5-4ACA-B1DB-4C676E32CE49}" destId="{2C798687-7B14-4A2C-87BA-6897C77B95E5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3607E7-5112-41CB-AD1E-C1000AFB6336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5BD0D09-6EEA-41EC-BD62-EA86ADACDF55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rgbClr val="003054"/>
              </a:solidFill>
              <a:latin typeface="+mn-lt"/>
              <a:cs typeface="Arial" pitchFamily="34" charset="0"/>
            </a:rPr>
            <a:t>Увлажняется</a:t>
          </a:r>
          <a:endParaRPr lang="ru-RU" dirty="0"/>
        </a:p>
      </dgm:t>
    </dgm:pt>
    <dgm:pt modelId="{AB7B0631-3901-4499-B764-940CF1F4B4DE}" type="parTrans" cxnId="{80A89D78-9CC5-4B6B-B01B-C2240FFA6CAB}">
      <dgm:prSet/>
      <dgm:spPr/>
      <dgm:t>
        <a:bodyPr/>
        <a:lstStyle/>
        <a:p>
          <a:endParaRPr lang="ru-RU"/>
        </a:p>
      </dgm:t>
    </dgm:pt>
    <dgm:pt modelId="{36C50C6A-357B-47A7-96DE-1B49BFB68292}" type="sibTrans" cxnId="{80A89D78-9CC5-4B6B-B01B-C2240FFA6CAB}">
      <dgm:prSet/>
      <dgm:spPr/>
      <dgm:t>
        <a:bodyPr/>
        <a:lstStyle/>
        <a:p>
          <a:endParaRPr lang="ru-RU"/>
        </a:p>
      </dgm:t>
    </dgm:pt>
    <dgm:pt modelId="{E6F02C5C-B285-41DD-8AAF-15154DFF00A4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rgbClr val="003054"/>
              </a:solidFill>
              <a:latin typeface="+mn-lt"/>
              <a:cs typeface="Arial" pitchFamily="34" charset="0"/>
            </a:rPr>
            <a:t>Обеззараживается</a:t>
          </a:r>
          <a:endParaRPr lang="ru-RU" dirty="0"/>
        </a:p>
      </dgm:t>
    </dgm:pt>
    <dgm:pt modelId="{5D5313E2-8237-4222-97A9-6245A6C48B84}" type="parTrans" cxnId="{BDFA9A82-7905-48D2-897D-650E615AD9D6}">
      <dgm:prSet/>
      <dgm:spPr/>
      <dgm:t>
        <a:bodyPr/>
        <a:lstStyle/>
        <a:p>
          <a:endParaRPr lang="ru-RU"/>
        </a:p>
      </dgm:t>
    </dgm:pt>
    <dgm:pt modelId="{01F9B7AE-2E06-415B-A4A1-27875BE1C0A7}" type="sibTrans" cxnId="{BDFA9A82-7905-48D2-897D-650E615AD9D6}">
      <dgm:prSet/>
      <dgm:spPr/>
      <dgm:t>
        <a:bodyPr/>
        <a:lstStyle/>
        <a:p>
          <a:endParaRPr lang="ru-RU"/>
        </a:p>
      </dgm:t>
    </dgm:pt>
    <dgm:pt modelId="{7578F76E-E32B-4592-96BC-9B14C8166B98}">
      <dgm:prSet/>
      <dgm:spPr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rgbClr val="003054"/>
              </a:solidFill>
              <a:latin typeface="+mn-lt"/>
              <a:cs typeface="Arial" pitchFamily="34" charset="0"/>
            </a:rPr>
            <a:t>Анализируется</a:t>
          </a:r>
          <a:endParaRPr lang="ru-RU" b="1" dirty="0">
            <a:solidFill>
              <a:srgbClr val="003054"/>
            </a:solidFill>
            <a:latin typeface="+mn-lt"/>
            <a:cs typeface="Arial" pitchFamily="34" charset="0"/>
          </a:endParaRPr>
        </a:p>
      </dgm:t>
    </dgm:pt>
    <dgm:pt modelId="{C88823A2-CC6A-4DB6-A78E-19FBC71698BD}" type="parTrans" cxnId="{50B40971-550F-4A2F-A8FD-793EEFF14D74}">
      <dgm:prSet/>
      <dgm:spPr/>
      <dgm:t>
        <a:bodyPr/>
        <a:lstStyle/>
        <a:p>
          <a:endParaRPr lang="ru-RU"/>
        </a:p>
      </dgm:t>
    </dgm:pt>
    <dgm:pt modelId="{CEEFB3D4-2D4F-4EB1-B26A-1A8AFABE9621}" type="sibTrans" cxnId="{50B40971-550F-4A2F-A8FD-793EEFF14D74}">
      <dgm:prSet/>
      <dgm:spPr/>
      <dgm:t>
        <a:bodyPr/>
        <a:lstStyle/>
        <a:p>
          <a:endParaRPr lang="ru-RU"/>
        </a:p>
      </dgm:t>
    </dgm:pt>
    <dgm:pt modelId="{36DCD14E-6887-4DEE-ACBE-CDECB714EAF3}">
      <dgm:prSet/>
      <dgm:spPr>
        <a:ln>
          <a:solidFill>
            <a:schemeClr val="bg1"/>
          </a:solidFill>
        </a:ln>
      </dgm:spPr>
      <dgm:t>
        <a:bodyPr/>
        <a:lstStyle/>
        <a:p>
          <a:r>
            <a:rPr lang="ru-RU" b="1" smtClean="0">
              <a:solidFill>
                <a:srgbClr val="003054"/>
              </a:solidFill>
              <a:latin typeface="+mn-lt"/>
              <a:cs typeface="Arial" pitchFamily="34" charset="0"/>
            </a:rPr>
            <a:t>Очищается</a:t>
          </a:r>
          <a:endParaRPr lang="ru-RU" b="1" dirty="0">
            <a:solidFill>
              <a:srgbClr val="003054"/>
            </a:solidFill>
            <a:latin typeface="+mn-lt"/>
            <a:cs typeface="Arial" pitchFamily="34" charset="0"/>
          </a:endParaRPr>
        </a:p>
      </dgm:t>
    </dgm:pt>
    <dgm:pt modelId="{66B0882B-7D2F-4F0F-B0F9-ED25F5956EB0}" type="parTrans" cxnId="{170A7EB1-17B1-45C5-8098-F1719F2C1603}">
      <dgm:prSet/>
      <dgm:spPr/>
      <dgm:t>
        <a:bodyPr/>
        <a:lstStyle/>
        <a:p>
          <a:endParaRPr lang="ru-RU"/>
        </a:p>
      </dgm:t>
    </dgm:pt>
    <dgm:pt modelId="{7363161D-A0F8-4C86-842E-8E79E270C228}" type="sibTrans" cxnId="{170A7EB1-17B1-45C5-8098-F1719F2C1603}">
      <dgm:prSet/>
      <dgm:spPr/>
      <dgm:t>
        <a:bodyPr/>
        <a:lstStyle/>
        <a:p>
          <a:endParaRPr lang="ru-RU"/>
        </a:p>
      </dgm:t>
    </dgm:pt>
    <dgm:pt modelId="{7163115D-DD43-4465-A925-7F0423855F80}">
      <dgm:prSet/>
      <dgm:spPr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rgbClr val="003054"/>
              </a:solidFill>
              <a:latin typeface="+mn-lt"/>
              <a:cs typeface="Arial" pitchFamily="34" charset="0"/>
            </a:rPr>
            <a:t>Согревается</a:t>
          </a:r>
          <a:endParaRPr lang="ru-RU" b="1" dirty="0">
            <a:solidFill>
              <a:srgbClr val="003054"/>
            </a:solidFill>
            <a:latin typeface="+mn-lt"/>
            <a:cs typeface="Arial" pitchFamily="34" charset="0"/>
          </a:endParaRPr>
        </a:p>
      </dgm:t>
    </dgm:pt>
    <dgm:pt modelId="{73F4E6CC-064B-4C36-8258-2B3BD304D03C}" type="parTrans" cxnId="{C903D8B3-1AB1-45F1-9776-81524C529ECE}">
      <dgm:prSet/>
      <dgm:spPr/>
      <dgm:t>
        <a:bodyPr/>
        <a:lstStyle/>
        <a:p>
          <a:endParaRPr lang="ru-RU"/>
        </a:p>
      </dgm:t>
    </dgm:pt>
    <dgm:pt modelId="{5A34FB8C-76C7-4A95-A4B1-65B27C808E5B}" type="sibTrans" cxnId="{C903D8B3-1AB1-45F1-9776-81524C529ECE}">
      <dgm:prSet/>
      <dgm:spPr/>
      <dgm:t>
        <a:bodyPr/>
        <a:lstStyle/>
        <a:p>
          <a:endParaRPr lang="ru-RU"/>
        </a:p>
      </dgm:t>
    </dgm:pt>
    <dgm:pt modelId="{A0667443-F958-4D13-AA45-2BC792523445}" type="pres">
      <dgm:prSet presAssocID="{323607E7-5112-41CB-AD1E-C1000AFB6336}" presName="compositeShape" presStyleCnt="0">
        <dgm:presLayoutVars>
          <dgm:dir/>
          <dgm:resizeHandles/>
        </dgm:presLayoutVars>
      </dgm:prSet>
      <dgm:spPr/>
    </dgm:pt>
    <dgm:pt modelId="{DEA03AB1-A278-485A-A498-59D33DE50B87}" type="pres">
      <dgm:prSet presAssocID="{323607E7-5112-41CB-AD1E-C1000AFB6336}" presName="pyramid" presStyleLbl="node1" presStyleIdx="0" presStyleCnt="1" custScaleX="115097" custScaleY="97897" custLinFactNeighborX="13829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2DD2844C-4285-468A-B5FF-441F1F6AE9C6}" type="pres">
      <dgm:prSet presAssocID="{323607E7-5112-41CB-AD1E-C1000AFB6336}" presName="theList" presStyleCnt="0"/>
      <dgm:spPr/>
    </dgm:pt>
    <dgm:pt modelId="{A8EEF6B7-B0D7-412C-9CC6-2FFA53B75858}" type="pres">
      <dgm:prSet presAssocID="{65BD0D09-6EEA-41EC-BD62-EA86ADACDF55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AEAA19-81A9-4AEB-AE9E-75FA79084C98}" type="pres">
      <dgm:prSet presAssocID="{65BD0D09-6EEA-41EC-BD62-EA86ADACDF55}" presName="aSpace" presStyleCnt="0"/>
      <dgm:spPr/>
    </dgm:pt>
    <dgm:pt modelId="{F7E28E44-FF87-4094-98D1-3A0119CF9B34}" type="pres">
      <dgm:prSet presAssocID="{E6F02C5C-B285-41DD-8AAF-15154DFF00A4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5ECD1-2D65-4D82-B914-ECE0EB15F882}" type="pres">
      <dgm:prSet presAssocID="{E6F02C5C-B285-41DD-8AAF-15154DFF00A4}" presName="aSpace" presStyleCnt="0"/>
      <dgm:spPr/>
    </dgm:pt>
    <dgm:pt modelId="{0EED45EF-A520-46EA-AC0D-D2785AE4E2DC}" type="pres">
      <dgm:prSet presAssocID="{7163115D-DD43-4465-A925-7F0423855F80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24B0AE-EE56-4FD3-9DAB-39AFF7832777}" type="pres">
      <dgm:prSet presAssocID="{7163115D-DD43-4465-A925-7F0423855F80}" presName="aSpace" presStyleCnt="0"/>
      <dgm:spPr/>
    </dgm:pt>
    <dgm:pt modelId="{48BFACFF-A64E-4B03-B627-088ACEA4B8EA}" type="pres">
      <dgm:prSet presAssocID="{7578F76E-E32B-4592-96BC-9B14C8166B98}" presName="aNode" presStyleLbl="fgAcc1" presStyleIdx="3" presStyleCnt="5" custLinFactY="116016" custLinFactNeighborX="103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D7F6D-2A45-481C-ADB2-FE6C18563710}" type="pres">
      <dgm:prSet presAssocID="{7578F76E-E32B-4592-96BC-9B14C8166B98}" presName="aSpace" presStyleCnt="0"/>
      <dgm:spPr/>
    </dgm:pt>
    <dgm:pt modelId="{50002714-675B-4740-A7C3-39AA5FC25769}" type="pres">
      <dgm:prSet presAssocID="{36DCD14E-6887-4DEE-ACBE-CDECB714EAF3}" presName="aNode" presStyleLbl="fgAcc1" presStyleIdx="4" presStyleCnt="5" custLinFactY="-87723" custLinFactNeighborX="10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A0A83-0F24-4220-9D34-31BAC200701E}" type="pres">
      <dgm:prSet presAssocID="{36DCD14E-6887-4DEE-ACBE-CDECB714EAF3}" presName="aSpace" presStyleCnt="0"/>
      <dgm:spPr/>
    </dgm:pt>
  </dgm:ptLst>
  <dgm:cxnLst>
    <dgm:cxn modelId="{5AFD7575-4255-459D-8AD2-D9E602CB647B}" type="presOf" srcId="{7163115D-DD43-4465-A925-7F0423855F80}" destId="{0EED45EF-A520-46EA-AC0D-D2785AE4E2DC}" srcOrd="0" destOrd="0" presId="urn:microsoft.com/office/officeart/2005/8/layout/pyramid2"/>
    <dgm:cxn modelId="{170A7EB1-17B1-45C5-8098-F1719F2C1603}" srcId="{323607E7-5112-41CB-AD1E-C1000AFB6336}" destId="{36DCD14E-6887-4DEE-ACBE-CDECB714EAF3}" srcOrd="4" destOrd="0" parTransId="{66B0882B-7D2F-4F0F-B0F9-ED25F5956EB0}" sibTransId="{7363161D-A0F8-4C86-842E-8E79E270C228}"/>
    <dgm:cxn modelId="{C903D8B3-1AB1-45F1-9776-81524C529ECE}" srcId="{323607E7-5112-41CB-AD1E-C1000AFB6336}" destId="{7163115D-DD43-4465-A925-7F0423855F80}" srcOrd="2" destOrd="0" parTransId="{73F4E6CC-064B-4C36-8258-2B3BD304D03C}" sibTransId="{5A34FB8C-76C7-4A95-A4B1-65B27C808E5B}"/>
    <dgm:cxn modelId="{4A57F887-658C-47B2-97BA-FD0967AF77CA}" type="presOf" srcId="{36DCD14E-6887-4DEE-ACBE-CDECB714EAF3}" destId="{50002714-675B-4740-A7C3-39AA5FC25769}" srcOrd="0" destOrd="0" presId="urn:microsoft.com/office/officeart/2005/8/layout/pyramid2"/>
    <dgm:cxn modelId="{1251DAE9-6631-4908-B6CD-3C4A65072572}" type="presOf" srcId="{65BD0D09-6EEA-41EC-BD62-EA86ADACDF55}" destId="{A8EEF6B7-B0D7-412C-9CC6-2FFA53B75858}" srcOrd="0" destOrd="0" presId="urn:microsoft.com/office/officeart/2005/8/layout/pyramid2"/>
    <dgm:cxn modelId="{BDFA9A82-7905-48D2-897D-650E615AD9D6}" srcId="{323607E7-5112-41CB-AD1E-C1000AFB6336}" destId="{E6F02C5C-B285-41DD-8AAF-15154DFF00A4}" srcOrd="1" destOrd="0" parTransId="{5D5313E2-8237-4222-97A9-6245A6C48B84}" sibTransId="{01F9B7AE-2E06-415B-A4A1-27875BE1C0A7}"/>
    <dgm:cxn modelId="{50B40971-550F-4A2F-A8FD-793EEFF14D74}" srcId="{323607E7-5112-41CB-AD1E-C1000AFB6336}" destId="{7578F76E-E32B-4592-96BC-9B14C8166B98}" srcOrd="3" destOrd="0" parTransId="{C88823A2-CC6A-4DB6-A78E-19FBC71698BD}" sibTransId="{CEEFB3D4-2D4F-4EB1-B26A-1A8AFABE9621}"/>
    <dgm:cxn modelId="{087B4B1B-DA9F-46DF-B2C7-B302C4727B95}" type="presOf" srcId="{7578F76E-E32B-4592-96BC-9B14C8166B98}" destId="{48BFACFF-A64E-4B03-B627-088ACEA4B8EA}" srcOrd="0" destOrd="0" presId="urn:microsoft.com/office/officeart/2005/8/layout/pyramid2"/>
    <dgm:cxn modelId="{AC70137B-A6BB-42DC-A7E7-F10A20FBFA70}" type="presOf" srcId="{E6F02C5C-B285-41DD-8AAF-15154DFF00A4}" destId="{F7E28E44-FF87-4094-98D1-3A0119CF9B34}" srcOrd="0" destOrd="0" presId="urn:microsoft.com/office/officeart/2005/8/layout/pyramid2"/>
    <dgm:cxn modelId="{80A89D78-9CC5-4B6B-B01B-C2240FFA6CAB}" srcId="{323607E7-5112-41CB-AD1E-C1000AFB6336}" destId="{65BD0D09-6EEA-41EC-BD62-EA86ADACDF55}" srcOrd="0" destOrd="0" parTransId="{AB7B0631-3901-4499-B764-940CF1F4B4DE}" sibTransId="{36C50C6A-357B-47A7-96DE-1B49BFB68292}"/>
    <dgm:cxn modelId="{EDAAC1E5-44DA-4747-B9D2-5611DBD6DFA9}" type="presOf" srcId="{323607E7-5112-41CB-AD1E-C1000AFB6336}" destId="{A0667443-F958-4D13-AA45-2BC792523445}" srcOrd="0" destOrd="0" presId="urn:microsoft.com/office/officeart/2005/8/layout/pyramid2"/>
    <dgm:cxn modelId="{49241467-7E69-4A29-8C92-4423ACCA7303}" type="presParOf" srcId="{A0667443-F958-4D13-AA45-2BC792523445}" destId="{DEA03AB1-A278-485A-A498-59D33DE50B87}" srcOrd="0" destOrd="0" presId="urn:microsoft.com/office/officeart/2005/8/layout/pyramid2"/>
    <dgm:cxn modelId="{4AE2F3B5-DDF3-4E8A-9C5B-ACF9867BCBC4}" type="presParOf" srcId="{A0667443-F958-4D13-AA45-2BC792523445}" destId="{2DD2844C-4285-468A-B5FF-441F1F6AE9C6}" srcOrd="1" destOrd="0" presId="urn:microsoft.com/office/officeart/2005/8/layout/pyramid2"/>
    <dgm:cxn modelId="{568A292D-C27C-49C4-8C60-AAE0A72401E4}" type="presParOf" srcId="{2DD2844C-4285-468A-B5FF-441F1F6AE9C6}" destId="{A8EEF6B7-B0D7-412C-9CC6-2FFA53B75858}" srcOrd="0" destOrd="0" presId="urn:microsoft.com/office/officeart/2005/8/layout/pyramid2"/>
    <dgm:cxn modelId="{551CDA9F-CA31-42C8-8FEB-94552BBC3929}" type="presParOf" srcId="{2DD2844C-4285-468A-B5FF-441F1F6AE9C6}" destId="{FDAEAA19-81A9-4AEB-AE9E-75FA79084C98}" srcOrd="1" destOrd="0" presId="urn:microsoft.com/office/officeart/2005/8/layout/pyramid2"/>
    <dgm:cxn modelId="{86261E8C-9A87-47C3-9E4B-B1D76EB95D01}" type="presParOf" srcId="{2DD2844C-4285-468A-B5FF-441F1F6AE9C6}" destId="{F7E28E44-FF87-4094-98D1-3A0119CF9B34}" srcOrd="2" destOrd="0" presId="urn:microsoft.com/office/officeart/2005/8/layout/pyramid2"/>
    <dgm:cxn modelId="{4FFA827B-25E3-472A-B71C-A378D0614D39}" type="presParOf" srcId="{2DD2844C-4285-468A-B5FF-441F1F6AE9C6}" destId="{9935ECD1-2D65-4D82-B914-ECE0EB15F882}" srcOrd="3" destOrd="0" presId="urn:microsoft.com/office/officeart/2005/8/layout/pyramid2"/>
    <dgm:cxn modelId="{782B1EF6-6BEE-4D69-A20D-89A4E8AB37AE}" type="presParOf" srcId="{2DD2844C-4285-468A-B5FF-441F1F6AE9C6}" destId="{0EED45EF-A520-46EA-AC0D-D2785AE4E2DC}" srcOrd="4" destOrd="0" presId="urn:microsoft.com/office/officeart/2005/8/layout/pyramid2"/>
    <dgm:cxn modelId="{F4B40AB2-F6F5-4454-A7CB-0BB9B333A009}" type="presParOf" srcId="{2DD2844C-4285-468A-B5FF-441F1F6AE9C6}" destId="{AE24B0AE-EE56-4FD3-9DAB-39AFF7832777}" srcOrd="5" destOrd="0" presId="urn:microsoft.com/office/officeart/2005/8/layout/pyramid2"/>
    <dgm:cxn modelId="{0BA06805-74CD-4B7B-94CC-CBC0E3C91F21}" type="presParOf" srcId="{2DD2844C-4285-468A-B5FF-441F1F6AE9C6}" destId="{48BFACFF-A64E-4B03-B627-088ACEA4B8EA}" srcOrd="6" destOrd="0" presId="urn:microsoft.com/office/officeart/2005/8/layout/pyramid2"/>
    <dgm:cxn modelId="{19197589-D4D1-4EFF-8513-5872810B6369}" type="presParOf" srcId="{2DD2844C-4285-468A-B5FF-441F1F6AE9C6}" destId="{BF8D7F6D-2A45-481C-ADB2-FE6C18563710}" srcOrd="7" destOrd="0" presId="urn:microsoft.com/office/officeart/2005/8/layout/pyramid2"/>
    <dgm:cxn modelId="{F07E84B8-3834-4D48-AB74-B2F7A7CFF0B8}" type="presParOf" srcId="{2DD2844C-4285-468A-B5FF-441F1F6AE9C6}" destId="{50002714-675B-4740-A7C3-39AA5FC25769}" srcOrd="8" destOrd="0" presId="urn:microsoft.com/office/officeart/2005/8/layout/pyramid2"/>
    <dgm:cxn modelId="{468E7599-59E1-45C7-BAC3-1EA1F8243A12}" type="presParOf" srcId="{2DD2844C-4285-468A-B5FF-441F1F6AE9C6}" destId="{D72A0A83-0F24-4220-9D34-31BAC200701E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FBAEB1-E470-4752-8037-36A8336C04F0}" type="doc">
      <dgm:prSet loTypeId="urn:microsoft.com/office/officeart/2005/8/layout/radial6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6B47FD-D2DC-41B2-829B-4FF0805C2FF6}">
      <dgm:prSet phldrT="[Text]"/>
      <dgm:spPr>
        <a:gradFill flip="none" rotWithShape="0">
          <a:gsLst>
            <a:gs pos="0">
              <a:schemeClr val="bg1">
                <a:lumMod val="50000"/>
                <a:shade val="30000"/>
                <a:satMod val="115000"/>
              </a:schemeClr>
            </a:gs>
            <a:gs pos="50000">
              <a:schemeClr val="bg1">
                <a:lumMod val="50000"/>
                <a:shade val="67500"/>
                <a:satMod val="115000"/>
              </a:schemeClr>
            </a:gs>
            <a:gs pos="100000">
              <a:schemeClr val="bg1">
                <a:lumMod val="5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dirty="0" smtClean="0"/>
            <a:t>Дым сигареты</a:t>
          </a:r>
          <a:endParaRPr lang="en-US" dirty="0"/>
        </a:p>
      </dgm:t>
    </dgm:pt>
    <dgm:pt modelId="{3E1FA1BD-D15D-4F9D-B24E-88182CB58D5F}" type="parTrans" cxnId="{48FCF324-3B13-4C28-8808-A246F418CFA9}">
      <dgm:prSet/>
      <dgm:spPr/>
      <dgm:t>
        <a:bodyPr/>
        <a:lstStyle/>
        <a:p>
          <a:endParaRPr lang="en-US"/>
        </a:p>
      </dgm:t>
    </dgm:pt>
    <dgm:pt modelId="{B79113B7-F9EB-4C71-8CA4-C4867968405A}" type="sibTrans" cxnId="{48FCF324-3B13-4C28-8808-A246F418CFA9}">
      <dgm:prSet/>
      <dgm:spPr/>
      <dgm:t>
        <a:bodyPr/>
        <a:lstStyle/>
        <a:p>
          <a:endParaRPr lang="en-US"/>
        </a:p>
      </dgm:t>
    </dgm:pt>
    <dgm:pt modelId="{6F321F9A-BB85-4765-8918-BCA5372D2C41}">
      <dgm:prSet phldrT="[Text]" custT="1"/>
      <dgm:spPr>
        <a:gradFill flip="none" rotWithShape="0">
          <a:gsLst>
            <a:gs pos="0">
              <a:schemeClr val="accent2">
                <a:lumMod val="75000"/>
                <a:shade val="30000"/>
                <a:satMod val="115000"/>
              </a:schemeClr>
            </a:gs>
            <a:gs pos="50000">
              <a:schemeClr val="accent2">
                <a:lumMod val="75000"/>
                <a:shade val="67500"/>
                <a:satMod val="115000"/>
              </a:schemeClr>
            </a:gs>
            <a:gs pos="100000">
              <a:schemeClr val="accent2">
                <a:lumMod val="75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b="1" smtClean="0"/>
            <a:t>Угарный газ</a:t>
          </a:r>
          <a:endParaRPr lang="en-US" sz="1600" dirty="0"/>
        </a:p>
      </dgm:t>
    </dgm:pt>
    <dgm:pt modelId="{D4F1872A-B0AF-4E78-84B5-5685089BD3FB}" type="parTrans" cxnId="{701F89C9-CDB4-42A7-BCE1-EF09EC94D186}">
      <dgm:prSet/>
      <dgm:spPr/>
      <dgm:t>
        <a:bodyPr/>
        <a:lstStyle/>
        <a:p>
          <a:endParaRPr lang="en-US"/>
        </a:p>
      </dgm:t>
    </dgm:pt>
    <dgm:pt modelId="{594BFF3F-1E96-472E-ADCA-09F17B74AD75}" type="sibTrans" cxnId="{701F89C9-CDB4-42A7-BCE1-EF09EC94D186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FA30508F-C70E-41A0-A6D4-AE4AF962A6EA}">
      <dgm:prSet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800" b="1" smtClean="0"/>
            <a:t>Стирол</a:t>
          </a:r>
          <a:endParaRPr lang="ru-RU" sz="1800" b="1" dirty="0"/>
        </a:p>
      </dgm:t>
    </dgm:pt>
    <dgm:pt modelId="{7C81F51C-ECD6-4AE9-B9F9-FEB7656E36AA}" type="parTrans" cxnId="{DD7FEC2E-DBE0-47E4-BA92-B5530F554F56}">
      <dgm:prSet/>
      <dgm:spPr/>
      <dgm:t>
        <a:bodyPr/>
        <a:lstStyle/>
        <a:p>
          <a:endParaRPr lang="en-US"/>
        </a:p>
      </dgm:t>
    </dgm:pt>
    <dgm:pt modelId="{1B260FDD-6229-4922-B140-7B3FA27FF1F8}" type="sibTrans" cxnId="{DD7FEC2E-DBE0-47E4-BA92-B5530F554F56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E5CBBB3C-7A79-420C-AA15-150ACA381B91}">
      <dgm:prSet custT="1"/>
      <dgm:spPr>
        <a:gradFill flip="none" rotWithShape="0">
          <a:gsLst>
            <a:gs pos="0">
              <a:srgbClr val="00682F">
                <a:shade val="30000"/>
                <a:satMod val="115000"/>
              </a:srgbClr>
            </a:gs>
            <a:gs pos="50000">
              <a:srgbClr val="00682F">
                <a:shade val="67500"/>
                <a:satMod val="115000"/>
              </a:srgbClr>
            </a:gs>
            <a:gs pos="100000">
              <a:srgbClr val="00682F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smtClean="0"/>
            <a:t>Синильная кислота</a:t>
          </a:r>
          <a:endParaRPr lang="ru-RU" sz="1400" b="1" dirty="0"/>
        </a:p>
      </dgm:t>
    </dgm:pt>
    <dgm:pt modelId="{A5ACEC94-54D6-40F6-9D5C-48D5020D13AD}" type="parTrans" cxnId="{4C1D4C8D-0E83-4B59-AAE4-35E0F3222ACA}">
      <dgm:prSet/>
      <dgm:spPr/>
      <dgm:t>
        <a:bodyPr/>
        <a:lstStyle/>
        <a:p>
          <a:endParaRPr lang="en-US"/>
        </a:p>
      </dgm:t>
    </dgm:pt>
    <dgm:pt modelId="{9B9B3B52-5E33-4730-ACF2-DFC76D764D74}" type="sibTrans" cxnId="{4C1D4C8D-0E83-4B59-AAE4-35E0F3222ACA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92FE9497-DB1E-4B5C-BCAF-29079A812D8B}">
      <dgm:prSet custT="1"/>
      <dgm:spPr>
        <a:gradFill flip="none" rotWithShape="0">
          <a:gsLst>
            <a:gs pos="0">
              <a:schemeClr val="accent4">
                <a:lumMod val="50000"/>
                <a:shade val="30000"/>
                <a:satMod val="115000"/>
              </a:schemeClr>
            </a:gs>
            <a:gs pos="50000">
              <a:schemeClr val="accent4">
                <a:lumMod val="50000"/>
                <a:shade val="67500"/>
                <a:satMod val="115000"/>
              </a:schemeClr>
            </a:gs>
            <a:gs pos="100000">
              <a:schemeClr val="accent4">
                <a:lumMod val="5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1800" b="1" dirty="0" smtClean="0"/>
            <a:t>Никотин</a:t>
          </a:r>
          <a:endParaRPr lang="ru-RU" sz="1800" b="1" dirty="0"/>
        </a:p>
      </dgm:t>
    </dgm:pt>
    <dgm:pt modelId="{5B02E1BE-2060-485F-916E-7DBA16391AF9}" type="parTrans" cxnId="{C47A2ACB-9533-485E-A3FE-E4333901A0D9}">
      <dgm:prSet/>
      <dgm:spPr/>
      <dgm:t>
        <a:bodyPr/>
        <a:lstStyle/>
        <a:p>
          <a:endParaRPr lang="en-US"/>
        </a:p>
      </dgm:t>
    </dgm:pt>
    <dgm:pt modelId="{E60B5344-FB49-4E2C-AA2B-2950C16AA6EE}" type="sibTrans" cxnId="{C47A2ACB-9533-485E-A3FE-E4333901A0D9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93839D4E-3CD2-40C0-AAFD-4D59F4AEDF2E}">
      <dgm:prSet custT="1"/>
      <dgm:spPr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1400" b="1" smtClean="0"/>
            <a:t>Нервно-сердечные</a:t>
          </a:r>
          <a:endParaRPr lang="en-US" sz="1400" b="1" smtClean="0"/>
        </a:p>
        <a:p>
          <a:r>
            <a:rPr lang="ru-RU" sz="1400" b="1" smtClean="0"/>
            <a:t>яды</a:t>
          </a:r>
          <a:endParaRPr lang="ru-RU" sz="1400" b="1" dirty="0"/>
        </a:p>
      </dgm:t>
    </dgm:pt>
    <dgm:pt modelId="{377F134B-B7AA-4076-8495-66C18E3B3DBA}" type="parTrans" cxnId="{D26F8FF0-72EC-4458-A859-DBAA468E9B87}">
      <dgm:prSet/>
      <dgm:spPr/>
      <dgm:t>
        <a:bodyPr/>
        <a:lstStyle/>
        <a:p>
          <a:endParaRPr lang="en-US"/>
        </a:p>
      </dgm:t>
    </dgm:pt>
    <dgm:pt modelId="{C1EDC558-81D2-4330-9D3B-6B145F2E583F}" type="sibTrans" cxnId="{D26F8FF0-72EC-4458-A859-DBAA468E9B87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43A8CFD4-6335-401C-85CB-214D594A13D8}" type="pres">
      <dgm:prSet presAssocID="{F8FBAEB1-E470-4752-8037-36A8336C04F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F0062F-E9DC-408C-AE72-70F261DCC9D1}" type="pres">
      <dgm:prSet presAssocID="{436B47FD-D2DC-41B2-829B-4FF0805C2FF6}" presName="centerShape" presStyleLbl="node0" presStyleIdx="0" presStyleCnt="1"/>
      <dgm:spPr/>
      <dgm:t>
        <a:bodyPr/>
        <a:lstStyle/>
        <a:p>
          <a:endParaRPr lang="en-US"/>
        </a:p>
      </dgm:t>
    </dgm:pt>
    <dgm:pt modelId="{6D293860-BF3D-40D1-AAA6-EF4F2D61C369}" type="pres">
      <dgm:prSet presAssocID="{92FE9497-DB1E-4B5C-BCAF-29079A812D8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60E88F-2CE3-462A-819B-A7240EEA5475}" type="pres">
      <dgm:prSet presAssocID="{92FE9497-DB1E-4B5C-BCAF-29079A812D8B}" presName="dummy" presStyleCnt="0"/>
      <dgm:spPr/>
    </dgm:pt>
    <dgm:pt modelId="{1FC74280-C987-4BF2-B0E8-8A85B1F121AA}" type="pres">
      <dgm:prSet presAssocID="{E60B5344-FB49-4E2C-AA2B-2950C16AA6EE}" presName="sibTrans" presStyleLbl="sibTrans2D1" presStyleIdx="0" presStyleCnt="5"/>
      <dgm:spPr/>
      <dgm:t>
        <a:bodyPr/>
        <a:lstStyle/>
        <a:p>
          <a:endParaRPr lang="en-US"/>
        </a:p>
      </dgm:t>
    </dgm:pt>
    <dgm:pt modelId="{FC08ED79-B335-48C9-A17D-8E97802B15DB}" type="pres">
      <dgm:prSet presAssocID="{6F321F9A-BB85-4765-8918-BCA5372D2C4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20A52C-660F-42D7-9E01-192C21CF7186}" type="pres">
      <dgm:prSet presAssocID="{6F321F9A-BB85-4765-8918-BCA5372D2C41}" presName="dummy" presStyleCnt="0"/>
      <dgm:spPr/>
    </dgm:pt>
    <dgm:pt modelId="{44D670DB-449D-41E8-9CC0-E5D7D7935E9C}" type="pres">
      <dgm:prSet presAssocID="{594BFF3F-1E96-472E-ADCA-09F17B74AD75}" presName="sibTrans" presStyleLbl="sibTrans2D1" presStyleIdx="1" presStyleCnt="5"/>
      <dgm:spPr/>
      <dgm:t>
        <a:bodyPr/>
        <a:lstStyle/>
        <a:p>
          <a:endParaRPr lang="en-US"/>
        </a:p>
      </dgm:t>
    </dgm:pt>
    <dgm:pt modelId="{1FEA48AA-DDFC-4E8D-A9EC-601524774E88}" type="pres">
      <dgm:prSet presAssocID="{93839D4E-3CD2-40C0-AAFD-4D59F4AEDF2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0E9B65-BDF8-4457-9A9A-61934EBAD00D}" type="pres">
      <dgm:prSet presAssocID="{93839D4E-3CD2-40C0-AAFD-4D59F4AEDF2E}" presName="dummy" presStyleCnt="0"/>
      <dgm:spPr/>
    </dgm:pt>
    <dgm:pt modelId="{B0B1D58B-FE0C-454A-8AF1-A99D23C2E84B}" type="pres">
      <dgm:prSet presAssocID="{C1EDC558-81D2-4330-9D3B-6B145F2E583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631CCEDF-9071-42E3-9702-3BFF471802ED}" type="pres">
      <dgm:prSet presAssocID="{E5CBBB3C-7A79-420C-AA15-150ACA381B9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6B7A4-4A4B-4965-868C-03B68A70C07D}" type="pres">
      <dgm:prSet presAssocID="{E5CBBB3C-7A79-420C-AA15-150ACA381B91}" presName="dummy" presStyleCnt="0"/>
      <dgm:spPr/>
    </dgm:pt>
    <dgm:pt modelId="{E45554D3-38E6-4975-95F8-7706B95C5039}" type="pres">
      <dgm:prSet presAssocID="{9B9B3B52-5E33-4730-ACF2-DFC76D764D74}" presName="sibTrans" presStyleLbl="sibTrans2D1" presStyleIdx="3" presStyleCnt="5"/>
      <dgm:spPr/>
      <dgm:t>
        <a:bodyPr/>
        <a:lstStyle/>
        <a:p>
          <a:endParaRPr lang="en-US"/>
        </a:p>
      </dgm:t>
    </dgm:pt>
    <dgm:pt modelId="{F2ABEFC8-609E-4F5E-BBB4-E850BC23CC09}" type="pres">
      <dgm:prSet presAssocID="{FA30508F-C70E-41A0-A6D4-AE4AF962A6E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F5BA85-88D8-4F3B-A310-49D655007034}" type="pres">
      <dgm:prSet presAssocID="{FA30508F-C70E-41A0-A6D4-AE4AF962A6EA}" presName="dummy" presStyleCnt="0"/>
      <dgm:spPr/>
    </dgm:pt>
    <dgm:pt modelId="{BCC1C0E3-307C-45BE-A0F1-18F9A5C30955}" type="pres">
      <dgm:prSet presAssocID="{1B260FDD-6229-4922-B140-7B3FA27FF1F8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A48720F3-58CB-4C10-A0B7-C5790E296E43}" type="presOf" srcId="{6F321F9A-BB85-4765-8918-BCA5372D2C41}" destId="{FC08ED79-B335-48C9-A17D-8E97802B15DB}" srcOrd="0" destOrd="0" presId="urn:microsoft.com/office/officeart/2005/8/layout/radial6"/>
    <dgm:cxn modelId="{68FABCEE-DAAA-430C-8AFA-54F44896B0C3}" type="presOf" srcId="{E5CBBB3C-7A79-420C-AA15-150ACA381B91}" destId="{631CCEDF-9071-42E3-9702-3BFF471802ED}" srcOrd="0" destOrd="0" presId="urn:microsoft.com/office/officeart/2005/8/layout/radial6"/>
    <dgm:cxn modelId="{B06DE025-1F8A-4892-977A-2371F6BF61FE}" type="presOf" srcId="{C1EDC558-81D2-4330-9D3B-6B145F2E583F}" destId="{B0B1D58B-FE0C-454A-8AF1-A99D23C2E84B}" srcOrd="0" destOrd="0" presId="urn:microsoft.com/office/officeart/2005/8/layout/radial6"/>
    <dgm:cxn modelId="{C47A2ACB-9533-485E-A3FE-E4333901A0D9}" srcId="{436B47FD-D2DC-41B2-829B-4FF0805C2FF6}" destId="{92FE9497-DB1E-4B5C-BCAF-29079A812D8B}" srcOrd="0" destOrd="0" parTransId="{5B02E1BE-2060-485F-916E-7DBA16391AF9}" sibTransId="{E60B5344-FB49-4E2C-AA2B-2950C16AA6EE}"/>
    <dgm:cxn modelId="{3309A48B-E1C5-482C-84E9-01AC5AD57B35}" type="presOf" srcId="{92FE9497-DB1E-4B5C-BCAF-29079A812D8B}" destId="{6D293860-BF3D-40D1-AAA6-EF4F2D61C369}" srcOrd="0" destOrd="0" presId="urn:microsoft.com/office/officeart/2005/8/layout/radial6"/>
    <dgm:cxn modelId="{74BB14A6-AA96-4542-AC27-BA46D3BAB50E}" type="presOf" srcId="{E60B5344-FB49-4E2C-AA2B-2950C16AA6EE}" destId="{1FC74280-C987-4BF2-B0E8-8A85B1F121AA}" srcOrd="0" destOrd="0" presId="urn:microsoft.com/office/officeart/2005/8/layout/radial6"/>
    <dgm:cxn modelId="{8C047139-7129-45AF-A3B3-C5BE8E0D6DD3}" type="presOf" srcId="{FA30508F-C70E-41A0-A6D4-AE4AF962A6EA}" destId="{F2ABEFC8-609E-4F5E-BBB4-E850BC23CC09}" srcOrd="0" destOrd="0" presId="urn:microsoft.com/office/officeart/2005/8/layout/radial6"/>
    <dgm:cxn modelId="{4C1D4C8D-0E83-4B59-AAE4-35E0F3222ACA}" srcId="{436B47FD-D2DC-41B2-829B-4FF0805C2FF6}" destId="{E5CBBB3C-7A79-420C-AA15-150ACA381B91}" srcOrd="3" destOrd="0" parTransId="{A5ACEC94-54D6-40F6-9D5C-48D5020D13AD}" sibTransId="{9B9B3B52-5E33-4730-ACF2-DFC76D764D74}"/>
    <dgm:cxn modelId="{D26F8FF0-72EC-4458-A859-DBAA468E9B87}" srcId="{436B47FD-D2DC-41B2-829B-4FF0805C2FF6}" destId="{93839D4E-3CD2-40C0-AAFD-4D59F4AEDF2E}" srcOrd="2" destOrd="0" parTransId="{377F134B-B7AA-4076-8495-66C18E3B3DBA}" sibTransId="{C1EDC558-81D2-4330-9D3B-6B145F2E583F}"/>
    <dgm:cxn modelId="{F63691DB-6BD7-4C10-AD2A-FEC5262690C7}" type="presOf" srcId="{93839D4E-3CD2-40C0-AAFD-4D59F4AEDF2E}" destId="{1FEA48AA-DDFC-4E8D-A9EC-601524774E88}" srcOrd="0" destOrd="0" presId="urn:microsoft.com/office/officeart/2005/8/layout/radial6"/>
    <dgm:cxn modelId="{C1FDD317-CB15-416E-B1A3-0EF1F6022EF5}" type="presOf" srcId="{1B260FDD-6229-4922-B140-7B3FA27FF1F8}" destId="{BCC1C0E3-307C-45BE-A0F1-18F9A5C30955}" srcOrd="0" destOrd="0" presId="urn:microsoft.com/office/officeart/2005/8/layout/radial6"/>
    <dgm:cxn modelId="{37987802-231C-4FB0-86A9-FA073FEC5792}" type="presOf" srcId="{9B9B3B52-5E33-4730-ACF2-DFC76D764D74}" destId="{E45554D3-38E6-4975-95F8-7706B95C5039}" srcOrd="0" destOrd="0" presId="urn:microsoft.com/office/officeart/2005/8/layout/radial6"/>
    <dgm:cxn modelId="{6EF78735-6CB0-4E5C-9CA2-673D4EDBAC5F}" type="presOf" srcId="{594BFF3F-1E96-472E-ADCA-09F17B74AD75}" destId="{44D670DB-449D-41E8-9CC0-E5D7D7935E9C}" srcOrd="0" destOrd="0" presId="urn:microsoft.com/office/officeart/2005/8/layout/radial6"/>
    <dgm:cxn modelId="{701F89C9-CDB4-42A7-BCE1-EF09EC94D186}" srcId="{436B47FD-D2DC-41B2-829B-4FF0805C2FF6}" destId="{6F321F9A-BB85-4765-8918-BCA5372D2C41}" srcOrd="1" destOrd="0" parTransId="{D4F1872A-B0AF-4E78-84B5-5685089BD3FB}" sibTransId="{594BFF3F-1E96-472E-ADCA-09F17B74AD75}"/>
    <dgm:cxn modelId="{DD7FEC2E-DBE0-47E4-BA92-B5530F554F56}" srcId="{436B47FD-D2DC-41B2-829B-4FF0805C2FF6}" destId="{FA30508F-C70E-41A0-A6D4-AE4AF962A6EA}" srcOrd="4" destOrd="0" parTransId="{7C81F51C-ECD6-4AE9-B9F9-FEB7656E36AA}" sibTransId="{1B260FDD-6229-4922-B140-7B3FA27FF1F8}"/>
    <dgm:cxn modelId="{48FCF324-3B13-4C28-8808-A246F418CFA9}" srcId="{F8FBAEB1-E470-4752-8037-36A8336C04F0}" destId="{436B47FD-D2DC-41B2-829B-4FF0805C2FF6}" srcOrd="0" destOrd="0" parTransId="{3E1FA1BD-D15D-4F9D-B24E-88182CB58D5F}" sibTransId="{B79113B7-F9EB-4C71-8CA4-C4867968405A}"/>
    <dgm:cxn modelId="{56BD99A7-AADD-482E-A9C9-2076F721A8D8}" type="presOf" srcId="{436B47FD-D2DC-41B2-829B-4FF0805C2FF6}" destId="{3CF0062F-E9DC-408C-AE72-70F261DCC9D1}" srcOrd="0" destOrd="0" presId="urn:microsoft.com/office/officeart/2005/8/layout/radial6"/>
    <dgm:cxn modelId="{9126CB5A-B8BB-411C-8366-E1A51E95502A}" type="presOf" srcId="{F8FBAEB1-E470-4752-8037-36A8336C04F0}" destId="{43A8CFD4-6335-401C-85CB-214D594A13D8}" srcOrd="0" destOrd="0" presId="urn:microsoft.com/office/officeart/2005/8/layout/radial6"/>
    <dgm:cxn modelId="{7F7099C4-9A74-44FC-9C0C-55E4EAF4A2C6}" type="presParOf" srcId="{43A8CFD4-6335-401C-85CB-214D594A13D8}" destId="{3CF0062F-E9DC-408C-AE72-70F261DCC9D1}" srcOrd="0" destOrd="0" presId="urn:microsoft.com/office/officeart/2005/8/layout/radial6"/>
    <dgm:cxn modelId="{45D9FD1B-B3C2-40C2-9CFA-BFDF23B146B2}" type="presParOf" srcId="{43A8CFD4-6335-401C-85CB-214D594A13D8}" destId="{6D293860-BF3D-40D1-AAA6-EF4F2D61C369}" srcOrd="1" destOrd="0" presId="urn:microsoft.com/office/officeart/2005/8/layout/radial6"/>
    <dgm:cxn modelId="{9FF487A6-26C8-422C-9E86-1DED6579EB71}" type="presParOf" srcId="{43A8CFD4-6335-401C-85CB-214D594A13D8}" destId="{E460E88F-2CE3-462A-819B-A7240EEA5475}" srcOrd="2" destOrd="0" presId="urn:microsoft.com/office/officeart/2005/8/layout/radial6"/>
    <dgm:cxn modelId="{CFB130B4-BDE5-4756-A421-5D30BCDA11AC}" type="presParOf" srcId="{43A8CFD4-6335-401C-85CB-214D594A13D8}" destId="{1FC74280-C987-4BF2-B0E8-8A85B1F121AA}" srcOrd="3" destOrd="0" presId="urn:microsoft.com/office/officeart/2005/8/layout/radial6"/>
    <dgm:cxn modelId="{B3C34CE8-3D01-421C-A217-543E214E9E30}" type="presParOf" srcId="{43A8CFD4-6335-401C-85CB-214D594A13D8}" destId="{FC08ED79-B335-48C9-A17D-8E97802B15DB}" srcOrd="4" destOrd="0" presId="urn:microsoft.com/office/officeart/2005/8/layout/radial6"/>
    <dgm:cxn modelId="{AC9A5EFD-96F9-4C57-B101-F4900CD7C258}" type="presParOf" srcId="{43A8CFD4-6335-401C-85CB-214D594A13D8}" destId="{1520A52C-660F-42D7-9E01-192C21CF7186}" srcOrd="5" destOrd="0" presId="urn:microsoft.com/office/officeart/2005/8/layout/radial6"/>
    <dgm:cxn modelId="{B9082B5D-2486-48E6-8D60-F44E2B5B0BE8}" type="presParOf" srcId="{43A8CFD4-6335-401C-85CB-214D594A13D8}" destId="{44D670DB-449D-41E8-9CC0-E5D7D7935E9C}" srcOrd="6" destOrd="0" presId="urn:microsoft.com/office/officeart/2005/8/layout/radial6"/>
    <dgm:cxn modelId="{FDCBF38D-41F1-4680-B33B-4DBF5588A6C1}" type="presParOf" srcId="{43A8CFD4-6335-401C-85CB-214D594A13D8}" destId="{1FEA48AA-DDFC-4E8D-A9EC-601524774E88}" srcOrd="7" destOrd="0" presId="urn:microsoft.com/office/officeart/2005/8/layout/radial6"/>
    <dgm:cxn modelId="{0437B687-B5E9-4993-B514-7B77543BD922}" type="presParOf" srcId="{43A8CFD4-6335-401C-85CB-214D594A13D8}" destId="{CE0E9B65-BDF8-4457-9A9A-61934EBAD00D}" srcOrd="8" destOrd="0" presId="urn:microsoft.com/office/officeart/2005/8/layout/radial6"/>
    <dgm:cxn modelId="{07C8352E-BF36-4060-B4DB-23456CFFC8CB}" type="presParOf" srcId="{43A8CFD4-6335-401C-85CB-214D594A13D8}" destId="{B0B1D58B-FE0C-454A-8AF1-A99D23C2E84B}" srcOrd="9" destOrd="0" presId="urn:microsoft.com/office/officeart/2005/8/layout/radial6"/>
    <dgm:cxn modelId="{D6FCEEB3-5B69-43B3-B096-27166593AA29}" type="presParOf" srcId="{43A8CFD4-6335-401C-85CB-214D594A13D8}" destId="{631CCEDF-9071-42E3-9702-3BFF471802ED}" srcOrd="10" destOrd="0" presId="urn:microsoft.com/office/officeart/2005/8/layout/radial6"/>
    <dgm:cxn modelId="{CCE142F8-29EF-40D2-A1A5-3A7C1B8E8288}" type="presParOf" srcId="{43A8CFD4-6335-401C-85CB-214D594A13D8}" destId="{6746B7A4-4A4B-4965-868C-03B68A70C07D}" srcOrd="11" destOrd="0" presId="urn:microsoft.com/office/officeart/2005/8/layout/radial6"/>
    <dgm:cxn modelId="{93A2E82B-7B4D-4919-90E2-B46AF8FEAC1C}" type="presParOf" srcId="{43A8CFD4-6335-401C-85CB-214D594A13D8}" destId="{E45554D3-38E6-4975-95F8-7706B95C5039}" srcOrd="12" destOrd="0" presId="urn:microsoft.com/office/officeart/2005/8/layout/radial6"/>
    <dgm:cxn modelId="{715F2D0B-8B95-4307-8BA4-991167FB0F3F}" type="presParOf" srcId="{43A8CFD4-6335-401C-85CB-214D594A13D8}" destId="{F2ABEFC8-609E-4F5E-BBB4-E850BC23CC09}" srcOrd="13" destOrd="0" presId="urn:microsoft.com/office/officeart/2005/8/layout/radial6"/>
    <dgm:cxn modelId="{AD206D4E-653E-488A-8105-347A35B85137}" type="presParOf" srcId="{43A8CFD4-6335-401C-85CB-214D594A13D8}" destId="{D1F5BA85-88D8-4F3B-A310-49D655007034}" srcOrd="14" destOrd="0" presId="urn:microsoft.com/office/officeart/2005/8/layout/radial6"/>
    <dgm:cxn modelId="{F5BF37C0-1F18-4ECD-BDA0-626A95659821}" type="presParOf" srcId="{43A8CFD4-6335-401C-85CB-214D594A13D8}" destId="{BCC1C0E3-307C-45BE-A0F1-18F9A5C3095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DBE863-7B9B-4242-AA87-14C8CAE122B9}">
      <dsp:nvSpPr>
        <dsp:cNvPr id="0" name=""/>
        <dsp:cNvSpPr/>
      </dsp:nvSpPr>
      <dsp:spPr>
        <a:xfrm>
          <a:off x="226547" y="144029"/>
          <a:ext cx="5849373" cy="6326474"/>
        </a:xfrm>
        <a:prstGeom prst="pie">
          <a:avLst>
            <a:gd name="adj1" fmla="val 5400000"/>
            <a:gd name="adj2" fmla="val 16200000"/>
          </a:avLst>
        </a:prstGeom>
        <a:solidFill>
          <a:srgbClr val="CCCCFF"/>
        </a:soli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3444DB-68FF-4B65-8281-70789056D22A}">
      <dsp:nvSpPr>
        <dsp:cNvPr id="0" name=""/>
        <dsp:cNvSpPr/>
      </dsp:nvSpPr>
      <dsp:spPr>
        <a:xfrm>
          <a:off x="2762770" y="144029"/>
          <a:ext cx="6068660" cy="6381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  <a:cs typeface="Arial" pitchFamily="34" charset="0"/>
            </a:rPr>
            <a:t>Обеспечивают </a:t>
          </a:r>
          <a:endParaRPr lang="en-US" sz="3600" b="1" kern="1200" dirty="0" smtClean="0">
            <a:solidFill>
              <a:srgbClr val="002060"/>
            </a:solidFill>
            <a:cs typeface="Arial" pitchFamily="34" charset="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  <a:cs typeface="Arial" pitchFamily="34" charset="0"/>
            </a:rPr>
            <a:t>газообмен</a:t>
          </a:r>
          <a:endParaRPr lang="ru-RU" sz="3600" kern="1200" dirty="0">
            <a:solidFill>
              <a:srgbClr val="002060"/>
            </a:solidFill>
          </a:endParaRPr>
        </a:p>
      </dsp:txBody>
      <dsp:txXfrm>
        <a:off x="2762770" y="144029"/>
        <a:ext cx="6068660" cy="1914394"/>
      </dsp:txXfrm>
    </dsp:sp>
    <dsp:sp modelId="{E5ACD152-DA1F-4A88-909D-9E9D5BD5A938}">
      <dsp:nvSpPr>
        <dsp:cNvPr id="0" name=""/>
        <dsp:cNvSpPr/>
      </dsp:nvSpPr>
      <dsp:spPr>
        <a:xfrm>
          <a:off x="1072216" y="2294341"/>
          <a:ext cx="3381107" cy="3381107"/>
        </a:xfrm>
        <a:prstGeom prst="pie">
          <a:avLst>
            <a:gd name="adj1" fmla="val 5400000"/>
            <a:gd name="adj2" fmla="val 16200000"/>
          </a:avLst>
        </a:prstGeom>
        <a:gradFill flip="none" rotWithShape="0">
          <a:gsLst>
            <a:gs pos="0">
              <a:srgbClr val="CCCCFF">
                <a:shade val="30000"/>
                <a:satMod val="115000"/>
              </a:srgbClr>
            </a:gs>
            <a:gs pos="50000">
              <a:srgbClr val="CCCCFF">
                <a:shade val="67500"/>
                <a:satMod val="115000"/>
              </a:srgbClr>
            </a:gs>
            <a:gs pos="100000">
              <a:srgbClr val="CCCCFF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3ED418-2334-4ADD-8C12-886BA064E2DD}">
      <dsp:nvSpPr>
        <dsp:cNvPr id="0" name=""/>
        <dsp:cNvSpPr/>
      </dsp:nvSpPr>
      <dsp:spPr>
        <a:xfrm>
          <a:off x="2762770" y="2294341"/>
          <a:ext cx="6068660" cy="33811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999FF"/>
          </a:solidFill>
          <a:prstDash val="solid"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  <a:latin typeface="+mn-lt"/>
              <a:cs typeface="Arial" pitchFamily="34" charset="0"/>
            </a:rPr>
            <a:t>Участвуют в голосо-</a:t>
          </a:r>
          <a:r>
            <a:rPr lang="en-US" sz="3600" b="1" kern="1200" dirty="0" smtClean="0">
              <a:solidFill>
                <a:srgbClr val="002060"/>
              </a:solidFill>
              <a:latin typeface="+mn-lt"/>
              <a:cs typeface="Arial" pitchFamily="34" charset="0"/>
            </a:rPr>
            <a:t>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  <a:latin typeface="+mn-lt"/>
              <a:cs typeface="Arial" pitchFamily="34" charset="0"/>
            </a:rPr>
            <a:t>образовании</a:t>
          </a:r>
          <a:endParaRPr lang="ru-RU" sz="3600" kern="1200" dirty="0">
            <a:solidFill>
              <a:srgbClr val="002060"/>
            </a:solidFill>
          </a:endParaRPr>
        </a:p>
      </dsp:txBody>
      <dsp:txXfrm>
        <a:off x="2762770" y="2294341"/>
        <a:ext cx="6068660" cy="1560510"/>
      </dsp:txXfrm>
    </dsp:sp>
    <dsp:sp modelId="{3DF7C431-D546-41CA-92D2-265FE77D3630}">
      <dsp:nvSpPr>
        <dsp:cNvPr id="0" name=""/>
        <dsp:cNvSpPr/>
      </dsp:nvSpPr>
      <dsp:spPr>
        <a:xfrm>
          <a:off x="1982515" y="3854852"/>
          <a:ext cx="1560511" cy="1560511"/>
        </a:xfrm>
        <a:prstGeom prst="pie">
          <a:avLst>
            <a:gd name="adj1" fmla="val 5400000"/>
            <a:gd name="adj2" fmla="val 16200000"/>
          </a:avLst>
        </a:prstGeom>
        <a:solidFill>
          <a:srgbClr val="002060"/>
        </a:soli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08FCA3-4B30-4A7F-AF9C-3E5C043296F8}">
      <dsp:nvSpPr>
        <dsp:cNvPr id="0" name=""/>
        <dsp:cNvSpPr/>
      </dsp:nvSpPr>
      <dsp:spPr>
        <a:xfrm>
          <a:off x="2762770" y="3854852"/>
          <a:ext cx="6068660" cy="15605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999FF"/>
          </a:solidFill>
          <a:prstDash val="solid"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  <a:latin typeface="+mn-lt"/>
              <a:cs typeface="Arial" pitchFamily="34" charset="0"/>
            </a:rPr>
            <a:t>Участвуют в теплорегуляции</a:t>
          </a:r>
          <a:endParaRPr lang="ru-RU" sz="3600" kern="1200" dirty="0">
            <a:solidFill>
              <a:srgbClr val="002060"/>
            </a:solidFill>
          </a:endParaRPr>
        </a:p>
      </dsp:txBody>
      <dsp:txXfrm>
        <a:off x="2762770" y="3854852"/>
        <a:ext cx="6068660" cy="156051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A5F90E-7237-4E57-81D7-B223419E425C}">
      <dsp:nvSpPr>
        <dsp:cNvPr id="0" name=""/>
        <dsp:cNvSpPr/>
      </dsp:nvSpPr>
      <dsp:spPr>
        <a:xfrm>
          <a:off x="4376530" y="1513483"/>
          <a:ext cx="2968710" cy="2394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105"/>
              </a:lnTo>
              <a:lnTo>
                <a:pt x="2968710" y="99105"/>
              </a:lnTo>
              <a:lnTo>
                <a:pt x="2968710" y="23943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238ADE-50D5-4849-A74A-53E3EF5D7E15}">
      <dsp:nvSpPr>
        <dsp:cNvPr id="0" name=""/>
        <dsp:cNvSpPr/>
      </dsp:nvSpPr>
      <dsp:spPr>
        <a:xfrm>
          <a:off x="4246339" y="1513483"/>
          <a:ext cx="91440" cy="239433"/>
        </a:xfrm>
        <a:custGeom>
          <a:avLst/>
          <a:gdLst/>
          <a:ahLst/>
          <a:cxnLst/>
          <a:rect l="0" t="0" r="0" b="0"/>
          <a:pathLst>
            <a:path>
              <a:moveTo>
                <a:pt x="130190" y="0"/>
              </a:moveTo>
              <a:lnTo>
                <a:pt x="130190" y="99105"/>
              </a:lnTo>
              <a:lnTo>
                <a:pt x="45720" y="99105"/>
              </a:lnTo>
              <a:lnTo>
                <a:pt x="45720" y="23943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F2C9DD-CFF2-4A52-89E4-817B62DEF94D}">
      <dsp:nvSpPr>
        <dsp:cNvPr id="0" name=""/>
        <dsp:cNvSpPr/>
      </dsp:nvSpPr>
      <dsp:spPr>
        <a:xfrm>
          <a:off x="1339306" y="1513483"/>
          <a:ext cx="3037224" cy="239433"/>
        </a:xfrm>
        <a:custGeom>
          <a:avLst/>
          <a:gdLst/>
          <a:ahLst/>
          <a:cxnLst/>
          <a:rect l="0" t="0" r="0" b="0"/>
          <a:pathLst>
            <a:path>
              <a:moveTo>
                <a:pt x="3037224" y="0"/>
              </a:moveTo>
              <a:lnTo>
                <a:pt x="3037224" y="99105"/>
              </a:lnTo>
              <a:lnTo>
                <a:pt x="0" y="99105"/>
              </a:lnTo>
              <a:lnTo>
                <a:pt x="0" y="23943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6E1B6-B62C-4D5C-B150-A8311E89C8BB}">
      <dsp:nvSpPr>
        <dsp:cNvPr id="0" name=""/>
        <dsp:cNvSpPr/>
      </dsp:nvSpPr>
      <dsp:spPr>
        <a:xfrm>
          <a:off x="710849" y="310970"/>
          <a:ext cx="7331362" cy="1202512"/>
        </a:xfrm>
        <a:prstGeom prst="rect">
          <a:avLst/>
        </a:prstGeom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047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Дыхательные пути 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3 отдела</a:t>
          </a:r>
          <a:endParaRPr lang="ru-RU" sz="4400" b="1" kern="1200" dirty="0"/>
        </a:p>
      </dsp:txBody>
      <dsp:txXfrm>
        <a:off x="710849" y="310970"/>
        <a:ext cx="7331362" cy="1202512"/>
      </dsp:txXfrm>
    </dsp:sp>
    <dsp:sp modelId="{01B44C7B-B442-42AC-81AD-70A6472DA1B9}">
      <dsp:nvSpPr>
        <dsp:cNvPr id="0" name=""/>
        <dsp:cNvSpPr/>
      </dsp:nvSpPr>
      <dsp:spPr>
        <a:xfrm flipH="1">
          <a:off x="795973" y="407509"/>
          <a:ext cx="916812" cy="102050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33D3DC4-770E-48C4-88AD-D959AC0DAD23}">
      <dsp:nvSpPr>
        <dsp:cNvPr id="0" name=""/>
        <dsp:cNvSpPr/>
      </dsp:nvSpPr>
      <dsp:spPr>
        <a:xfrm>
          <a:off x="2839" y="1752916"/>
          <a:ext cx="2672932" cy="1276953"/>
        </a:xfrm>
        <a:prstGeom prst="rect">
          <a:avLst/>
        </a:prstGeom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047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</a:rPr>
            <a:t>        Верхний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</a:rPr>
            <a:t>    </a:t>
          </a:r>
          <a:endParaRPr lang="ru-RU" sz="2400" kern="1200" dirty="0"/>
        </a:p>
      </dsp:txBody>
      <dsp:txXfrm>
        <a:off x="2839" y="1752916"/>
        <a:ext cx="2672932" cy="1276953"/>
      </dsp:txXfrm>
    </dsp:sp>
    <dsp:sp modelId="{DA573A53-1AEA-4D48-A746-AA051172C1CE}">
      <dsp:nvSpPr>
        <dsp:cNvPr id="0" name=""/>
        <dsp:cNvSpPr/>
      </dsp:nvSpPr>
      <dsp:spPr>
        <a:xfrm flipH="1">
          <a:off x="140333" y="2011128"/>
          <a:ext cx="608840" cy="88143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0D96F07-64A4-4FEB-9947-32C6DD08B3E6}">
      <dsp:nvSpPr>
        <dsp:cNvPr id="0" name=""/>
        <dsp:cNvSpPr/>
      </dsp:nvSpPr>
      <dsp:spPr>
        <a:xfrm>
          <a:off x="2956428" y="1752916"/>
          <a:ext cx="2671261" cy="1289703"/>
        </a:xfrm>
        <a:prstGeom prst="rect">
          <a:avLst/>
        </a:prstGeom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047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</a:rPr>
            <a:t>Средний </a:t>
          </a:r>
          <a:endParaRPr lang="ru-RU" sz="2400" kern="1200" dirty="0"/>
        </a:p>
      </dsp:txBody>
      <dsp:txXfrm>
        <a:off x="2956428" y="1752916"/>
        <a:ext cx="2671261" cy="1289703"/>
      </dsp:txXfrm>
    </dsp:sp>
    <dsp:sp modelId="{EB28C08A-16BD-40B1-84F1-C222740577DE}">
      <dsp:nvSpPr>
        <dsp:cNvPr id="0" name=""/>
        <dsp:cNvSpPr/>
      </dsp:nvSpPr>
      <dsp:spPr>
        <a:xfrm>
          <a:off x="5976664" y="1800200"/>
          <a:ext cx="865263" cy="123355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2D4C51A-8C7F-407A-9BFD-557F7D0C638F}">
      <dsp:nvSpPr>
        <dsp:cNvPr id="0" name=""/>
        <dsp:cNvSpPr/>
      </dsp:nvSpPr>
      <dsp:spPr>
        <a:xfrm>
          <a:off x="5908347" y="1752916"/>
          <a:ext cx="2873788" cy="1234634"/>
        </a:xfrm>
        <a:prstGeom prst="rect">
          <a:avLst/>
        </a:prstGeom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047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+mn-lt"/>
            </a:rPr>
            <a:t>Нижние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+mn-lt"/>
            </a:rPr>
            <a:t>дыхательные пути</a:t>
          </a:r>
          <a:endParaRPr lang="ru-RU" sz="2400" kern="1200" dirty="0"/>
        </a:p>
      </dsp:txBody>
      <dsp:txXfrm>
        <a:off x="5908347" y="1752916"/>
        <a:ext cx="2873788" cy="1234634"/>
      </dsp:txXfrm>
    </dsp:sp>
    <dsp:sp modelId="{EB4D3B1E-49BB-41E0-88ED-4EA84ED5D4B3}">
      <dsp:nvSpPr>
        <dsp:cNvPr id="0" name=""/>
        <dsp:cNvSpPr/>
      </dsp:nvSpPr>
      <dsp:spPr>
        <a:xfrm>
          <a:off x="3054679" y="1944219"/>
          <a:ext cx="673788" cy="102303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Организационная диаграмма с рисунками"/>
  <dgm:desc val="Служит для отображения иерархических сведений или отношений подотчетности в организации с помощью соответствующих рисунков. С этим макетом доступны фигуры помощника, подчиненного и коллеги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F97C4-A6BF-413F-8311-D9F6AE8DC018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B4BA4-ACDF-498F-8379-77FCFC18D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9044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8CCD8-2B87-4AF6-9629-9AB31CEFC560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815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22.pn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1.png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39.png"/><Relationship Id="rId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41.png"/><Relationship Id="rId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gi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microsoft.com/office/2007/relationships/hdphoto" Target="../media/hdphoto26.wdp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25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5" Type="http://schemas.openxmlformats.org/officeDocument/2006/relationships/image" Target="../media/image57.png"/><Relationship Id="rId4" Type="http://schemas.openxmlformats.org/officeDocument/2006/relationships/image" Target="../media/image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1.wdp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3.wdp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microsoft.com/office/2007/relationships/hdphoto" Target="../media/hdphoto35.wdp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diagramLayout" Target="../diagrams/layout4.xml"/><Relationship Id="rId7" Type="http://schemas.openxmlformats.org/officeDocument/2006/relationships/image" Target="../media/image82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85.gif"/><Relationship Id="rId5" Type="http://schemas.openxmlformats.org/officeDocument/2006/relationships/diagramColors" Target="../diagrams/colors4.xml"/><Relationship Id="rId10" Type="http://schemas.microsoft.com/office/2007/relationships/hdphoto" Target="../media/hdphoto37.wdp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Особенности органов дыхания в возрастном аспекте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Подготовила: Смирнова Елена Николаевна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8753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83421" y="228600"/>
            <a:ext cx="35650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Гортань</a:t>
            </a:r>
            <a:endParaRPr lang="ru-RU" sz="66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2156606"/>
            <a:ext cx="4464496" cy="3371136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Обеспечивает </a:t>
            </a:r>
            <a:r>
              <a:rPr lang="en-US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прохождение воздуха</a:t>
            </a:r>
            <a:r>
              <a:rPr lang="en-US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   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Голосовой </a:t>
            </a:r>
            <a:r>
              <a:rPr lang="en-US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аппарат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Участвует в акте    </a:t>
            </a: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глотания</a:t>
            </a:r>
            <a:endParaRPr lang="ru-RU" sz="32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5913346"/>
            <a:ext cx="1239858" cy="9446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490" b="90000" l="8287" r="89779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12" t="5168" r="28726" b="16253"/>
          <a:stretch/>
        </p:blipFill>
        <p:spPr>
          <a:xfrm>
            <a:off x="6012160" y="1336596"/>
            <a:ext cx="2304256" cy="44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290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262091" y="260648"/>
            <a:ext cx="4714876" cy="4680520"/>
          </a:xfrm>
          <a:prstGeom prst="roundRect">
            <a:avLst/>
          </a:prstGeom>
          <a:solidFill>
            <a:srgbClr val="9999FF"/>
          </a:solidFill>
          <a:ln w="38100"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В средней части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гортани, 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на боковых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стенках, имеется 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2 пары складок,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образованных 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верхними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и 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нижними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голосовыми 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связками, натянутыми между </a:t>
            </a:r>
            <a:r>
              <a:rPr lang="en-US" sz="2800" b="1" dirty="0" smtClean="0">
                <a:solidFill>
                  <a:srgbClr val="003054"/>
                </a:solidFill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хрящами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. Пространство между связками называется голосовой щелью.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436096" y="764704"/>
            <a:ext cx="2790914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7561" y="4914148"/>
            <a:ext cx="1800200" cy="1639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28" b="1"/>
          <a:stretch/>
        </p:blipFill>
        <p:spPr bwMode="auto">
          <a:xfrm>
            <a:off x="5058490" y="3906999"/>
            <a:ext cx="1971675" cy="2205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948019" y="3906999"/>
            <a:ext cx="1647587" cy="504056"/>
          </a:xfrm>
          <a:prstGeom prst="roundRect">
            <a:avLst/>
          </a:prstGeom>
          <a:solidFill>
            <a:srgbClr val="99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Связки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08119" y="5013788"/>
            <a:ext cx="1647801" cy="720080"/>
          </a:xfrm>
          <a:prstGeom prst="roundRect">
            <a:avLst/>
          </a:prstGeom>
          <a:solidFill>
            <a:srgbClr val="99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Голосовая щель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7" name="Прямая со стрелкой 6"/>
          <p:cNvCxnSpPr>
            <a:stCxn id="2" idx="1"/>
          </p:cNvCxnSpPr>
          <p:nvPr/>
        </p:nvCxnSpPr>
        <p:spPr>
          <a:xfrm flipH="1">
            <a:off x="5940152" y="4159027"/>
            <a:ext cx="1007867" cy="99816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1"/>
          </p:cNvCxnSpPr>
          <p:nvPr/>
        </p:nvCxnSpPr>
        <p:spPr>
          <a:xfrm flipH="1">
            <a:off x="6092553" y="4159027"/>
            <a:ext cx="855466" cy="106144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9" idx="1"/>
          </p:cNvCxnSpPr>
          <p:nvPr/>
        </p:nvCxnSpPr>
        <p:spPr>
          <a:xfrm flipH="1" flipV="1">
            <a:off x="6044327" y="5372869"/>
            <a:ext cx="963792" cy="959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2" idx="0"/>
          </p:cNvCxnSpPr>
          <p:nvPr/>
        </p:nvCxnSpPr>
        <p:spPr>
          <a:xfrm flipH="1" flipV="1">
            <a:off x="6831553" y="1700808"/>
            <a:ext cx="940260" cy="220619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6660232" y="1484784"/>
            <a:ext cx="1111582" cy="242221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6722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nimBg="1"/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46509" y="3861048"/>
            <a:ext cx="3528392" cy="1736646"/>
          </a:xfrm>
          <a:prstGeom prst="roundRect">
            <a:avLst/>
          </a:prstGeom>
          <a:solidFill>
            <a:srgbClr val="99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Человек молчит – голосовая щель треугольной формы и достаточно велика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.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5148064" y="3705580"/>
            <a:ext cx="3737784" cy="2962513"/>
          </a:xfrm>
          <a:prstGeom prst="roundRect">
            <a:avLst/>
          </a:prstGeom>
          <a:solidFill>
            <a:srgbClr val="99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Звук появляется при неполном смыкании голосовой щели, прохождение через нее воздуха, который колеблет голосовые связки.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745830"/>
            <a:ext cx="1239858" cy="9446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3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638" y="1052736"/>
            <a:ext cx="3168352" cy="2664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2713" y="1048423"/>
            <a:ext cx="2993136" cy="25115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9169" y="1052736"/>
            <a:ext cx="2335891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8887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 descr="фонограмма мама"/>
          <p:cNvSpPr>
            <a:spLocks noChangeAspect="1" noChangeArrowheads="1"/>
          </p:cNvSpPr>
          <p:nvPr/>
        </p:nvSpPr>
        <p:spPr bwMode="auto">
          <a:xfrm>
            <a:off x="4211960" y="1794486"/>
            <a:ext cx="4590187" cy="2908988"/>
          </a:xfrm>
          <a:prstGeom prst="rect">
            <a:avLst/>
          </a:prstGeom>
          <a:blipFill dpi="0" rotWithShape="0"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isometricOffAxis2Left"/>
            <a:lightRig rig="threePt" dir="t"/>
          </a:scene3d>
          <a:sp3d>
            <a:bevelT w="139700" h="139700" prst="divot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076825" y="1341438"/>
            <a:ext cx="3598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4000">
              <a:latin typeface="Times New Roman" pitchFamily="18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714348" y="5143512"/>
            <a:ext cx="1584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Воздух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2500298" y="5143512"/>
            <a:ext cx="21971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Голосовая </a:t>
            </a:r>
            <a:r>
              <a:rPr lang="ru-RU" sz="28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щель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4500562" y="5143512"/>
            <a:ext cx="316706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Колебания голосовых связок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7358082" y="5143512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Звук</a:t>
            </a:r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 flipV="1">
            <a:off x="2214546" y="5429264"/>
            <a:ext cx="423844" cy="0"/>
          </a:xfrm>
          <a:prstGeom prst="line">
            <a:avLst/>
          </a:prstGeom>
          <a:ln>
            <a:solidFill>
              <a:srgbClr val="002060"/>
            </a:solidFill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 flipV="1">
            <a:off x="4714876" y="5429264"/>
            <a:ext cx="357190" cy="950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9643" name="Line 11"/>
          <p:cNvSpPr>
            <a:spLocks noChangeShapeType="1"/>
          </p:cNvSpPr>
          <p:nvPr/>
        </p:nvSpPr>
        <p:spPr bwMode="auto">
          <a:xfrm flipV="1">
            <a:off x="7143768" y="5429264"/>
            <a:ext cx="352444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119480" y="528491"/>
            <a:ext cx="6811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Образование звука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500" y="1692275"/>
            <a:ext cx="4109780" cy="2931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88301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nimBg="1"/>
      <p:bldP spid="69637" grpId="0"/>
      <p:bldP spid="69638" grpId="0"/>
      <p:bldP spid="69639" grpId="0"/>
      <p:bldP spid="69640" grpId="0"/>
      <p:bldP spid="69641" grpId="0" animBg="1"/>
      <p:bldP spid="69642" grpId="0" animBg="1"/>
      <p:bldP spid="696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 стрелкой 4"/>
          <p:cNvCxnSpPr/>
          <p:nvPr/>
        </p:nvCxnSpPr>
        <p:spPr>
          <a:xfrm rot="5400000" flipH="1" flipV="1">
            <a:off x="2607455" y="2321711"/>
            <a:ext cx="3787008" cy="79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500562" y="4214818"/>
            <a:ext cx="4286280" cy="15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4572000" y="500042"/>
            <a:ext cx="1928826" cy="785818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divo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00694" y="1214422"/>
            <a:ext cx="1928794" cy="795342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57884" y="1928802"/>
            <a:ext cx="2071670" cy="795342"/>
          </a:xfrm>
          <a:prstGeom prst="roundRect">
            <a:avLst/>
          </a:prstGeom>
          <a:solidFill>
            <a:srgbClr val="00660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29454" y="3357562"/>
            <a:ext cx="1857388" cy="79534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29388" y="2643182"/>
            <a:ext cx="2071670" cy="795342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500562" y="642918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СОПРАНО</a:t>
            </a:r>
            <a:endParaRPr lang="ru-RU" sz="28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7884" y="1357298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АЛЬТ</a:t>
            </a:r>
            <a:endParaRPr lang="ru-RU" sz="2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72198" y="2071678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ТЕНОР</a:t>
            </a:r>
            <a:endParaRPr lang="ru-RU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29388" y="2786058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БАРИТОН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86644" y="3500438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</a:t>
            </a:r>
            <a:endParaRPr lang="ru-RU" sz="2800" b="1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86216" y="4286256"/>
            <a:ext cx="4643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054"/>
                </a:solidFill>
              </a:rPr>
              <a:t>Длина голосовых связок</a:t>
            </a:r>
            <a:endParaRPr lang="ru-RU" sz="2800" b="1" dirty="0">
              <a:solidFill>
                <a:srgbClr val="003054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440437" y="2202977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054"/>
                </a:solidFill>
              </a:rPr>
              <a:t>Высота голоса</a:t>
            </a:r>
            <a:endParaRPr lang="ru-RU" sz="2800" b="1" dirty="0">
              <a:solidFill>
                <a:srgbClr val="003054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67544" y="377993"/>
            <a:ext cx="3643338" cy="5959138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Высота голоса человека связана с длиной голосовых связок. </a:t>
            </a:r>
            <a:endParaRPr lang="en-US" sz="2400" b="1" dirty="0" smtClean="0">
              <a:solidFill>
                <a:srgbClr val="003054"/>
              </a:solidFill>
              <a:latin typeface="+mn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Чем короче голосовые связки, тем больше частота их колебаний и тем выше голос. </a:t>
            </a:r>
            <a:endParaRPr lang="en-US" sz="2400" b="1" dirty="0" smtClean="0">
              <a:solidFill>
                <a:srgbClr val="003054"/>
              </a:solidFill>
              <a:latin typeface="+mn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У женщин голосовые связки короче, чем у мужчин. </a:t>
            </a:r>
            <a:endParaRPr lang="en-US" sz="2400" b="1" dirty="0" smtClean="0">
              <a:solidFill>
                <a:srgbClr val="003054"/>
              </a:solidFill>
              <a:latin typeface="+mn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Поэтому у женщин    голос выше.</a:t>
            </a:r>
            <a:endParaRPr lang="ru-RU" sz="24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286216" y="5085184"/>
            <a:ext cx="4572000" cy="1328023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Голосовые связки могут  совершать 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от 80 до 10000 колебаний в 1 секунду</a:t>
            </a:r>
            <a:endParaRPr lang="ru-RU" sz="24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964551"/>
            <a:ext cx="978022" cy="74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460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/>
      <p:bldP spid="19" grpId="0"/>
      <p:bldP spid="21" grpId="0"/>
      <p:bldP spid="22" grpId="0"/>
      <p:bldP spid="23" grpId="0"/>
      <p:bldP spid="25" grpId="0"/>
      <p:bldP spid="27" grpId="0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tasha\Desktop\иллюстрации дыхание\untitled6.bmp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CCCC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89140" y="344110"/>
            <a:ext cx="4248472" cy="5924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35182" y="1484784"/>
            <a:ext cx="4114800" cy="4354294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Окончательное формирование звуков речи человека происходит в полостях глотки, носоглотки, рта и носа, при изменении положения языка, губ, нижней челюсти.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182" y="5839078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195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547813" y="692150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285728"/>
            <a:ext cx="69622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003054"/>
                </a:solidFill>
              </a:rPr>
              <a:t>Гигиена голосового</a:t>
            </a:r>
          </a:p>
          <a:p>
            <a:pPr algn="ctr"/>
            <a:r>
              <a:rPr lang="ru-RU" sz="5400" b="1" cap="none" spc="0" dirty="0" smtClean="0">
                <a:ln/>
                <a:solidFill>
                  <a:srgbClr val="003054"/>
                </a:solidFill>
                <a:effectLst/>
              </a:rPr>
              <a:t>аппарата</a:t>
            </a:r>
            <a:endParaRPr lang="ru-RU" sz="5400" b="1" cap="none" spc="0" dirty="0">
              <a:ln/>
              <a:solidFill>
                <a:srgbClr val="003054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8860" y="1928802"/>
            <a:ext cx="4572000" cy="3371136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Крик повреждает голосовые связки, что может вызвать их воспаление, привести к хрипоте или потере голоса. При шепоте связки расслабляются и смыкаются не полностью. </a:t>
            </a:r>
            <a:endParaRPr lang="ru-RU" sz="24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5160645"/>
            <a:ext cx="6858048" cy="1328023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Частые воспаления дыхательных путей, курение и алкоголь оказывают негативное влияние на голосообразующий аппарат.</a:t>
            </a:r>
            <a:endParaRPr lang="ru-RU" sz="24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" name="Рисунок 9" descr="Girls_scream_015229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1142984"/>
            <a:ext cx="2137017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2956885"/>
            <a:ext cx="1857356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e4e7a814faa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0860" y="4550793"/>
            <a:ext cx="1857388" cy="193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987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8437" y="332656"/>
            <a:ext cx="33566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Трахея и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бронхи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70022" y="548680"/>
            <a:ext cx="3402378" cy="2485787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Трахея – трубка (10-15 см), состоящая и</a:t>
            </a:r>
            <a:r>
              <a:rPr lang="ru-RU" sz="28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з</a:t>
            </a: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хрящевых полуколец.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11560" y="5467991"/>
            <a:ext cx="7560840" cy="1055608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Трахея делится на два главных бронха, которые имеют хрящевые кольца. </a:t>
            </a:r>
            <a:endParaRPr lang="ru-RU" sz="28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02" y="5832908"/>
            <a:ext cx="1239858" cy="9446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970" b="89979" l="7820" r="76066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56" r="22461" b="9935"/>
          <a:stretch/>
        </p:blipFill>
        <p:spPr>
          <a:xfrm>
            <a:off x="3613328" y="0"/>
            <a:ext cx="3269796" cy="5157192"/>
          </a:xfrm>
          <a:prstGeom prst="rect">
            <a:avLst/>
          </a:prstGeom>
        </p:spPr>
      </p:pic>
      <p:sp>
        <p:nvSpPr>
          <p:cNvPr id="15" name="Прямоугольник 6"/>
          <p:cNvSpPr/>
          <p:nvPr/>
        </p:nvSpPr>
        <p:spPr>
          <a:xfrm>
            <a:off x="278437" y="2506663"/>
            <a:ext cx="2213891" cy="1055608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Хрящевое полукольцо </a:t>
            </a:r>
          </a:p>
        </p:txBody>
      </p:sp>
      <p:pic>
        <p:nvPicPr>
          <p:cNvPr id="9" name="Picture 2" descr="C:\Users\Natasha\Desktop\New folder\untitled6.bmp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8400" l="806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7583" y="3384993"/>
            <a:ext cx="1348417" cy="1272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Прямая со стрелкой 17"/>
          <p:cNvCxnSpPr>
            <a:stCxn id="8" idx="0"/>
          </p:cNvCxnSpPr>
          <p:nvPr/>
        </p:nvCxnSpPr>
        <p:spPr>
          <a:xfrm flipH="1" flipV="1">
            <a:off x="4644008" y="4221088"/>
            <a:ext cx="447972" cy="1246903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8" idx="0"/>
          </p:cNvCxnSpPr>
          <p:nvPr/>
        </p:nvCxnSpPr>
        <p:spPr>
          <a:xfrm flipV="1">
            <a:off x="5091980" y="4221088"/>
            <a:ext cx="632148" cy="1246903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авая фигурная скобка 31"/>
          <p:cNvSpPr/>
          <p:nvPr/>
        </p:nvSpPr>
        <p:spPr>
          <a:xfrm>
            <a:off x="5240262" y="1209819"/>
            <a:ext cx="483866" cy="1824647"/>
          </a:xfrm>
          <a:prstGeom prst="rightBrace">
            <a:avLst>
              <a:gd name="adj1" fmla="val 8333"/>
              <a:gd name="adj2" fmla="val 16711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248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5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416" y="1216068"/>
            <a:ext cx="3510137" cy="3439239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Внутренняя поверхность  трахеи и бронх выстлана ресничками, задерживающими пыль</a:t>
            </a:r>
            <a:endParaRPr lang="ru-RU" sz="28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800526"/>
            <a:ext cx="2842722" cy="2980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LeftFacing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5869655"/>
            <a:ext cx="1239858" cy="94465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904976"/>
            <a:ext cx="2981792" cy="2771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8" name="Picture 4" descr="трахея и бронх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8500" l="9363" r="92135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488" t="32926" r="8330" b="1690"/>
          <a:stretch/>
        </p:blipFill>
        <p:spPr bwMode="auto">
          <a:xfrm>
            <a:off x="3779912" y="764704"/>
            <a:ext cx="3359426" cy="3411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трахея и бронхи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00" b="35500" l="9738" r="89888"/>
                    </a14:imgEffect>
                  </a14:imgLayer>
                </a14:imgProps>
              </a:ext>
            </a:extLst>
          </a:blip>
          <a:srcRect l="40666" t="2420" r="7406" b="63387"/>
          <a:stretch/>
        </p:blipFill>
        <p:spPr bwMode="auto">
          <a:xfrm>
            <a:off x="6977728" y="233138"/>
            <a:ext cx="2097157" cy="1965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Выгнутая вверх стрелка 2"/>
          <p:cNvSpPr/>
          <p:nvPr/>
        </p:nvSpPr>
        <p:spPr>
          <a:xfrm>
            <a:off x="5393093" y="692696"/>
            <a:ext cx="1848679" cy="432048"/>
          </a:xfrm>
          <a:prstGeom prst="curvedDown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387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7686" y="642918"/>
            <a:ext cx="4581556" cy="5252680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isometricOffAxis2Lef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В легких каждый бронх разветвляется, подобно дереву. Концы самых мелких бронхиальных трубочек заканчиваются гроздьями тонкостенных легочных пузырьков -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альвеол. 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5214974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 w="139700" h="139700" prst="divot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9322" y="5733256"/>
            <a:ext cx="1239858" cy="9446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09" b="100000" l="0" r="9826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980" y="642918"/>
            <a:ext cx="4151695" cy="525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938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лекции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1.Строение системы органов дыхания. Основные функции</a:t>
            </a:r>
          </a:p>
          <a:p>
            <a:r>
              <a:rPr lang="ru-RU" dirty="0" smtClean="0"/>
              <a:t>2. АФО органов дыхания у новорожденных и детей раннего возраста.</a:t>
            </a:r>
          </a:p>
          <a:p>
            <a:r>
              <a:rPr lang="ru-RU" dirty="0" smtClean="0"/>
              <a:t>3. Газообмен в легких и тканях.</a:t>
            </a:r>
          </a:p>
          <a:p>
            <a:r>
              <a:rPr lang="ru-RU" dirty="0" smtClean="0"/>
              <a:t>4. Показатели внешнего и внутреннего дыхания.</a:t>
            </a:r>
          </a:p>
          <a:p>
            <a:r>
              <a:rPr lang="ru-RU" dirty="0" smtClean="0"/>
              <a:t>5. Изменения дыхательной системы при старении.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8655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2790" y="214290"/>
            <a:ext cx="3789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Альвеолы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1428736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1472" y="1428736"/>
            <a:ext cx="3643338" cy="4874359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Легочные пузырьки -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альвеолы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образуют губчатую массу, которая формирует легкие.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 каждом легком 300-350 млн. альвеол,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их общая поверхность превышает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100 м2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, что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 50 раз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больше поверхности тела.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81" y="5830768"/>
            <a:ext cx="1239858" cy="9446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18" b="98745" l="948" r="96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4559" y="2636912"/>
            <a:ext cx="3312368" cy="3897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8667" b="97167" l="6710" r="100000"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46" b="3913"/>
          <a:stretch/>
        </p:blipFill>
        <p:spPr>
          <a:xfrm rot="1105481">
            <a:off x="5463889" y="359602"/>
            <a:ext cx="3216986" cy="252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3619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34290" y="1214422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500173"/>
            <a:ext cx="5647822" cy="578647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isometricOffAxis1Righ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Стенки  альвеол образованы одним слоем эпителиальных клеток и густо оплетены капиллярами. </a:t>
            </a:r>
            <a:endParaRPr lang="en-US" sz="2400" b="1" dirty="0">
              <a:solidFill>
                <a:srgbClr val="00305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Эпителиальные клетки выделяют биологически активные вещества образующие пленку -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сурфактант, </a:t>
            </a:r>
            <a:r>
              <a:rPr lang="ru-RU" sz="24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выстилающую внутреннюю поверхность альвеол. Пленка поддерживает объем альвеол и обеззараживает микроорганизмы.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7985" y="5814324"/>
            <a:ext cx="1239858" cy="94465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289" b="96711" l="7692" r="98535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6911" t="4438" b="5639"/>
          <a:stretch/>
        </p:blipFill>
        <p:spPr bwMode="auto">
          <a:xfrm>
            <a:off x="5317067" y="2119602"/>
            <a:ext cx="3620776" cy="453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273" b="99432" l="441" r="6519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200"/>
          <a:stretch/>
        </p:blipFill>
        <p:spPr>
          <a:xfrm rot="1774341">
            <a:off x="4926544" y="379942"/>
            <a:ext cx="216656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620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806960" y="389087"/>
            <a:ext cx="5106964" cy="5721072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Легкие – парный орган. 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Левое 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легкое состоит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из</a:t>
            </a:r>
            <a:r>
              <a:rPr lang="en-US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       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двух-</a:t>
            </a:r>
            <a:r>
              <a:rPr lang="ru-RU" sz="24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, 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правое из </a:t>
            </a:r>
            <a:r>
              <a:rPr lang="ru-RU" sz="2400" b="1" i="1" dirty="0">
                <a:solidFill>
                  <a:srgbClr val="FF0000"/>
                </a:solidFill>
                <a:latin typeface="+mn-lt"/>
                <a:cs typeface="Arial" pitchFamily="34" charset="0"/>
              </a:rPr>
              <a:t>трех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долей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Снаружи каждое легкое покрыто гладкой блестящей оболочкой из соединительной ткани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–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легочной плеврой. </a:t>
            </a:r>
            <a:endParaRPr lang="en-US" sz="2400" b="1" i="1" dirty="0" smtClean="0">
              <a:solidFill>
                <a:srgbClr val="FF0000"/>
              </a:solidFill>
              <a:latin typeface="+mn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Внутренняя стенка грудной полости выстлана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пристеночной плеврой.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latin typeface="+mn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Между плеврами находится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плевральная полость,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которая увлажнена и не содержит воздуха.</a:t>
            </a:r>
            <a:endParaRPr lang="ru-RU" sz="24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4909" y="404664"/>
            <a:ext cx="32720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Легкие</a:t>
            </a:r>
            <a:endParaRPr lang="ru-RU" sz="7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0667" y="5771590"/>
            <a:ext cx="1239858" cy="944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928" b="91084" l="3318" r="89573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52" r="23502" b="12187"/>
          <a:stretch/>
        </p:blipFill>
        <p:spPr>
          <a:xfrm>
            <a:off x="323528" y="1604991"/>
            <a:ext cx="3323040" cy="40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797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АФО органов дыхания у новорожденного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latin typeface="Arial Black" pitchFamily="34" charset="0"/>
              </a:rPr>
              <a:t>Нос </a:t>
            </a:r>
            <a:endParaRPr lang="ru-RU" dirty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1. </a:t>
            </a:r>
            <a:r>
              <a:rPr lang="ru-RU" dirty="0" smtClean="0">
                <a:latin typeface="Arial Black" pitchFamily="34" charset="0"/>
              </a:rPr>
              <a:t>Носовые </a:t>
            </a:r>
            <a:r>
              <a:rPr lang="ru-RU" dirty="0">
                <a:latin typeface="Arial Black" pitchFamily="34" charset="0"/>
              </a:rPr>
              <a:t>ходы узкие. </a:t>
            </a:r>
          </a:p>
          <a:p>
            <a:r>
              <a:rPr lang="ru-RU" dirty="0">
                <a:latin typeface="Arial Black" pitchFamily="34" charset="0"/>
              </a:rPr>
              <a:t>2. О</a:t>
            </a:r>
            <a:r>
              <a:rPr lang="ru-RU" dirty="0" smtClean="0">
                <a:latin typeface="Arial Black" pitchFamily="34" charset="0"/>
              </a:rPr>
              <a:t>тсутствуют </a:t>
            </a:r>
            <a:r>
              <a:rPr lang="ru-RU" dirty="0">
                <a:latin typeface="Arial Black" pitchFamily="34" charset="0"/>
              </a:rPr>
              <a:t>нижние носовые раковины, образуются они к 4 годам жизни. </a:t>
            </a:r>
          </a:p>
          <a:p>
            <a:pPr marL="365760" lvl="1" indent="0">
              <a:buNone/>
            </a:pPr>
            <a:r>
              <a:rPr lang="ru-RU" sz="2400" dirty="0" smtClean="0">
                <a:latin typeface="Arial Black" pitchFamily="34" charset="0"/>
              </a:rPr>
              <a:t>Главна</a:t>
            </a:r>
            <a:r>
              <a:rPr lang="ru-RU" sz="2400" u="sng" dirty="0" smtClean="0">
                <a:latin typeface="Arial Black" pitchFamily="34" charset="0"/>
              </a:rPr>
              <a:t>я </a:t>
            </a:r>
            <a:r>
              <a:rPr lang="ru-RU" sz="2400" u="sng" dirty="0">
                <a:latin typeface="Arial Black" pitchFamily="34" charset="0"/>
              </a:rPr>
              <a:t>функция носа </a:t>
            </a:r>
            <a:r>
              <a:rPr lang="ru-RU" sz="2400" dirty="0">
                <a:latin typeface="Arial Black" pitchFamily="34" charset="0"/>
              </a:rPr>
              <a:t>— </a:t>
            </a:r>
            <a:r>
              <a:rPr lang="ru-RU" sz="2400" u="sng" dirty="0">
                <a:latin typeface="Arial Black" pitchFamily="34" charset="0"/>
              </a:rPr>
              <a:t>дыхательная</a:t>
            </a:r>
            <a:r>
              <a:rPr lang="ru-RU" sz="2400" dirty="0">
                <a:latin typeface="Arial Black" pitchFamily="34" charset="0"/>
              </a:rPr>
              <a:t>. </a:t>
            </a:r>
          </a:p>
          <a:p>
            <a:pPr marL="365760" lvl="1" indent="0">
              <a:buNone/>
            </a:pPr>
            <a:r>
              <a:rPr lang="ru-RU" sz="2400" dirty="0">
                <a:latin typeface="Arial Black" pitchFamily="34" charset="0"/>
              </a:rPr>
              <a:t>Кроме того, при прохождении через нос воздух: </a:t>
            </a:r>
          </a:p>
          <a:p>
            <a:r>
              <a:rPr lang="ru-RU" dirty="0">
                <a:latin typeface="Arial Black" pitchFamily="34" charset="0"/>
              </a:rPr>
              <a:t>- </a:t>
            </a:r>
            <a:r>
              <a:rPr lang="ru-RU" u="sng" dirty="0">
                <a:latin typeface="Arial Black" pitchFamily="34" charset="0"/>
              </a:rPr>
              <a:t>очищается</a:t>
            </a:r>
            <a:r>
              <a:rPr lang="ru-RU" dirty="0">
                <a:latin typeface="Arial Black" pitchFamily="34" charset="0"/>
              </a:rPr>
              <a:t>: </a:t>
            </a:r>
          </a:p>
          <a:p>
            <a:r>
              <a:rPr lang="ru-RU" dirty="0">
                <a:latin typeface="Arial Black" pitchFamily="34" charset="0"/>
              </a:rPr>
              <a:t>- </a:t>
            </a:r>
            <a:r>
              <a:rPr lang="ru-RU" u="sng" dirty="0">
                <a:latin typeface="Arial Black" pitchFamily="34" charset="0"/>
              </a:rPr>
              <a:t>увлажняется</a:t>
            </a:r>
            <a:r>
              <a:rPr lang="ru-RU" dirty="0">
                <a:latin typeface="Arial Black" pitchFamily="34" charset="0"/>
              </a:rPr>
              <a:t>. </a:t>
            </a:r>
          </a:p>
          <a:p>
            <a:r>
              <a:rPr lang="ru-RU" dirty="0">
                <a:latin typeface="Arial Black" pitchFamily="34" charset="0"/>
              </a:rPr>
              <a:t>К функциям носа и дополнительных пазух также относятся: защитная, </a:t>
            </a:r>
            <a:r>
              <a:rPr lang="ru-RU" dirty="0" err="1">
                <a:latin typeface="Arial Black" pitchFamily="34" charset="0"/>
              </a:rPr>
              <a:t>рече</a:t>
            </a:r>
            <a:r>
              <a:rPr lang="ru-RU" dirty="0">
                <a:latin typeface="Arial Black" pitchFamily="34" charset="0"/>
              </a:rPr>
              <a:t>-резонаторная и обонятельная </a:t>
            </a:r>
          </a:p>
        </p:txBody>
      </p:sp>
    </p:spTree>
    <p:extLst>
      <p:ext uri="{BB962C8B-B14F-4D97-AF65-F5344CB8AC3E}">
        <p14:creationId xmlns:p14="http://schemas.microsoft.com/office/powerpoint/2010/main" xmlns="" val="360210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АФО органов дыхания у новорожденного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997152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Глотка </a:t>
            </a:r>
            <a:endParaRPr lang="ru-RU" dirty="0"/>
          </a:p>
          <a:p>
            <a:r>
              <a:rPr lang="ru-RU" sz="1800" b="1" dirty="0">
                <a:latin typeface="Arial Black" pitchFamily="34" charset="0"/>
              </a:rPr>
              <a:t>Глотка — это место пересечения дыхательной и пищеварительной систем. </a:t>
            </a:r>
            <a:endParaRPr lang="ru-RU" sz="1800" b="1" dirty="0" smtClean="0">
              <a:latin typeface="Arial Black" pitchFamily="34" charset="0"/>
            </a:endParaRPr>
          </a:p>
          <a:p>
            <a:r>
              <a:rPr lang="ru-RU" sz="1800" b="1" dirty="0" smtClean="0">
                <a:latin typeface="Arial Black" pitchFamily="34" charset="0"/>
              </a:rPr>
              <a:t>1</a:t>
            </a:r>
            <a:r>
              <a:rPr lang="ru-RU" sz="1800" b="1" dirty="0">
                <a:latin typeface="Arial Black" pitchFamily="34" charset="0"/>
              </a:rPr>
              <a:t>) относительно маленькая и узкая; </a:t>
            </a:r>
          </a:p>
          <a:p>
            <a:r>
              <a:rPr lang="ru-RU" sz="1800" b="1" dirty="0">
                <a:latin typeface="Arial Black" pitchFamily="34" charset="0"/>
              </a:rPr>
              <a:t>2) евстахиевы </a:t>
            </a:r>
            <a:r>
              <a:rPr lang="ru-RU" sz="1800" b="1" dirty="0" smtClean="0">
                <a:latin typeface="Arial Black" pitchFamily="34" charset="0"/>
              </a:rPr>
              <a:t>(=</a:t>
            </a:r>
            <a:r>
              <a:rPr lang="ru-RU" sz="1800" b="1" dirty="0">
                <a:latin typeface="Arial Black" pitchFamily="34" charset="0"/>
              </a:rPr>
              <a:t>слуховые) трубы, соединяющие носоглотку с барабанными полостями, у детей грудного возраста широкие, короткие, прямые и расположены горизонтально; постепенно они </a:t>
            </a:r>
            <a:r>
              <a:rPr lang="ru-RU" sz="1800" b="1" dirty="0" smtClean="0">
                <a:latin typeface="Arial Black" pitchFamily="34" charset="0"/>
              </a:rPr>
              <a:t>становятся </a:t>
            </a:r>
            <a:r>
              <a:rPr lang="ru-RU" sz="1800" b="1" dirty="0">
                <a:latin typeface="Arial Black" pitchFamily="34" charset="0"/>
              </a:rPr>
              <a:t>узкими, длинными, извилистыми и расположены под углом вверх; </a:t>
            </a:r>
          </a:p>
          <a:p>
            <a:r>
              <a:rPr lang="ru-RU" sz="1800" b="1" dirty="0" smtClean="0">
                <a:latin typeface="Arial Black" pitchFamily="34" charset="0"/>
              </a:rPr>
              <a:t>3) У </a:t>
            </a:r>
            <a:r>
              <a:rPr lang="ru-RU" sz="1800" b="1" dirty="0">
                <a:latin typeface="Arial Black" pitchFamily="34" charset="0"/>
              </a:rPr>
              <a:t>новорожденного небные миндалины расположены между передними и задними небными дужками так, что при осмотре их не видно. </a:t>
            </a:r>
            <a:r>
              <a:rPr lang="ru-RU" sz="1800" b="1" dirty="0" smtClean="0">
                <a:latin typeface="Arial Black" pitchFamily="34" charset="0"/>
              </a:rPr>
              <a:t>К </a:t>
            </a:r>
            <a:r>
              <a:rPr lang="ru-RU" sz="1800" b="1" dirty="0">
                <a:latin typeface="Arial Black" pitchFamily="34" charset="0"/>
              </a:rPr>
              <a:t>концу первого года жизни миндалины выступают за границы передних дужек, и врач визуально может оценить их состояние. </a:t>
            </a:r>
          </a:p>
          <a:p>
            <a:pPr lvl="2"/>
            <a:r>
              <a:rPr lang="ru-RU" sz="1800" b="1" dirty="0" smtClean="0">
                <a:latin typeface="Arial Black" pitchFamily="34" charset="0"/>
              </a:rPr>
              <a:t>Главные </a:t>
            </a:r>
            <a:r>
              <a:rPr lang="ru-RU" sz="1800" b="1" u="sng" dirty="0">
                <a:latin typeface="Arial Black" pitchFamily="34" charset="0"/>
              </a:rPr>
              <a:t>функции глотки</a:t>
            </a:r>
            <a:r>
              <a:rPr lang="ru-RU" sz="1800" b="1" dirty="0">
                <a:latin typeface="Arial Black" pitchFamily="34" charset="0"/>
              </a:rPr>
              <a:t>: </a:t>
            </a:r>
          </a:p>
          <a:p>
            <a:r>
              <a:rPr lang="ru-RU" sz="1800" b="1" dirty="0">
                <a:latin typeface="Arial Black" pitchFamily="34" charset="0"/>
              </a:rPr>
              <a:t>- </a:t>
            </a:r>
            <a:r>
              <a:rPr lang="ru-RU" sz="1800" b="1" u="sng" dirty="0">
                <a:latin typeface="Arial Black" pitchFamily="34" charset="0"/>
              </a:rPr>
              <a:t>дыхательная</a:t>
            </a:r>
            <a:r>
              <a:rPr lang="ru-RU" sz="1800" b="1" dirty="0">
                <a:latin typeface="Arial Black" pitchFamily="34" charset="0"/>
              </a:rPr>
              <a:t>: </a:t>
            </a:r>
          </a:p>
          <a:p>
            <a:r>
              <a:rPr lang="ru-RU" sz="1800" b="1" dirty="0" smtClean="0">
                <a:latin typeface="Arial Black" pitchFamily="34" charset="0"/>
              </a:rPr>
              <a:t>- </a:t>
            </a:r>
            <a:r>
              <a:rPr lang="ru-RU" sz="1800" b="1" u="sng" dirty="0">
                <a:latin typeface="Arial Black" pitchFamily="34" charset="0"/>
              </a:rPr>
              <a:t>глотательная</a:t>
            </a:r>
            <a:r>
              <a:rPr lang="ru-RU" sz="1800" b="1" dirty="0">
                <a:latin typeface="Arial Black" pitchFamily="34" charset="0"/>
              </a:rPr>
              <a:t>: </a:t>
            </a:r>
          </a:p>
          <a:p>
            <a:r>
              <a:rPr lang="ru-RU" sz="1800" b="1" dirty="0">
                <a:latin typeface="Arial Black" pitchFamily="34" charset="0"/>
              </a:rPr>
              <a:t>- лимфоидное кольцо, особенно небные миндалины, имеет большое значение в </a:t>
            </a:r>
            <a:r>
              <a:rPr lang="ru-RU" sz="1800" b="1" u="sng" dirty="0">
                <a:latin typeface="Arial Black" pitchFamily="34" charset="0"/>
              </a:rPr>
              <a:t>ИММУННОЙ и кроветворной системах</a:t>
            </a:r>
            <a:r>
              <a:rPr lang="ru-RU" sz="1800" b="1" dirty="0">
                <a:latin typeface="Arial Black" pitchFamily="34" charset="0"/>
              </a:rPr>
              <a:t>. </a:t>
            </a:r>
            <a:r>
              <a:rPr lang="ru-RU" sz="1800" b="1" dirty="0" smtClean="0">
                <a:latin typeface="Arial Black" pitchFamily="34" charset="0"/>
              </a:rPr>
              <a:t> </a:t>
            </a:r>
            <a:endParaRPr lang="ru-RU" sz="18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862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lnSpcReduction="10000"/>
          </a:bodyPr>
          <a:lstStyle/>
          <a:p>
            <a:r>
              <a:rPr lang="ru-RU" sz="3200" b="1" dirty="0"/>
              <a:t>Гортань</a:t>
            </a:r>
            <a:r>
              <a:rPr lang="ru-RU" b="1" dirty="0"/>
              <a:t> </a:t>
            </a:r>
            <a:endParaRPr lang="ru-RU" dirty="0"/>
          </a:p>
          <a:p>
            <a:r>
              <a:rPr lang="ru-RU" dirty="0"/>
              <a:t>1. </a:t>
            </a:r>
            <a:r>
              <a:rPr lang="ru-RU" dirty="0" smtClean="0"/>
              <a:t>Имеет </a:t>
            </a:r>
            <a:r>
              <a:rPr lang="ru-RU" b="1" dirty="0"/>
              <a:t>воронкообразную </a:t>
            </a:r>
            <a:r>
              <a:rPr lang="ru-RU" dirty="0" smtClean="0"/>
              <a:t> </a:t>
            </a:r>
            <a:r>
              <a:rPr lang="ru-RU" b="1" dirty="0"/>
              <a:t>форму, </a:t>
            </a:r>
            <a:r>
              <a:rPr lang="ru-RU" dirty="0"/>
              <a:t>относительно </a:t>
            </a:r>
            <a:r>
              <a:rPr lang="ru-RU" u="sng" dirty="0"/>
              <a:t>длиннее</a:t>
            </a:r>
            <a:r>
              <a:rPr lang="ru-RU" dirty="0"/>
              <a:t>, чем у взрослого человека, расположена </a:t>
            </a:r>
            <a:r>
              <a:rPr lang="ru-RU" u="sng" dirty="0"/>
              <a:t>выше </a:t>
            </a:r>
            <a:r>
              <a:rPr lang="ru-RU" dirty="0" smtClean="0"/>
              <a:t>. </a:t>
            </a:r>
            <a:endParaRPr lang="ru-RU" dirty="0"/>
          </a:p>
          <a:p>
            <a:r>
              <a:rPr lang="ru-RU" b="1" dirty="0"/>
              <a:t>2. С </a:t>
            </a:r>
            <a:r>
              <a:rPr lang="ru-RU" dirty="0"/>
              <a:t>возрастом она приобретает </a:t>
            </a:r>
            <a:r>
              <a:rPr lang="ru-RU" u="sng" dirty="0" smtClean="0"/>
              <a:t>ЦИЛИНДРИЧЕСКУЮ </a:t>
            </a:r>
            <a:r>
              <a:rPr lang="ru-RU" b="1" u="sng" dirty="0"/>
              <a:t>ФОРМУ</a:t>
            </a:r>
            <a:r>
              <a:rPr lang="ru-RU" dirty="0"/>
              <a:t>, становится </a:t>
            </a:r>
            <a:r>
              <a:rPr lang="ru-RU" u="sng" dirty="0"/>
              <a:t>более </a:t>
            </a:r>
            <a:r>
              <a:rPr lang="ru-RU" b="1" u="sng" dirty="0" smtClean="0"/>
              <a:t>ШИРОКОЙ</a:t>
            </a:r>
            <a:r>
              <a:rPr lang="ru-RU" dirty="0" smtClean="0"/>
              <a:t>. </a:t>
            </a:r>
          </a:p>
          <a:p>
            <a:r>
              <a:rPr lang="ru-RU" dirty="0"/>
              <a:t>3. </a:t>
            </a:r>
            <a:r>
              <a:rPr lang="ru-RU" b="1" dirty="0"/>
              <a:t>Голосовая щ</a:t>
            </a:r>
            <a:r>
              <a:rPr lang="ru-RU" b="1" dirty="0" smtClean="0"/>
              <a:t>ель </a:t>
            </a:r>
            <a:r>
              <a:rPr lang="ru-RU" b="1" dirty="0"/>
              <a:t>узкая, </a:t>
            </a:r>
            <a:r>
              <a:rPr lang="ru-RU" dirty="0"/>
              <a:t>мышцы ее легко утомляются (даже после крика). </a:t>
            </a:r>
          </a:p>
          <a:p>
            <a:r>
              <a:rPr lang="ru-RU" dirty="0"/>
              <a:t>4. Голосовые связки и слизистая оболочка очень </a:t>
            </a:r>
            <a:r>
              <a:rPr lang="ru-RU" b="1" dirty="0"/>
              <a:t>нежные, рыхлые, значительно </a:t>
            </a:r>
            <a:r>
              <a:rPr lang="ru-RU" b="1" dirty="0" err="1"/>
              <a:t>васкуляризированы</a:t>
            </a:r>
            <a:r>
              <a:rPr lang="ru-RU" b="1" dirty="0"/>
              <a:t>, </a:t>
            </a:r>
            <a:r>
              <a:rPr lang="ru-RU" dirty="0"/>
              <a:t>богаты на лимфоидную ткань, истинные голосовые связки относительно короче. </a:t>
            </a:r>
          </a:p>
        </p:txBody>
      </p:sp>
    </p:spTree>
    <p:extLst>
      <p:ext uri="{BB962C8B-B14F-4D97-AF65-F5344CB8AC3E}">
        <p14:creationId xmlns:p14="http://schemas.microsoft.com/office/powerpoint/2010/main" xmlns="" val="224611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ru-RU" sz="2800" b="1" dirty="0"/>
              <a:t>Трахея</a:t>
            </a:r>
            <a:r>
              <a:rPr lang="ru-RU" b="1" dirty="0"/>
              <a:t> </a:t>
            </a:r>
            <a:endParaRPr lang="ru-RU" dirty="0"/>
          </a:p>
          <a:p>
            <a:r>
              <a:rPr lang="ru-RU" sz="2000" dirty="0" smtClean="0">
                <a:latin typeface="Arial Black" pitchFamily="34" charset="0"/>
              </a:rPr>
              <a:t>1. </a:t>
            </a:r>
            <a:r>
              <a:rPr lang="ru-RU" sz="2000" u="sng" dirty="0">
                <a:latin typeface="Arial Black" pitchFamily="34" charset="0"/>
              </a:rPr>
              <a:t>Длина </a:t>
            </a:r>
            <a:r>
              <a:rPr lang="ru-RU" sz="2000" dirty="0" smtClean="0">
                <a:latin typeface="Arial Black" pitchFamily="34" charset="0"/>
              </a:rPr>
              <a:t> </a:t>
            </a:r>
            <a:r>
              <a:rPr lang="ru-RU" sz="2000" dirty="0">
                <a:latin typeface="Arial Black" pitchFamily="34" charset="0"/>
              </a:rPr>
              <a:t>относительно </a:t>
            </a:r>
            <a:r>
              <a:rPr lang="ru-RU" sz="2000" u="sng" dirty="0" smtClean="0">
                <a:latin typeface="Arial Black" pitchFamily="34" charset="0"/>
              </a:rPr>
              <a:t>больше</a:t>
            </a:r>
            <a:r>
              <a:rPr lang="ru-RU" sz="2000" dirty="0" smtClean="0">
                <a:latin typeface="Arial Black" pitchFamily="34" charset="0"/>
              </a:rPr>
              <a:t>. </a:t>
            </a:r>
            <a:endParaRPr lang="ru-RU" sz="2000" dirty="0">
              <a:latin typeface="Arial Black" pitchFamily="34" charset="0"/>
            </a:endParaRPr>
          </a:p>
          <a:p>
            <a:r>
              <a:rPr lang="ru-RU" sz="2000" dirty="0">
                <a:latin typeface="Arial Black" pitchFamily="34" charset="0"/>
              </a:rPr>
              <a:t>2. О</a:t>
            </a:r>
            <a:r>
              <a:rPr lang="ru-RU" sz="2000" dirty="0" smtClean="0">
                <a:latin typeface="Arial Black" pitchFamily="34" charset="0"/>
              </a:rPr>
              <a:t>тносительно широкая.</a:t>
            </a:r>
          </a:p>
          <a:p>
            <a:r>
              <a:rPr lang="ru-RU" sz="2000" dirty="0" smtClean="0">
                <a:latin typeface="Arial Black" pitchFamily="34" charset="0"/>
              </a:rPr>
              <a:t> 3</a:t>
            </a:r>
            <a:r>
              <a:rPr lang="ru-RU" sz="2000" dirty="0">
                <a:latin typeface="Arial Black" pitchFamily="34" charset="0"/>
              </a:rPr>
              <a:t>. Трахея содержит </a:t>
            </a:r>
            <a:r>
              <a:rPr lang="ru-RU" sz="2000" u="sng" dirty="0">
                <a:latin typeface="Arial Black" pitchFamily="34" charset="0"/>
              </a:rPr>
              <a:t>16-20 хрящевых колец</a:t>
            </a:r>
            <a:r>
              <a:rPr lang="ru-RU" sz="2000" dirty="0">
                <a:latin typeface="Arial Black" pitchFamily="34" charset="0"/>
              </a:rPr>
              <a:t>, число которых в дальнейшем не изменяется. </a:t>
            </a:r>
          </a:p>
          <a:p>
            <a:r>
              <a:rPr lang="ru-RU" sz="2000" dirty="0">
                <a:latin typeface="Arial Black" pitchFamily="34" charset="0"/>
              </a:rPr>
              <a:t>4. Расположена трахея у детей </a:t>
            </a:r>
            <a:r>
              <a:rPr lang="ru-RU" sz="2000" u="sng" dirty="0" smtClean="0">
                <a:latin typeface="Arial Black" pitchFamily="34" charset="0"/>
              </a:rPr>
              <a:t>выше</a:t>
            </a:r>
            <a:r>
              <a:rPr lang="ru-RU" sz="2000" dirty="0" smtClean="0">
                <a:latin typeface="Arial Black" pitchFamily="34" charset="0"/>
              </a:rPr>
              <a:t>.</a:t>
            </a:r>
          </a:p>
          <a:p>
            <a:r>
              <a:rPr lang="ru-RU" dirty="0" smtClean="0">
                <a:latin typeface="Arial Black" pitchFamily="34" charset="0"/>
              </a:rPr>
              <a:t>5</a:t>
            </a:r>
            <a:r>
              <a:rPr lang="ru-RU" dirty="0">
                <a:latin typeface="Arial Black" pitchFamily="34" charset="0"/>
              </a:rPr>
              <a:t>. </a:t>
            </a:r>
            <a:r>
              <a:rPr lang="ru-RU" u="sng" dirty="0">
                <a:latin typeface="Arial Black" pitchFamily="34" charset="0"/>
              </a:rPr>
              <a:t>Стенки мягкие</a:t>
            </a:r>
            <a:r>
              <a:rPr lang="ru-RU" dirty="0">
                <a:latin typeface="Arial Black" pitchFamily="34" charset="0"/>
              </a:rPr>
              <a:t>, легко сдавливаются. </a:t>
            </a:r>
          </a:p>
          <a:p>
            <a:r>
              <a:rPr lang="ru-RU" sz="2000" dirty="0">
                <a:latin typeface="Arial Black" pitchFamily="34" charset="0"/>
              </a:rPr>
              <a:t>6. </a:t>
            </a:r>
            <a:r>
              <a:rPr lang="ru-RU" sz="2000" u="sng" dirty="0">
                <a:latin typeface="Arial Black" pitchFamily="34" charset="0"/>
              </a:rPr>
              <a:t>Слизистая оболочка нежная</a:t>
            </a:r>
            <a:r>
              <a:rPr lang="ru-RU" sz="2000" dirty="0">
                <a:latin typeface="Arial Black" pitchFamily="34" charset="0"/>
              </a:rPr>
              <a:t>, обильно </a:t>
            </a:r>
            <a:r>
              <a:rPr lang="ru-RU" sz="2000" dirty="0" err="1">
                <a:latin typeface="Arial Black" pitchFamily="34" charset="0"/>
              </a:rPr>
              <a:t>васкуляризирована</a:t>
            </a:r>
            <a:r>
              <a:rPr lang="ru-RU" sz="2000" dirty="0">
                <a:latin typeface="Arial Black" pitchFamily="34" charset="0"/>
              </a:rPr>
              <a:t>, сравнительно сухая (гипосекреция слизистых желез).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39"/>
            <a:ext cx="3433564" cy="22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009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38100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latin typeface="Arial Black" pitchFamily="34" charset="0"/>
              </a:rPr>
              <a:t>Бронхи и бронхиолы </a:t>
            </a:r>
            <a:endParaRPr lang="ru-RU" dirty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1</a:t>
            </a:r>
            <a:r>
              <a:rPr lang="ru-RU" dirty="0" smtClean="0">
                <a:latin typeface="Arial Black" pitchFamily="34" charset="0"/>
              </a:rPr>
              <a:t>. </a:t>
            </a:r>
            <a:r>
              <a:rPr lang="ru-RU" dirty="0">
                <a:latin typeface="Arial Black" pitchFamily="34" charset="0"/>
              </a:rPr>
              <a:t>Бронхи </a:t>
            </a:r>
            <a:r>
              <a:rPr lang="ru-RU" b="1" dirty="0" smtClean="0">
                <a:latin typeface="Arial Black" pitchFamily="34" charset="0"/>
              </a:rPr>
              <a:t>относительно </a:t>
            </a:r>
            <a:r>
              <a:rPr lang="ru-RU" b="1" dirty="0">
                <a:latin typeface="Arial Black" pitchFamily="34" charset="0"/>
              </a:rPr>
              <a:t>широкие </a:t>
            </a:r>
            <a:r>
              <a:rPr lang="ru-RU" dirty="0" smtClean="0">
                <a:latin typeface="Arial Black" pitchFamily="34" charset="0"/>
              </a:rPr>
              <a:t>. </a:t>
            </a:r>
            <a:endParaRPr lang="ru-RU" dirty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2. </a:t>
            </a:r>
            <a:r>
              <a:rPr lang="ru-RU" b="1" dirty="0">
                <a:latin typeface="Arial Black" pitchFamily="34" charset="0"/>
              </a:rPr>
              <a:t>Правый бронх является как бы продолжением трахеи; </a:t>
            </a:r>
            <a:r>
              <a:rPr lang="ru-RU" dirty="0">
                <a:latin typeface="Arial Black" pitchFamily="34" charset="0"/>
              </a:rPr>
              <a:t>левый отходит под большим углом, чем объясняется более частое попадание инородных тел в правый бронх и более частое развитие правосторонней пневмонии (поражение левого легкого встречается реже</a:t>
            </a:r>
            <a:r>
              <a:rPr lang="ru-RU" dirty="0" smtClean="0">
                <a:latin typeface="Arial Black" pitchFamily="34" charset="0"/>
              </a:rPr>
              <a:t>).</a:t>
            </a:r>
          </a:p>
          <a:p>
            <a:r>
              <a:rPr lang="ru-RU" dirty="0" smtClean="0">
                <a:latin typeface="Arial Black" pitchFamily="34" charset="0"/>
              </a:rPr>
              <a:t> 3.</a:t>
            </a:r>
            <a:r>
              <a:rPr lang="ru-RU" b="1" dirty="0" smtClean="0">
                <a:latin typeface="Arial Black" pitchFamily="34" charset="0"/>
              </a:rPr>
              <a:t>Для </a:t>
            </a:r>
            <a:r>
              <a:rPr lang="ru-RU" dirty="0">
                <a:latin typeface="Arial Black" pitchFamily="34" charset="0"/>
              </a:rPr>
              <a:t>наиболее мелких бронхов характерна </a:t>
            </a:r>
            <a:r>
              <a:rPr lang="ru-RU" b="1" dirty="0">
                <a:latin typeface="Arial Black" pitchFamily="34" charset="0"/>
              </a:rPr>
              <a:t>абсолютная узость, </a:t>
            </a:r>
            <a:r>
              <a:rPr lang="ru-RU" dirty="0">
                <a:latin typeface="Arial Black" pitchFamily="34" charset="0"/>
              </a:rPr>
              <a:t>чем объясняется частое наличие у детей раннего возраста </a:t>
            </a:r>
            <a:r>
              <a:rPr lang="ru-RU" dirty="0" err="1">
                <a:latin typeface="Arial Black" pitchFamily="34" charset="0"/>
              </a:rPr>
              <a:t>обструктивного</a:t>
            </a:r>
            <a:r>
              <a:rPr lang="ru-RU" dirty="0">
                <a:latin typeface="Arial Black" pitchFamily="34" charset="0"/>
              </a:rPr>
              <a:t> синдрома. </a:t>
            </a:r>
          </a:p>
          <a:p>
            <a:r>
              <a:rPr lang="ru-RU" dirty="0">
                <a:latin typeface="Arial Black" pitchFamily="34" charset="0"/>
              </a:rPr>
              <a:t>4. </a:t>
            </a:r>
            <a:r>
              <a:rPr lang="ru-RU" u="sng" dirty="0">
                <a:latin typeface="Arial Black" pitchFamily="34" charset="0"/>
              </a:rPr>
              <a:t>Мышечные и эластические волокна развиты слабо</a:t>
            </a:r>
            <a:r>
              <a:rPr lang="ru-RU" dirty="0">
                <a:latin typeface="Arial Black" pitchFamily="34" charset="0"/>
              </a:rPr>
              <a:t>, </a:t>
            </a:r>
            <a:r>
              <a:rPr lang="ru-RU" dirty="0" err="1">
                <a:latin typeface="Arial Black" pitchFamily="34" charset="0"/>
              </a:rPr>
              <a:t>васкуляризация</a:t>
            </a:r>
            <a:r>
              <a:rPr lang="ru-RU" dirty="0">
                <a:latin typeface="Arial Black" pitchFamily="34" charset="0"/>
              </a:rPr>
              <a:t> богата. 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51923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595" y="116632"/>
            <a:ext cx="580956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Легочная ткань </a:t>
            </a:r>
          </a:p>
          <a:p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1. </a:t>
            </a:r>
            <a:r>
              <a:rPr lang="ru-RU" sz="1900" b="1" u="sng" dirty="0">
                <a:solidFill>
                  <a:srgbClr val="FF0000"/>
                </a:solidFill>
                <a:latin typeface="Arial Black" pitchFamily="34" charset="0"/>
              </a:rPr>
              <a:t>Правое легкое несколько больше левого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. </a:t>
            </a:r>
          </a:p>
          <a:p>
            <a:r>
              <a:rPr lang="ru-RU" sz="1900" b="1" dirty="0" smtClean="0">
                <a:solidFill>
                  <a:srgbClr val="FF0000"/>
                </a:solidFill>
                <a:latin typeface="Arial Black" pitchFamily="34" charset="0"/>
              </a:rPr>
              <a:t>2. </a:t>
            </a:r>
            <a:r>
              <a:rPr lang="ru-RU" sz="1900" b="1" u="sng" dirty="0">
                <a:solidFill>
                  <a:srgbClr val="FF0000"/>
                </a:solidFill>
                <a:latin typeface="Arial Black" pitchFamily="34" charset="0"/>
              </a:rPr>
              <a:t>Правое легкое состоит из 3 долей 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(верхней, средней и нижней), </a:t>
            </a:r>
            <a:r>
              <a:rPr lang="ru-RU" sz="1900" b="1" u="sng" dirty="0">
                <a:solidFill>
                  <a:srgbClr val="FF0000"/>
                </a:solidFill>
                <a:latin typeface="Arial Black" pitchFamily="34" charset="0"/>
              </a:rPr>
              <a:t>левое—из 2 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(верхней и нижней). </a:t>
            </a:r>
          </a:p>
          <a:p>
            <a:r>
              <a:rPr lang="ru-RU" sz="1900" b="1" dirty="0" smtClean="0">
                <a:solidFill>
                  <a:srgbClr val="FF0000"/>
                </a:solidFill>
                <a:latin typeface="Arial Black" pitchFamily="34" charset="0"/>
              </a:rPr>
              <a:t>3. </a:t>
            </a:r>
            <a:r>
              <a:rPr lang="ru-RU" sz="1900" b="1" u="sng" dirty="0">
                <a:solidFill>
                  <a:srgbClr val="FF0000"/>
                </a:solidFill>
                <a:latin typeface="Arial Black" pitchFamily="34" charset="0"/>
              </a:rPr>
              <a:t>Размер альвеолы новорожденного в 4 раза меньше 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альвеолы </a:t>
            </a:r>
            <a:r>
              <a:rPr lang="ru-RU" sz="1900" b="1" dirty="0" smtClean="0">
                <a:solidFill>
                  <a:srgbClr val="FF0000"/>
                </a:solidFill>
                <a:latin typeface="Arial Black" pitchFamily="34" charset="0"/>
              </a:rPr>
              <a:t>взрослого 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человека. В течение первых 2 лет жизни происходит наиболее интенсивное образование новых альвеол. </a:t>
            </a:r>
            <a:r>
              <a:rPr lang="ru-RU" sz="19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sz="1900" b="1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1900" b="1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sz="1900" b="1" dirty="0" err="1" smtClean="0">
                <a:solidFill>
                  <a:srgbClr val="FF0000"/>
                </a:solidFill>
                <a:latin typeface="Arial Black" pitchFamily="34" charset="0"/>
              </a:rPr>
              <a:t>Сурфактант</a:t>
            </a:r>
            <a:r>
              <a:rPr lang="ru-RU" sz="19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появляется у плода массой не менее 500-1000 г. И чем меньше </a:t>
            </a:r>
            <a:r>
              <a:rPr lang="ru-RU" sz="1900" b="1" dirty="0" err="1">
                <a:solidFill>
                  <a:srgbClr val="FF0000"/>
                </a:solidFill>
                <a:latin typeface="Arial Black" pitchFamily="34" charset="0"/>
              </a:rPr>
              <a:t>гестационный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 возраст новорожденного, тем выше дефицит </a:t>
            </a:r>
            <a:r>
              <a:rPr lang="ru-RU" sz="1900" b="1" dirty="0" err="1" smtClean="0">
                <a:solidFill>
                  <a:srgbClr val="FF0000"/>
                </a:solidFill>
                <a:latin typeface="Arial Black" pitchFamily="34" charset="0"/>
              </a:rPr>
              <a:t>сурфактанта</a:t>
            </a:r>
            <a:r>
              <a:rPr lang="ru-RU" sz="1900" b="1" dirty="0">
                <a:solidFill>
                  <a:srgbClr val="FF0000"/>
                </a:solidFill>
                <a:latin typeface="Arial Black" pitchFamily="34" charset="0"/>
              </a:rPr>
              <a:t>, тем больше вероятность легочной патологии. </a:t>
            </a:r>
          </a:p>
        </p:txBody>
      </p:sp>
    </p:spTree>
    <p:extLst>
      <p:ext uri="{BB962C8B-B14F-4D97-AF65-F5344CB8AC3E}">
        <p14:creationId xmlns:p14="http://schemas.microsoft.com/office/powerpoint/2010/main" xmlns="" val="1224823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Механизм первого вдоха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472608"/>
          </a:xfrm>
        </p:spPr>
        <p:txBody>
          <a:bodyPr>
            <a:noAutofit/>
          </a:bodyPr>
          <a:lstStyle/>
          <a:p>
            <a:r>
              <a:rPr lang="ru-RU" sz="2200" b="1" dirty="0"/>
              <a:t>Во внутриутробном периоде легкие не содержат воздуха и их спавшиеся альвеолы заполнены небольшим количеством жидкости. </a:t>
            </a:r>
            <a:endParaRPr lang="ru-RU" sz="2200" b="1" dirty="0" smtClean="0"/>
          </a:p>
          <a:p>
            <a:r>
              <a:rPr lang="ru-RU" sz="2200" b="1" dirty="0" smtClean="0"/>
              <a:t>Продукты </a:t>
            </a:r>
            <a:r>
              <a:rPr lang="ru-RU" sz="2200" b="1" dirty="0"/>
              <a:t>обмена веществ посредством диффузии попадают в кровь матери. Кровь плода и матери не смешивается</a:t>
            </a:r>
            <a:r>
              <a:rPr lang="ru-RU" sz="2200" b="1" dirty="0" smtClean="0"/>
              <a:t>.</a:t>
            </a:r>
          </a:p>
          <a:p>
            <a:r>
              <a:rPr lang="ru-RU" sz="2200" b="1" dirty="0" smtClean="0"/>
              <a:t> </a:t>
            </a:r>
            <a:r>
              <a:rPr lang="ru-RU" sz="2200" b="1" dirty="0"/>
              <a:t>В этот период возбудимость дыхательного центра низкая. Но как только связь с кровеносной системой матери прекращается, в крови новорожденного накапливаются продукты обмена, СО</a:t>
            </a:r>
            <a:r>
              <a:rPr lang="ru-RU" sz="2200" b="1" baseline="-25000" dirty="0"/>
              <a:t>2</a:t>
            </a:r>
            <a:r>
              <a:rPr lang="ru-RU" sz="2200" b="1" dirty="0"/>
              <a:t>, которые возбуждают дыхательный центр, и происходит первый вдох. </a:t>
            </a:r>
            <a:endParaRPr lang="ru-RU" sz="2200" b="1" dirty="0" smtClean="0"/>
          </a:p>
          <a:p>
            <a:r>
              <a:rPr lang="ru-RU" sz="2200" b="1" dirty="0" smtClean="0"/>
              <a:t>Грудная </a:t>
            </a:r>
            <a:r>
              <a:rPr lang="ru-RU" sz="2200" b="1" dirty="0"/>
              <a:t>клетка вследствие сокращения мышц инспираторов расширяется, в грудной полости создается отрицательное давление, и воздух входит в легкие, заполняет растягивающиеся альвеолы</a:t>
            </a:r>
            <a:r>
              <a:rPr lang="ru-RU" sz="2200" b="1" dirty="0" smtClean="0"/>
              <a:t>.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xmlns="" val="254030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449201764"/>
              </p:ext>
            </p:extLst>
          </p:nvPr>
        </p:nvGraphicFramePr>
        <p:xfrm>
          <a:off x="150956" y="188640"/>
          <a:ext cx="8669515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5" descr="U24_1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897060"/>
            <a:ext cx="1224136" cy="1440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3188661"/>
            <a:ext cx="1159577" cy="81640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7654993">
            <a:off x="470708" y="2500033"/>
            <a:ext cx="4606882" cy="16875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653173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Функции органов 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дыхания</a:t>
            </a:r>
            <a:endParaRPr lang="ru-RU" sz="4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Qosmio\Desktop\New folder (2)\1308380811_0_5d540_65f4eb85_orig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4092" y="4149080"/>
            <a:ext cx="1008112" cy="1344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13346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370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DBE863-7B9B-4242-AA87-14C8CAE12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graphicEl>
                                              <a:dgm id="{8CDBE863-7B9B-4242-AA87-14C8CAE12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graphicEl>
                                              <a:dgm id="{8CDBE863-7B9B-4242-AA87-14C8CAE12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8CDBE863-7B9B-4242-AA87-14C8CAE122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3444DB-68FF-4B65-8281-70789056D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graphicEl>
                                              <a:dgm id="{CD3444DB-68FF-4B65-8281-70789056D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graphicEl>
                                              <a:dgm id="{CD3444DB-68FF-4B65-8281-70789056D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graphicEl>
                                              <a:dgm id="{CD3444DB-68FF-4B65-8281-70789056D2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ACD152-DA1F-4A88-909D-9E9D5BD5A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graphicEl>
                                              <a:dgm id="{E5ACD152-DA1F-4A88-909D-9E9D5BD5A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graphicEl>
                                              <a:dgm id="{E5ACD152-DA1F-4A88-909D-9E9D5BD5A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E5ACD152-DA1F-4A88-909D-9E9D5BD5A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3ED418-2334-4ADD-8C12-886BA064E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graphicEl>
                                              <a:dgm id="{A53ED418-2334-4ADD-8C12-886BA064E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graphicEl>
                                              <a:dgm id="{A53ED418-2334-4ADD-8C12-886BA064E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A53ED418-2334-4ADD-8C12-886BA064E2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F7C431-D546-41CA-92D2-265FE77D3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graphicEl>
                                              <a:dgm id="{3DF7C431-D546-41CA-92D2-265FE77D3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graphicEl>
                                              <a:dgm id="{3DF7C431-D546-41CA-92D2-265FE77D3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3DF7C431-D546-41CA-92D2-265FE77D36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08FCA3-4B30-4A7F-AF9C-3E5C0432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graphicEl>
                                              <a:dgm id="{8B08FCA3-4B30-4A7F-AF9C-3E5C0432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graphicEl>
                                              <a:dgm id="{8B08FCA3-4B30-4A7F-AF9C-3E5C0432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graphicEl>
                                              <a:dgm id="{8B08FCA3-4B30-4A7F-AF9C-3E5C043296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ВАЖНО!!!!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3600" dirty="0"/>
              <a:t>Для наступления первого вдоха важно, чтобы прекращение плодного дыхания произошло внезапно, при медленном зажатии пуповины дыхательный центр не возбуждается и плод погибает, не совершив ни одного вдоха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6397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1399355"/>
              </p:ext>
            </p:extLst>
          </p:nvPr>
        </p:nvGraphicFramePr>
        <p:xfrm>
          <a:off x="266700" y="1595279"/>
          <a:ext cx="8610600" cy="5074081"/>
        </p:xfrm>
        <a:graphic>
          <a:graphicData uri="http://schemas.openxmlformats.org/drawingml/2006/table">
            <a:tbl>
              <a:tblPr/>
              <a:tblGrid>
                <a:gridCol w="8610600"/>
              </a:tblGrid>
              <a:tr h="14397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99FF">
                            <a:shade val="30000"/>
                            <a:satMod val="115000"/>
                          </a:srgbClr>
                        </a:gs>
                        <a:gs pos="50000">
                          <a:srgbClr val="9999FF">
                            <a:shade val="67500"/>
                            <a:satMod val="115000"/>
                          </a:srgbClr>
                        </a:gs>
                        <a:gs pos="100000">
                          <a:srgbClr val="99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351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99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684039" y="1628800"/>
            <a:ext cx="2232248" cy="1224136"/>
          </a:xfrm>
          <a:prstGeom prst="cloudCallou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91727" y="1891947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Внешнее дыхание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64059" y="3068960"/>
            <a:ext cx="1872207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44008" y="4582535"/>
            <a:ext cx="1239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Венозная     </a:t>
            </a:r>
          </a:p>
          <a:p>
            <a:r>
              <a:rPr lang="ru-RU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+mn-lt"/>
              </a:rPr>
              <a:t>  кровь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84039" y="5258817"/>
            <a:ext cx="2304255" cy="1224136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0066"/>
                </a:solidFill>
              </a:rPr>
              <a:t>Ткани</a:t>
            </a:r>
            <a:endParaRPr lang="en-US" sz="3600" b="1" dirty="0">
              <a:solidFill>
                <a:srgbClr val="00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9632" y="4582535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Артериальная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        кровь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3110" y="3299449"/>
            <a:ext cx="2424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Перенос газов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       кровью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264" y="5483982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Тканевое дыхание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3151421" y="2764150"/>
            <a:ext cx="216024" cy="576064"/>
          </a:xfrm>
          <a:prstGeom prst="down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03871" y="2935461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+mn-lt"/>
              </a:rPr>
              <a:t>Выдох</a:t>
            </a:r>
            <a:endParaRPr lang="en-US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4322220" y="2742818"/>
            <a:ext cx="216024" cy="576064"/>
          </a:xfrm>
          <a:prstGeom prst="upArrow">
            <a:avLst/>
          </a:prstGeom>
          <a:solidFill>
            <a:srgbClr val="0099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29486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Вдох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Curved Right Arrow 10"/>
          <p:cNvSpPr/>
          <p:nvPr/>
        </p:nvSpPr>
        <p:spPr>
          <a:xfrm>
            <a:off x="3259433" y="4424121"/>
            <a:ext cx="518864" cy="1080120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urved Right Arrow 12"/>
          <p:cNvSpPr/>
          <p:nvPr/>
        </p:nvSpPr>
        <p:spPr>
          <a:xfrm rot="11201329">
            <a:off x="3954496" y="4361087"/>
            <a:ext cx="492121" cy="1089229"/>
          </a:xfrm>
          <a:prstGeom prst="curv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91680" y="332656"/>
            <a:ext cx="5976664" cy="100811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3200" b="1" dirty="0" smtClean="0">
                <a:latin typeface="+mn-lt"/>
              </a:rPr>
              <a:t>Этапы процесса дыхания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08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5" grpId="0"/>
      <p:bldP spid="5" grpId="0" animBg="1"/>
      <p:bldP spid="14" grpId="0"/>
      <p:bldP spid="17" grpId="0"/>
      <p:bldP spid="18" grpId="0"/>
      <p:bldP spid="8" grpId="0" animBg="1"/>
      <p:bldP spid="9" grpId="0"/>
      <p:bldP spid="7" grpId="0" animBg="1"/>
      <p:bldP spid="10" grpId="0"/>
      <p:bldP spid="11" grpId="0" animBg="1"/>
      <p:bldP spid="13" grpId="0" animBg="1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1412776"/>
            <a:ext cx="4572000" cy="4826853"/>
          </a:xfrm>
          <a:prstGeom prst="roundRect">
            <a:avLst/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</a:rPr>
              <a:t>Под </a:t>
            </a:r>
            <a:r>
              <a:rPr lang="ru-RU" sz="2800" b="1" u="sng" dirty="0">
                <a:solidFill>
                  <a:srgbClr val="002060"/>
                </a:solidFill>
                <a:latin typeface="+mn-lt"/>
              </a:rPr>
              <a:t>внешним дыханием </a:t>
            </a:r>
            <a:r>
              <a:rPr lang="ru-RU" sz="2800" b="1" dirty="0">
                <a:solidFill>
                  <a:srgbClr val="002060"/>
                </a:solidFill>
                <a:latin typeface="+mn-lt"/>
              </a:rPr>
              <a:t>понимают газообмен между организмом и окружающей средой, включающий поглощение кислорода и выделение углекислого газа, а также транспорт этих газов внутри организма.</a:t>
            </a:r>
          </a:p>
        </p:txBody>
      </p:sp>
      <p:pic>
        <p:nvPicPr>
          <p:cNvPr id="4" name="Picture 2" descr="C:\Users\Qosmio\Desktop\ostavit\Анатомия illyustracii\иллюстрации дыхание\Atmung_476x3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6676" l="0" r="91597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46" r="15290" b="3660"/>
          <a:stretch/>
        </p:blipFill>
        <p:spPr bwMode="auto">
          <a:xfrm>
            <a:off x="6228184" y="1700807"/>
            <a:ext cx="2627586" cy="410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Qosmio\Desktop\ostavit\Анатомия illyustracii\иллюстрации дыхание\Atmung_476x3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64266" l="0" r="44748">
                        <a14:backgroundMark x1="36555" y1="45429" x2="36555" y2="45429"/>
                        <a14:backgroundMark x1="23319" y1="32964" x2="23319" y2="32964"/>
                        <a14:backgroundMark x1="17227" y1="42382" x2="17227" y2="42382"/>
                        <a14:backgroundMark x1="13235" y1="51524" x2="13235" y2="51524"/>
                        <a14:backgroundMark x1="12605" y1="59557" x2="12605" y2="59557"/>
                        <a14:backgroundMark x1="27521" y1="31025" x2="27521" y2="31025"/>
                        <a14:backgroundMark x1="20798" y1="28809" x2="20798" y2="28809"/>
                        <a14:backgroundMark x1="15126" y1="18006" x2="15126" y2="18006"/>
                        <a14:backgroundMark x1="12185" y1="12188" x2="12185" y2="12188"/>
                        <a14:backgroundMark x1="10924" y1="5817" x2="10924" y2="5817"/>
                        <a14:backgroundMark x1="14076" y1="2493" x2="14076" y2="2493"/>
                        <a14:backgroundMark x1="19748" y1="2216" x2="19748" y2="2216"/>
                        <a14:backgroundMark x1="26471" y1="6925" x2="26471" y2="6925"/>
                        <a14:backgroundMark x1="27731" y1="11080" x2="27731" y2="11080"/>
                        <a14:backgroundMark x1="29832" y1="16898" x2="29832" y2="16898"/>
                        <a14:backgroundMark x1="34244" y1="19668" x2="34244" y2="19668"/>
                        <a14:backgroundMark x1="38866" y1="22438" x2="38866" y2="22438"/>
                        <a14:backgroundMark x1="38866" y1="42936" x2="38866" y2="42936"/>
                        <a14:backgroundMark x1="36134" y1="40720" x2="36134" y2="40720"/>
                        <a14:backgroundMark x1="16807" y1="61773" x2="16807" y2="61773"/>
                        <a14:backgroundMark x1="14916" y1="57895" x2="14916" y2="57895"/>
                        <a14:backgroundMark x1="14916" y1="54017" x2="14916" y2="54017"/>
                        <a14:backgroundMark x1="14496" y1="51247" x2="14496" y2="51247"/>
                        <a14:backgroundMark x1="18277" y1="50693" x2="18277" y2="50693"/>
                        <a14:backgroundMark x1="38445" y1="26039" x2="38445" y2="26039"/>
                        <a14:backgroundMark x1="36345" y1="23269" x2="36345" y2="23269"/>
                        <a14:backgroundMark x1="32983" y1="22438" x2="32983" y2="22438"/>
                        <a14:backgroundMark x1="17857" y1="4155" x2="17857" y2="4155"/>
                        <a14:backgroundMark x1="10504" y1="3324" x2="10504" y2="3324"/>
                        <a14:backgroundMark x1="12185" y1="9695" x2="12185" y2="9695"/>
                        <a14:backgroundMark x1="13655" y1="14681" x2="13655" y2="14681"/>
                        <a14:backgroundMark x1="43067" y1="67036" x2="43067" y2="6703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49" r="57178" b="65034"/>
          <a:stretch/>
        </p:blipFill>
        <p:spPr bwMode="auto">
          <a:xfrm>
            <a:off x="5724128" y="1916832"/>
            <a:ext cx="1351537" cy="112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Qosmio\Desktop\ostavit\Анатомия illyustracii\иллюстрации дыхание\Atmung_476x3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72" b="62881" l="9874" r="41387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36" t="30423" r="59225" b="33291"/>
          <a:stretch/>
        </p:blipFill>
        <p:spPr bwMode="auto">
          <a:xfrm>
            <a:off x="6009232" y="2881679"/>
            <a:ext cx="1142339" cy="116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2877" y="308486"/>
            <a:ext cx="696056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Внешнее дыхание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2360" y="5809867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164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00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332656"/>
            <a:ext cx="4771834" cy="3371136"/>
          </a:xfrm>
          <a:prstGeom prst="roundRect">
            <a:avLst/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В </a:t>
            </a:r>
            <a:r>
              <a:rPr lang="ru-RU" sz="2400" b="1" dirty="0">
                <a:solidFill>
                  <a:srgbClr val="000066"/>
                </a:solidFill>
                <a:latin typeface="+mn-lt"/>
              </a:rPr>
              <a:t>дыхании активно участвуют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межреберные мышцы</a:t>
            </a:r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 и </a:t>
            </a:r>
            <a:r>
              <a:rPr lang="ru-RU" sz="2400" b="1" i="1" dirty="0">
                <a:solidFill>
                  <a:srgbClr val="FF0000"/>
                </a:solidFill>
                <a:latin typeface="+mn-lt"/>
              </a:rPr>
              <a:t>диафрагма</a:t>
            </a:r>
            <a:r>
              <a:rPr lang="ru-RU" sz="2400" b="1" dirty="0">
                <a:solidFill>
                  <a:srgbClr val="000066"/>
                </a:solidFill>
                <a:latin typeface="+mn-lt"/>
              </a:rPr>
              <a:t>: их движения направлены на увеличение объема грудной полости, чтобы легкие могли расправиться и наполниться воздухом. </a:t>
            </a:r>
            <a:endParaRPr lang="ru-RU" sz="2400" b="1" dirty="0" smtClean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206" y="5913346"/>
            <a:ext cx="1239858" cy="944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500" b="95938" l="10000" r="9725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427" r="5125" b="20600"/>
          <a:stretch/>
        </p:blipFill>
        <p:spPr>
          <a:xfrm>
            <a:off x="6876256" y="1196752"/>
            <a:ext cx="2021421" cy="2315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38" b="41875" l="500" r="4225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6" t="4352" r="60386" b="58752"/>
          <a:stretch/>
        </p:blipFill>
        <p:spPr>
          <a:xfrm>
            <a:off x="5134940" y="2168860"/>
            <a:ext cx="1322391" cy="10801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5150" b="79042" l="61750" r="97875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076" t="24617" b="21078"/>
          <a:stretch/>
        </p:blipFill>
        <p:spPr>
          <a:xfrm>
            <a:off x="5839430" y="3728964"/>
            <a:ext cx="2625355" cy="23543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3353" b="85030" l="6000" r="41875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15" t="23592" r="58087" b="13264"/>
          <a:stretch/>
        </p:blipFill>
        <p:spPr>
          <a:xfrm>
            <a:off x="1522855" y="3793130"/>
            <a:ext cx="2312276" cy="253299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485223" y="743820"/>
            <a:ext cx="1944216" cy="504056"/>
          </a:xfrm>
          <a:prstGeom prst="roundRect">
            <a:avLst/>
          </a:prstGeom>
          <a:gradFill flip="none" rotWithShape="1">
            <a:gsLst>
              <a:gs pos="0">
                <a:srgbClr val="666699">
                  <a:shade val="30000"/>
                  <a:satMod val="115000"/>
                </a:srgbClr>
              </a:gs>
              <a:gs pos="50000">
                <a:srgbClr val="666699">
                  <a:shade val="67500"/>
                  <a:satMod val="115000"/>
                </a:srgbClr>
              </a:gs>
              <a:gs pos="100000">
                <a:srgbClr val="6666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Диафрагма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5" name="Прямая со стрелкой 4"/>
          <p:cNvCxnSpPr>
            <a:stCxn id="2" idx="2"/>
          </p:cNvCxnSpPr>
          <p:nvPr/>
        </p:nvCxnSpPr>
        <p:spPr>
          <a:xfrm>
            <a:off x="6457331" y="1247876"/>
            <a:ext cx="634949" cy="124502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" idx="2"/>
          </p:cNvCxnSpPr>
          <p:nvPr/>
        </p:nvCxnSpPr>
        <p:spPr>
          <a:xfrm flipH="1">
            <a:off x="5796136" y="1247876"/>
            <a:ext cx="661195" cy="1106725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2820979" y="6030627"/>
            <a:ext cx="1325587" cy="504056"/>
          </a:xfrm>
          <a:prstGeom prst="roundRect">
            <a:avLst/>
          </a:prstGeom>
          <a:gradFill flip="none" rotWithShape="1">
            <a:gsLst>
              <a:gs pos="0">
                <a:srgbClr val="666699">
                  <a:shade val="30000"/>
                  <a:satMod val="115000"/>
                </a:srgbClr>
              </a:gs>
              <a:gs pos="50000">
                <a:srgbClr val="666699">
                  <a:shade val="67500"/>
                  <a:satMod val="115000"/>
                </a:srgbClr>
              </a:gs>
              <a:gs pos="100000">
                <a:srgbClr val="6666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Вдох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92280" y="6026334"/>
            <a:ext cx="1325587" cy="504056"/>
          </a:xfrm>
          <a:prstGeom prst="roundRect">
            <a:avLst/>
          </a:prstGeom>
          <a:gradFill flip="none" rotWithShape="1">
            <a:gsLst>
              <a:gs pos="0">
                <a:srgbClr val="666699">
                  <a:shade val="30000"/>
                  <a:satMod val="115000"/>
                </a:srgbClr>
              </a:gs>
              <a:gs pos="50000">
                <a:srgbClr val="666699">
                  <a:shade val="67500"/>
                  <a:satMod val="115000"/>
                </a:srgbClr>
              </a:gs>
              <a:gs pos="100000">
                <a:srgbClr val="6666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Выдох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750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76672"/>
            <a:ext cx="4464496" cy="173664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0066"/>
                </a:solidFill>
                <a:latin typeface="+mn-lt"/>
              </a:rPr>
              <a:t>Во время </a:t>
            </a:r>
            <a:r>
              <a:rPr lang="ru-RU" sz="2400" b="1" i="1" u="sng" dirty="0">
                <a:solidFill>
                  <a:srgbClr val="FF0000"/>
                </a:solidFill>
                <a:latin typeface="+mn-lt"/>
              </a:rPr>
              <a:t>вдоха</a:t>
            </a:r>
            <a:r>
              <a:rPr lang="ru-RU" sz="2400" b="1" u="sng" dirty="0">
                <a:solidFill>
                  <a:srgbClr val="000066"/>
                </a:solidFill>
                <a:latin typeface="+mn-lt"/>
              </a:rPr>
              <a:t> </a:t>
            </a:r>
            <a:r>
              <a:rPr lang="ru-RU" sz="2400" b="1" i="1" u="sng" dirty="0">
                <a:solidFill>
                  <a:srgbClr val="FF0000"/>
                </a:solidFill>
                <a:latin typeface="+mn-lt"/>
              </a:rPr>
              <a:t>объем грудной клетки увеличивается</a:t>
            </a:r>
            <a:r>
              <a:rPr lang="ru-RU" sz="2400" b="1" dirty="0">
                <a:solidFill>
                  <a:srgbClr val="000066"/>
                </a:solidFill>
                <a:latin typeface="+mn-lt"/>
              </a:rPr>
              <a:t>, а во время </a:t>
            </a:r>
            <a:r>
              <a:rPr lang="ru-RU" sz="2400" b="1" i="1" u="sng" dirty="0">
                <a:solidFill>
                  <a:srgbClr val="FF0000"/>
                </a:solidFill>
                <a:latin typeface="+mn-lt"/>
              </a:rPr>
              <a:t>выдоха – уменьшается. </a:t>
            </a:r>
            <a:endParaRPr lang="en-US" sz="2400" b="1" i="1" u="sng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5341" l="5797" r="91667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16" r="5161"/>
          <a:stretch/>
        </p:blipFill>
        <p:spPr bwMode="auto">
          <a:xfrm>
            <a:off x="5817769" y="1304940"/>
            <a:ext cx="2813766" cy="363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206" y="5913346"/>
            <a:ext cx="1239858" cy="94465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6298556" y="4374242"/>
            <a:ext cx="1440160" cy="432048"/>
          </a:xfrm>
          <a:prstGeom prst="round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Вдох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14580" y="3717032"/>
            <a:ext cx="1440160" cy="432048"/>
          </a:xfrm>
          <a:prstGeom prst="round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Выдох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97688" y="1812875"/>
            <a:ext cx="1440160" cy="432048"/>
          </a:xfrm>
          <a:prstGeom prst="round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Легкие</a:t>
            </a:r>
            <a:endParaRPr lang="ru-RU" sz="28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9999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44923"/>
            <a:ext cx="3672408" cy="411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418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365593" y="4884716"/>
            <a:ext cx="3744416" cy="1736646"/>
          </a:xfrm>
          <a:prstGeom prst="roundRect">
            <a:avLst/>
          </a:prstGeom>
          <a:solidFill>
            <a:srgbClr val="99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При сокращении межрёберных мышц и диафрагмы лёгкие растягиваются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– вдох.  </a:t>
            </a:r>
            <a:endParaRPr lang="en-US" sz="2400" b="1" dirty="0" smtClean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8624" y="166985"/>
            <a:ext cx="6807185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Вентиляция легких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1425352"/>
            <a:ext cx="2153796" cy="3430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149507" y="4884716"/>
            <a:ext cx="3780928" cy="1736646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При расслаблении межрёберных мышц и диафрагмы лёгкие сжимаются </a:t>
            </a:r>
            <a:r>
              <a:rPr lang="ru-RU" sz="24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- выдох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425352"/>
            <a:ext cx="2228572" cy="3523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1425352"/>
            <a:ext cx="1923810" cy="3542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14" y="5948548"/>
            <a:ext cx="659013" cy="7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687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nimBg="1"/>
      <p:bldP spid="7" grpId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332656"/>
            <a:ext cx="8136904" cy="5550456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b="1" i="1" dirty="0">
                <a:solidFill>
                  <a:srgbClr val="000066"/>
                </a:solidFill>
                <a:latin typeface="+mn-lt"/>
              </a:rPr>
              <a:t>ЖЕЛ </a:t>
            </a:r>
            <a:r>
              <a:rPr lang="ru-RU" sz="2000" b="1" i="1" dirty="0" smtClean="0">
                <a:solidFill>
                  <a:srgbClr val="000066"/>
                </a:solidFill>
                <a:latin typeface="+mn-lt"/>
              </a:rPr>
              <a:t>(жизненная емкость легких)— </a:t>
            </a:r>
            <a:r>
              <a:rPr lang="ru-RU" sz="2000" b="1" i="1" dirty="0">
                <a:solidFill>
                  <a:srgbClr val="000066"/>
                </a:solidFill>
                <a:latin typeface="+mn-lt"/>
              </a:rPr>
              <a:t>максимальное количество воздуха, которое может выдохнуть человек после самого глубокого вдоха. </a:t>
            </a:r>
            <a:endParaRPr lang="ru-RU" sz="2000" b="1" dirty="0">
              <a:solidFill>
                <a:srgbClr val="000066"/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i="1" dirty="0">
                <a:solidFill>
                  <a:srgbClr val="000066"/>
                </a:solidFill>
                <a:latin typeface="+mn-lt"/>
              </a:rPr>
              <a:t> 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</a:rPr>
              <a:t>Слагается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из  </a:t>
            </a:r>
            <a:r>
              <a:rPr lang="ru-RU" sz="2000" b="1" i="1" u="sng" dirty="0" smtClean="0">
                <a:solidFill>
                  <a:srgbClr val="FF0000"/>
                </a:solidFill>
                <a:latin typeface="+mn-lt"/>
              </a:rPr>
              <a:t>дыхательного, дополнительного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,</a:t>
            </a:r>
            <a:r>
              <a:rPr lang="ru-RU" sz="2000" b="1" dirty="0">
                <a:solidFill>
                  <a:srgbClr val="FF0000"/>
                </a:solidFill>
                <a:latin typeface="+mn-lt"/>
              </a:rPr>
              <a:t> 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резервного 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объемов  воздуха.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>
                <a:solidFill>
                  <a:srgbClr val="000066"/>
                </a:solidFill>
                <a:latin typeface="+mn-lt"/>
              </a:rPr>
              <a:t> </a:t>
            </a:r>
            <a:r>
              <a:rPr lang="ru-RU" sz="2000" b="1" i="1" u="sng" dirty="0" smtClean="0">
                <a:solidFill>
                  <a:srgbClr val="FF0000"/>
                </a:solidFill>
                <a:latin typeface="+mn-lt"/>
              </a:rPr>
              <a:t>Дыхательный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объем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— количество воздуха, которое вдыхается и выдыхается при спокойном дыхании.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0066"/>
                </a:solidFill>
                <a:latin typeface="+mn-lt"/>
              </a:rPr>
              <a:t>Объем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воздуха, который человек может вдохнуть после спокойного вдоха, называется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дополнительным. 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>
                <a:solidFill>
                  <a:srgbClr val="000066"/>
                </a:solidFill>
                <a:latin typeface="+mn-lt"/>
              </a:rPr>
              <a:t> 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</a:rPr>
              <a:t>Объем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воздуха, который человек может выдохнуть после спокойного выдоха, называется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резервным</a:t>
            </a:r>
            <a:r>
              <a:rPr lang="ru-RU" sz="2000" b="1" i="1" u="sng" dirty="0" smtClean="0">
                <a:solidFill>
                  <a:srgbClr val="FF0000"/>
                </a:solidFill>
                <a:latin typeface="+mn-lt"/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>
                <a:solidFill>
                  <a:srgbClr val="000066"/>
                </a:solidFill>
                <a:latin typeface="+mn-lt"/>
              </a:rPr>
              <a:t>В дыхательных путях всегда остается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остаточный объем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, объем воздуха, который человек не может выдохнуть (около 1000 см</a:t>
            </a:r>
            <a:r>
              <a:rPr lang="ru-RU" sz="2000" b="1" baseline="30000" dirty="0">
                <a:solidFill>
                  <a:srgbClr val="000066"/>
                </a:solidFill>
                <a:latin typeface="+mn-lt"/>
              </a:rPr>
              <a:t>3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).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Дыхательное мертвое пространство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</a:rPr>
              <a:t>объем дыхательных путей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, в котором не 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</a:rPr>
              <a:t> происходит газообмена.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5226934"/>
            <a:ext cx="1512167" cy="1631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559" y="5737066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208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018" b="13474"/>
          <a:stretch/>
        </p:blipFill>
        <p:spPr>
          <a:xfrm>
            <a:off x="540717" y="4365104"/>
            <a:ext cx="2662440" cy="1949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6"/>
            <a:ext cx="5111403" cy="374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9810" y="3501008"/>
            <a:ext cx="4123398" cy="3282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Right"/>
            <a:lightRig rig="threePt" dir="t"/>
          </a:scene3d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580112" y="159340"/>
            <a:ext cx="3238504" cy="3341668"/>
          </a:xfrm>
          <a:prstGeom prst="roundRect">
            <a:avLst/>
          </a:prstGeom>
          <a:solidFill>
            <a:srgbClr val="99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Жизненная емкость легких измеряется при помощи  прибора </a:t>
            </a:r>
            <a:r>
              <a:rPr lang="ru-RU" sz="3200" b="1" i="1" u="sng" dirty="0">
                <a:solidFill>
                  <a:srgbClr val="FF0000"/>
                </a:solidFill>
                <a:latin typeface="+mn-lt"/>
                <a:cs typeface="Arial" pitchFamily="34" charset="0"/>
              </a:rPr>
              <a:t>спирометра.</a:t>
            </a:r>
          </a:p>
        </p:txBody>
      </p:sp>
    </p:spTree>
    <p:extLst>
      <p:ext uri="{BB962C8B-B14F-4D97-AF65-F5344CB8AC3E}">
        <p14:creationId xmlns:p14="http://schemas.microsoft.com/office/powerpoint/2010/main" xmlns="" val="158980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6130134"/>
              </p:ext>
            </p:extLst>
          </p:nvPr>
        </p:nvGraphicFramePr>
        <p:xfrm>
          <a:off x="251520" y="188640"/>
          <a:ext cx="8640960" cy="6624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  <a:gridCol w="1368152"/>
                <a:gridCol w="3168352"/>
                <a:gridCol w="1728192"/>
                <a:gridCol w="1728192"/>
              </a:tblGrid>
              <a:tr h="1310546">
                <a:tc rowSpan="5">
                  <a:txBody>
                    <a:bodyPr/>
                    <a:lstStyle/>
                    <a:p>
                      <a:r>
                        <a:rPr lang="ru-RU" sz="2800" dirty="0" smtClean="0"/>
                        <a:t>Единицы измерения объема воздуха, мл</a:t>
                      </a:r>
                      <a:endParaRPr lang="en-US" sz="2800" dirty="0"/>
                    </a:p>
                  </a:txBody>
                  <a:tcPr vert="vert270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1500-</a:t>
                      </a:r>
                    </a:p>
                    <a:p>
                      <a:pPr algn="ctr"/>
                      <a:r>
                        <a:rPr lang="ru-RU" sz="3200" dirty="0" smtClean="0"/>
                        <a:t>2500</a:t>
                      </a:r>
                      <a:endParaRPr lang="en-US" sz="32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Глубокий вдох</a:t>
                      </a:r>
                      <a:endParaRPr lang="en-US" sz="28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Жизненная емкость </a:t>
                      </a:r>
                    </a:p>
                    <a:p>
                      <a:pPr algn="ctr"/>
                      <a:r>
                        <a:rPr lang="ru-RU" sz="2400" dirty="0" smtClean="0"/>
                        <a:t>легких</a:t>
                      </a:r>
                    </a:p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3500-4500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105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500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Дыхательный объем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</a:tr>
              <a:tr h="20594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1500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2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Глубокий </a:t>
                      </a:r>
                    </a:p>
                    <a:p>
                      <a:pPr algn="l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выдох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999FF"/>
                    </a:solidFill>
                  </a:tcPr>
                </a:tc>
              </a:tr>
              <a:tr h="79208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1000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Остаточный объем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521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150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Объем мертвого пространства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 flipH="1">
            <a:off x="2267744" y="1528451"/>
            <a:ext cx="144016" cy="12524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11760" y="1484784"/>
            <a:ext cx="164114" cy="132806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43808" y="1528451"/>
            <a:ext cx="108012" cy="1284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75874" y="1528451"/>
            <a:ext cx="267934" cy="1284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951820" y="692696"/>
            <a:ext cx="396044" cy="20882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347864" y="692696"/>
            <a:ext cx="180020" cy="20882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549470" y="1484784"/>
            <a:ext cx="267934" cy="1284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817404" y="1528451"/>
            <a:ext cx="250540" cy="326870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4067944" y="1528451"/>
            <a:ext cx="540060" cy="326870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08004" y="1528451"/>
            <a:ext cx="108012" cy="1284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4716016" y="674328"/>
            <a:ext cx="396044" cy="20882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112060" y="824329"/>
            <a:ext cx="0" cy="39728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112060" y="3501008"/>
            <a:ext cx="267934" cy="12961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0676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5213932" y="1477886"/>
            <a:ext cx="3600400" cy="2145268"/>
          </a:xfrm>
          <a:prstGeom prst="roundRect">
            <a:avLst/>
          </a:prstGeom>
          <a:solidFill>
            <a:srgbClr val="99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Газообмен между воздухом и кровью происходит путем диффузии по разности концентраций газов.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6943" y="383276"/>
            <a:ext cx="67835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Легочное дыхание.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340768"/>
            <a:ext cx="4896544" cy="4946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941780"/>
            <a:ext cx="1239858" cy="94465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734" b="99281" l="9496" r="87389"/>
                    </a14:imgEffect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0" t="7967" r="6852"/>
          <a:stretch/>
        </p:blipFill>
        <p:spPr bwMode="auto">
          <a:xfrm>
            <a:off x="5652120" y="3717032"/>
            <a:ext cx="3030863" cy="26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0467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230621852"/>
              </p:ext>
            </p:extLst>
          </p:nvPr>
        </p:nvGraphicFramePr>
        <p:xfrm>
          <a:off x="107504" y="404664"/>
          <a:ext cx="8784976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23528" y="3717032"/>
            <a:ext cx="2520280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Нос</a:t>
            </a:r>
            <a:endParaRPr lang="ru-RU" sz="2400" b="1" dirty="0">
              <a:solidFill>
                <a:srgbClr val="003054"/>
              </a:solidFill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56176" y="4644126"/>
            <a:ext cx="2520280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Альвеолы</a:t>
            </a:r>
            <a:endParaRPr lang="ru-RU" sz="2400" b="1" dirty="0">
              <a:solidFill>
                <a:srgbClr val="003054"/>
              </a:solidFill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7251" y="4630414"/>
            <a:ext cx="2533512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Глотка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56176" y="3717032"/>
            <a:ext cx="2376264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Бронхиолы </a:t>
            </a:r>
            <a:endParaRPr lang="ru-RU" sz="2400" b="1" dirty="0">
              <a:solidFill>
                <a:srgbClr val="003054"/>
              </a:solidFill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03848" y="3717032"/>
            <a:ext cx="2376264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Гортань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96303" y="4538329"/>
            <a:ext cx="2376264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Трахея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03848" y="5293050"/>
            <a:ext cx="2376264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Бронхи</a:t>
            </a:r>
            <a:endParaRPr lang="ru-RU" sz="2400" b="1" dirty="0">
              <a:solidFill>
                <a:srgbClr val="003054"/>
              </a:solidFill>
              <a:cs typeface="Arial" pitchFamily="34" charset="0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78122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732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B44C7B-B442-42AC-81AD-70A6472DA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graphicEl>
                                              <a:dgm id="{01B44C7B-B442-42AC-81AD-70A6472DA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graphicEl>
                                              <a:dgm id="{01B44C7B-B442-42AC-81AD-70A6472DA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graphicEl>
                                              <a:dgm id="{01B44C7B-B442-42AC-81AD-70A6472DA1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F6E1B6-B62C-4D5C-B150-A8311E89C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graphicEl>
                                              <a:dgm id="{04F6E1B6-B62C-4D5C-B150-A8311E89C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graphicEl>
                                              <a:dgm id="{04F6E1B6-B62C-4D5C-B150-A8311E89C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04F6E1B6-B62C-4D5C-B150-A8311E89C8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F2C9DD-CFF2-4A52-89E4-817B62DEF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graphicEl>
                                              <a:dgm id="{4DF2C9DD-CFF2-4A52-89E4-817B62DEF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graphicEl>
                                              <a:dgm id="{4DF2C9DD-CFF2-4A52-89E4-817B62DEF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graphicEl>
                                              <a:dgm id="{4DF2C9DD-CFF2-4A52-89E4-817B62DEF9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573A53-1AEA-4D48-A746-AA051172C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graphicEl>
                                              <a:dgm id="{DA573A53-1AEA-4D48-A746-AA051172C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graphicEl>
                                              <a:dgm id="{DA573A53-1AEA-4D48-A746-AA051172C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DA573A53-1AEA-4D48-A746-AA051172C1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3D3DC4-770E-48C4-88AD-D959AC0DA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graphicEl>
                                              <a:dgm id="{D33D3DC4-770E-48C4-88AD-D959AC0DA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graphicEl>
                                              <a:dgm id="{D33D3DC4-770E-48C4-88AD-D959AC0DA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D33D3DC4-770E-48C4-88AD-D959AC0DAD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238ADE-50D5-4849-A74A-53E3EF5D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graphicEl>
                                              <a:dgm id="{DB238ADE-50D5-4849-A74A-53E3EF5D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graphicEl>
                                              <a:dgm id="{DB238ADE-50D5-4849-A74A-53E3EF5D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DB238ADE-50D5-4849-A74A-53E3EF5D7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28C08A-16BD-40B1-84F1-C222740577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graphicEl>
                                              <a:dgm id="{EB28C08A-16BD-40B1-84F1-C222740577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graphicEl>
                                              <a:dgm id="{EB28C08A-16BD-40B1-84F1-C222740577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graphicEl>
                                              <a:dgm id="{EB28C08A-16BD-40B1-84F1-C222740577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D96F07-64A4-4FEB-9947-32C6DD08B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graphicEl>
                                              <a:dgm id="{00D96F07-64A4-4FEB-9947-32C6DD08B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graphicEl>
                                              <a:dgm id="{00D96F07-64A4-4FEB-9947-32C6DD08B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>
                                            <p:graphicEl>
                                              <a:dgm id="{00D96F07-64A4-4FEB-9947-32C6DD08B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A5F90E-7237-4E57-81D7-B223419E4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>
                                            <p:graphicEl>
                                              <a:dgm id="{C1A5F90E-7237-4E57-81D7-B223419E4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>
                                            <p:graphicEl>
                                              <a:dgm id="{C1A5F90E-7237-4E57-81D7-B223419E4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">
                                            <p:graphicEl>
                                              <a:dgm id="{C1A5F90E-7237-4E57-81D7-B223419E42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4D3B1E-49BB-41E0-88ED-4EA84ED5D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>
                                            <p:graphicEl>
                                              <a:dgm id="{EB4D3B1E-49BB-41E0-88ED-4EA84ED5D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>
                                            <p:graphicEl>
                                              <a:dgm id="{EB4D3B1E-49BB-41E0-88ED-4EA84ED5D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>
                                            <p:graphicEl>
                                              <a:dgm id="{EB4D3B1E-49BB-41E0-88ED-4EA84ED5D4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D4C51A-8C7F-407A-9BFD-557F7D0C6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">
                                            <p:graphicEl>
                                              <a:dgm id="{72D4C51A-8C7F-407A-9BFD-557F7D0C6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>
                                            <p:graphicEl>
                                              <a:dgm id="{72D4C51A-8C7F-407A-9BFD-557F7D0C6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">
                                            <p:graphicEl>
                                              <a:dgm id="{72D4C51A-8C7F-407A-9BFD-557F7D0C63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33552036"/>
              </p:ext>
            </p:extLst>
          </p:nvPr>
        </p:nvGraphicFramePr>
        <p:xfrm>
          <a:off x="323528" y="1556792"/>
          <a:ext cx="8568952" cy="5118268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650192"/>
                <a:gridCol w="1634284"/>
                <a:gridCol w="2142238"/>
                <a:gridCol w="2142238"/>
              </a:tblGrid>
              <a:tr h="969662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99FF">
                            <a:shade val="30000"/>
                            <a:satMod val="115000"/>
                          </a:srgbClr>
                        </a:gs>
                        <a:gs pos="50000">
                          <a:srgbClr val="9999FF">
                            <a:shade val="67500"/>
                            <a:satMod val="115000"/>
                          </a:srgbClr>
                        </a:gs>
                        <a:gs pos="100000">
                          <a:srgbClr val="99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/>
                        </a:rPr>
                        <a:t>       </a:t>
                      </a:r>
                      <a:endParaRPr lang="ru-RU" sz="2400" dirty="0" smtClean="0">
                        <a:effectLst/>
                      </a:endParaRPr>
                    </a:p>
                    <a:p>
                      <a:r>
                        <a:rPr lang="ru-RU" sz="3200" dirty="0" smtClean="0">
                          <a:effectLst/>
                        </a:rPr>
                        <a:t>     </a:t>
                      </a:r>
                      <a:r>
                        <a:rPr lang="ru-RU" sz="4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40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endParaRPr lang="ru-RU" sz="4000" b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rgbClr val="9999FF">
                            <a:shade val="30000"/>
                            <a:satMod val="115000"/>
                          </a:srgbClr>
                        </a:gs>
                        <a:gs pos="50000">
                          <a:srgbClr val="9999FF">
                            <a:shade val="67500"/>
                            <a:satMod val="115000"/>
                          </a:srgbClr>
                        </a:gs>
                        <a:gs pos="100000">
                          <a:srgbClr val="99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 smtClean="0">
                        <a:effectLst/>
                      </a:endParaRPr>
                    </a:p>
                    <a:p>
                      <a:r>
                        <a:rPr lang="ru-RU" sz="4000" dirty="0" smtClean="0">
                          <a:effectLst/>
                        </a:rPr>
                        <a:t>        </a:t>
                      </a:r>
                      <a:r>
                        <a:rPr lang="en-US" sz="4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40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endParaRPr lang="ru-RU" sz="4000" b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rgbClr val="9999FF">
                            <a:shade val="30000"/>
                            <a:satMod val="115000"/>
                          </a:srgbClr>
                        </a:gs>
                        <a:gs pos="50000">
                          <a:srgbClr val="9999FF">
                            <a:shade val="67500"/>
                            <a:satMod val="115000"/>
                          </a:srgbClr>
                        </a:gs>
                        <a:gs pos="100000">
                          <a:srgbClr val="99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effectLst/>
                        </a:rPr>
                        <a:t>    </a:t>
                      </a:r>
                      <a:r>
                        <a:rPr lang="en-US" sz="4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r>
                        <a:rPr lang="en-US" sz="40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40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99FF">
                            <a:shade val="30000"/>
                            <a:satMod val="115000"/>
                          </a:srgbClr>
                        </a:gs>
                        <a:gs pos="50000">
                          <a:srgbClr val="9999FF">
                            <a:shade val="67500"/>
                            <a:satMod val="115000"/>
                          </a:srgbClr>
                        </a:gs>
                        <a:gs pos="100000">
                          <a:srgbClr val="99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035727"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3200" b="1" dirty="0" smtClean="0">
                          <a:solidFill>
                            <a:srgbClr val="000066"/>
                          </a:solidFill>
                          <a:effectLst/>
                        </a:rPr>
                        <a:t>Вдох</a:t>
                      </a:r>
                      <a:endParaRPr lang="ru-RU" sz="3200" b="1" dirty="0"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21%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79%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0,03%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5727">
                <a:tc>
                  <a:txBody>
                    <a:bodyPr/>
                    <a:lstStyle/>
                    <a:p>
                      <a:endParaRPr lang="ru-RU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3200" b="1" dirty="0" smtClean="0">
                          <a:solidFill>
                            <a:srgbClr val="000066"/>
                          </a:solidFill>
                          <a:effectLst/>
                        </a:rPr>
                        <a:t>Выдох</a:t>
                      </a:r>
                      <a:endParaRPr lang="ru-RU" sz="3200" b="1" dirty="0"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16%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79%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 4%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5727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0066"/>
                          </a:solidFill>
                          <a:effectLst/>
                        </a:rPr>
                        <a:t>Проникает</a:t>
                      </a:r>
                      <a:r>
                        <a:rPr lang="ru-RU" sz="28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 в</a:t>
                      </a:r>
                    </a:p>
                    <a:p>
                      <a:r>
                        <a:rPr lang="ru-RU" sz="28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капилляры</a:t>
                      </a:r>
                      <a:endParaRPr lang="ru-RU" sz="2800" b="1" dirty="0"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5%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  -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    -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5727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0066"/>
                          </a:solidFill>
                          <a:effectLst/>
                        </a:rPr>
                        <a:t>Удаляется из</a:t>
                      </a:r>
                    </a:p>
                    <a:p>
                      <a:r>
                        <a:rPr lang="ru-RU" sz="2800" b="1" dirty="0" smtClean="0">
                          <a:solidFill>
                            <a:srgbClr val="000066"/>
                          </a:solidFill>
                          <a:effectLst/>
                        </a:rPr>
                        <a:t>капилляров</a:t>
                      </a:r>
                      <a:endParaRPr lang="ru-RU" sz="2800" b="1" dirty="0"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-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  -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3,97%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214546" y="188640"/>
            <a:ext cx="45021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Запомни!</a:t>
            </a:r>
            <a:endParaRPr lang="ru-RU" sz="72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Кольцо 4"/>
          <p:cNvSpPr/>
          <p:nvPr/>
        </p:nvSpPr>
        <p:spPr>
          <a:xfrm>
            <a:off x="3341816" y="2777101"/>
            <a:ext cx="864096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Кольцо 6"/>
          <p:cNvSpPr/>
          <p:nvPr/>
        </p:nvSpPr>
        <p:spPr>
          <a:xfrm>
            <a:off x="3341816" y="3782384"/>
            <a:ext cx="864096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Кольцо 7"/>
          <p:cNvSpPr/>
          <p:nvPr/>
        </p:nvSpPr>
        <p:spPr>
          <a:xfrm>
            <a:off x="3378198" y="4869160"/>
            <a:ext cx="864096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Кольцо 8"/>
          <p:cNvSpPr/>
          <p:nvPr/>
        </p:nvSpPr>
        <p:spPr>
          <a:xfrm>
            <a:off x="5092393" y="2763501"/>
            <a:ext cx="864096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ольцо 9"/>
          <p:cNvSpPr/>
          <p:nvPr/>
        </p:nvSpPr>
        <p:spPr>
          <a:xfrm>
            <a:off x="5104269" y="3769855"/>
            <a:ext cx="864096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>
            <a:off x="7340031" y="2740129"/>
            <a:ext cx="1048393" cy="685044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Кольцо 11"/>
          <p:cNvSpPr/>
          <p:nvPr/>
        </p:nvSpPr>
        <p:spPr>
          <a:xfrm>
            <a:off x="7318690" y="3769855"/>
            <a:ext cx="876240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Кольцо 12"/>
          <p:cNvSpPr/>
          <p:nvPr/>
        </p:nvSpPr>
        <p:spPr>
          <a:xfrm>
            <a:off x="7247334" y="5805264"/>
            <a:ext cx="1018952" cy="792088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6428" y="316477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17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9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5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0"/>
                            </p:stCondLst>
                            <p:childTnLst>
                              <p:par>
                                <p:cTn id="6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000"/>
                            </p:stCondLst>
                            <p:childTnLst>
                              <p:par>
                                <p:cTn id="6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000"/>
                            </p:stCondLst>
                            <p:childTnLst>
                              <p:par>
                                <p:cTn id="7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8000"/>
                            </p:stCondLst>
                            <p:childTnLst>
                              <p:par>
                                <p:cTn id="7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0"/>
                            </p:stCondLst>
                            <p:childTnLst>
                              <p:par>
                                <p:cTn id="8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0"/>
                            </p:stCondLst>
                            <p:childTnLst>
                              <p:par>
                                <p:cTn id="8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4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3741886" y="1183978"/>
            <a:ext cx="5078586" cy="5005626"/>
          </a:xfrm>
          <a:prstGeom prst="roundRect">
            <a:avLst/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Кислород </a:t>
            </a:r>
            <a:r>
              <a:rPr lang="en-US" sz="2400" b="1" u="sng" dirty="0">
                <a:solidFill>
                  <a:schemeClr val="bg1"/>
                </a:solidFill>
              </a:rPr>
              <a:t>O</a:t>
            </a:r>
            <a:r>
              <a:rPr lang="en-US" sz="2400" b="1" u="sng" baseline="-25000" dirty="0">
                <a:solidFill>
                  <a:schemeClr val="bg1"/>
                </a:solidFill>
              </a:rPr>
              <a:t>2</a:t>
            </a:r>
            <a:endParaRPr lang="ru-RU" sz="2400" b="1" u="sng" dirty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    диффундирует из плазмы  </a:t>
            </a:r>
          </a:p>
          <a:p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   крови в межклеточное  </a:t>
            </a:r>
          </a:p>
          <a:p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   вещество других тканей и </a:t>
            </a:r>
          </a:p>
          <a:p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   далее - в клетки.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Выделяемый </a:t>
            </a:r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клетками </a:t>
            </a: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 углекислый газ </a:t>
            </a:r>
            <a:r>
              <a:rPr lang="en-US" sz="2400" b="1" u="sng" dirty="0" smtClean="0">
                <a:solidFill>
                  <a:schemeClr val="bg1"/>
                </a:solidFill>
                <a:cs typeface="Arial" pitchFamily="34" charset="0"/>
              </a:rPr>
              <a:t>CO</a:t>
            </a:r>
            <a:r>
              <a:rPr lang="en-US" sz="2400" b="1" u="sng" baseline="-25000" dirty="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ru-RU" sz="2400" b="1" baseline="-25000" dirty="0" smtClean="0">
                <a:solidFill>
                  <a:srgbClr val="003054"/>
                </a:solidFill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, наоборот, поступает в кровь, где частично связывается гемоглобином, а большей частью - с водой.</a:t>
            </a:r>
          </a:p>
        </p:txBody>
      </p:sp>
      <p:sp>
        <p:nvSpPr>
          <p:cNvPr id="6" name="Хорда 5"/>
          <p:cNvSpPr/>
          <p:nvPr/>
        </p:nvSpPr>
        <p:spPr>
          <a:xfrm rot="4292064">
            <a:off x="1383051" y="2836527"/>
            <a:ext cx="2461338" cy="3736398"/>
          </a:xfrm>
          <a:prstGeom prst="chord">
            <a:avLst>
              <a:gd name="adj1" fmla="val 2700000"/>
              <a:gd name="adj2" fmla="val 16289520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апля 3"/>
          <p:cNvSpPr/>
          <p:nvPr/>
        </p:nvSpPr>
        <p:spPr>
          <a:xfrm>
            <a:off x="323528" y="1340768"/>
            <a:ext cx="2808312" cy="2704712"/>
          </a:xfrm>
          <a:prstGeom prst="teardrop">
            <a:avLst>
              <a:gd name="adj" fmla="val 10931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1027286" y="3333986"/>
            <a:ext cx="1270244" cy="1918220"/>
            <a:chOff x="1027286" y="3333986"/>
            <a:chExt cx="1270244" cy="1918220"/>
          </a:xfrm>
        </p:grpSpPr>
        <p:sp>
          <p:nvSpPr>
            <p:cNvPr id="9" name="Выгнутая влево стрелка 8"/>
            <p:cNvSpPr/>
            <p:nvPr/>
          </p:nvSpPr>
          <p:spPr>
            <a:xfrm rot="20062432">
              <a:off x="1027286" y="3333986"/>
              <a:ext cx="1178862" cy="1918220"/>
            </a:xfrm>
            <a:prstGeom prst="curvedRightArrow">
              <a:avLst>
                <a:gd name="adj1" fmla="val 40420"/>
                <a:gd name="adj2" fmla="val 50000"/>
                <a:gd name="adj3" fmla="val 25000"/>
              </a:avLst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8375" y="4581128"/>
              <a:ext cx="6591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CO</a:t>
              </a:r>
              <a:r>
                <a:rPr lang="en-US" b="1" baseline="-25000" dirty="0"/>
                <a:t>2 </a:t>
              </a:r>
              <a:endParaRPr lang="ru-RU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154416" y="2496475"/>
            <a:ext cx="1234768" cy="1918220"/>
            <a:chOff x="2420523" y="2215103"/>
            <a:chExt cx="1234768" cy="1918220"/>
          </a:xfrm>
        </p:grpSpPr>
        <p:sp>
          <p:nvSpPr>
            <p:cNvPr id="14" name="Выгнутая влево стрелка 13"/>
            <p:cNvSpPr/>
            <p:nvPr/>
          </p:nvSpPr>
          <p:spPr>
            <a:xfrm rot="9285602">
              <a:off x="2476429" y="2215103"/>
              <a:ext cx="1178862" cy="1918220"/>
            </a:xfrm>
            <a:prstGeom prst="curvedRightArrow">
              <a:avLst>
                <a:gd name="adj1" fmla="val 39563"/>
                <a:gd name="adj2" fmla="val 50000"/>
                <a:gd name="adj3" fmla="val 25000"/>
              </a:avLst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 rot="21169780">
              <a:off x="2420523" y="2479656"/>
              <a:ext cx="4491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O</a:t>
              </a:r>
              <a:r>
                <a:rPr lang="en-US" b="1" baseline="-25000" dirty="0"/>
                <a:t>2</a:t>
              </a:r>
              <a:endParaRPr lang="ru-RU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323528" y="575840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u="sng" dirty="0">
                <a:solidFill>
                  <a:srgbClr val="FF0000"/>
                </a:solidFill>
                <a:cs typeface="Arial" pitchFamily="34" charset="0"/>
              </a:rPr>
              <a:t>Артериальная кровь </a:t>
            </a:r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превращается в </a:t>
            </a:r>
            <a:r>
              <a:rPr lang="ru-RU" sz="2400" b="1" i="1" u="sng" dirty="0">
                <a:solidFill>
                  <a:srgbClr val="006699"/>
                </a:solidFill>
                <a:cs typeface="Arial" pitchFamily="34" charset="0"/>
              </a:rPr>
              <a:t>венозную.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53164" y="260648"/>
            <a:ext cx="65437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Внутреннее дыхание</a:t>
            </a:r>
          </a:p>
        </p:txBody>
      </p:sp>
      <p:sp>
        <p:nvSpPr>
          <p:cNvPr id="20" name="TextBox 19"/>
          <p:cNvSpPr txBox="1"/>
          <p:nvPr/>
        </p:nvSpPr>
        <p:spPr>
          <a:xfrm rot="19448425">
            <a:off x="1201067" y="4609502"/>
            <a:ext cx="3197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Межклеточная жидкость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30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4" grpId="0" animBg="1"/>
      <p:bldP spid="15" grpId="0"/>
      <p:bldP spid="17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Magnetic Disk 11"/>
          <p:cNvSpPr/>
          <p:nvPr/>
        </p:nvSpPr>
        <p:spPr>
          <a:xfrm>
            <a:off x="341478" y="2358420"/>
            <a:ext cx="1293854" cy="1681315"/>
          </a:xfrm>
          <a:prstGeom prst="flowChartMagneticDisk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27671" y="188640"/>
            <a:ext cx="75113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Гуморальная ругуляция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00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дыхания</a:t>
            </a:r>
            <a:endParaRPr lang="en-US" sz="5400" b="1" cap="none" spc="0" dirty="0">
              <a:ln w="11430"/>
              <a:solidFill>
                <a:srgbClr val="00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64" y="3990317"/>
            <a:ext cx="3096344" cy="919401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Увеличение в крови концентрации СО</a:t>
            </a:r>
            <a:r>
              <a:rPr lang="ru-RU" sz="1200" b="1" dirty="0" smtClean="0">
                <a:solidFill>
                  <a:srgbClr val="000066"/>
                </a:solidFill>
                <a:latin typeface="+mn-lt"/>
              </a:rPr>
              <a:t>2</a:t>
            </a:r>
            <a:endParaRPr lang="en-US" sz="24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5296" y="4865994"/>
            <a:ext cx="2476872" cy="1736646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Дыхательные центры продолговатого мозга</a:t>
            </a:r>
            <a:endParaRPr lang="en-US" sz="24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4" name="Picture 2" descr="C:\Users\Qosmio\Desktop\ostavit\Анатомия illyustracii\иллюстрации дыхание\New folder\нервы иллюстрации\BrainLobesLabelle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3967" y="2363410"/>
            <a:ext cx="2034749" cy="173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0426" y="4841368"/>
            <a:ext cx="2411760" cy="1328023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Диафрагма</a:t>
            </a:r>
          </a:p>
          <a:p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Межреберные мышцы</a:t>
            </a:r>
          </a:p>
        </p:txBody>
      </p:sp>
      <p:sp>
        <p:nvSpPr>
          <p:cNvPr id="8" name="Curved Down Arrow 7"/>
          <p:cNvSpPr/>
          <p:nvPr/>
        </p:nvSpPr>
        <p:spPr>
          <a:xfrm rot="450650">
            <a:off x="1620040" y="2982730"/>
            <a:ext cx="3307236" cy="743056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80" y="2528740"/>
            <a:ext cx="1899906" cy="2391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urved Down Arrow 8"/>
          <p:cNvSpPr/>
          <p:nvPr/>
        </p:nvSpPr>
        <p:spPr>
          <a:xfrm rot="425168">
            <a:off x="4806592" y="3321722"/>
            <a:ext cx="2953904" cy="653289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341478" y="3198723"/>
            <a:ext cx="1293854" cy="791223"/>
          </a:xfrm>
          <a:prstGeom prst="flowChartMagneticDisk">
            <a:avLst/>
          </a:prstGeom>
          <a:solidFill>
            <a:srgbClr val="5540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lowchart: Magnetic Disk 14"/>
          <p:cNvSpPr/>
          <p:nvPr/>
        </p:nvSpPr>
        <p:spPr>
          <a:xfrm>
            <a:off x="341478" y="3019443"/>
            <a:ext cx="1293854" cy="1020292"/>
          </a:xfrm>
          <a:prstGeom prst="flowChartMagneticDisk">
            <a:avLst/>
          </a:prstGeom>
          <a:solidFill>
            <a:srgbClr val="5540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478" y="2804804"/>
            <a:ext cx="1293854" cy="126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478" y="2358420"/>
            <a:ext cx="1317625" cy="174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13346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029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3" grpId="0" animBg="1"/>
      <p:bldP spid="6" grpId="0" animBg="1"/>
      <p:bldP spid="7" grpId="0" animBg="1"/>
      <p:bldP spid="8" grpId="0" animBg="1"/>
      <p:bldP spid="9" grpId="0" animBg="1"/>
      <p:bldP spid="11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495" y="1565803"/>
            <a:ext cx="284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Усиливает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33059" y="4783846"/>
            <a:ext cx="246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Ослабляет</a:t>
            </a:r>
            <a:endParaRPr lang="ru-RU" sz="3200" b="1" dirty="0">
              <a:solidFill>
                <a:srgbClr val="0030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11"/>
          <p:cNvSpPr/>
          <p:nvPr/>
        </p:nvSpPr>
        <p:spPr>
          <a:xfrm>
            <a:off x="281495" y="188640"/>
            <a:ext cx="5112568" cy="1267224"/>
          </a:xfrm>
          <a:prstGeom prst="cloudCallout">
            <a:avLst/>
          </a:prstGeom>
          <a:solidFill>
            <a:srgbClr val="9999FF"/>
          </a:solidFill>
          <a:ln>
            <a:noFill/>
          </a:ln>
          <a:effectLst>
            <a:outerShdw dist="12700" dir="8040000" sx="90000" sy="-19000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Избыток</a:t>
            </a:r>
          </a:p>
          <a:p>
            <a:pPr algn="ctr"/>
            <a:r>
              <a:rPr lang="ru-RU" sz="44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</a:t>
            </a:r>
            <a:r>
              <a:rPr lang="ru-RU" sz="4400" b="1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Скругленный прямоугольник 16"/>
          <p:cNvSpPr/>
          <p:nvPr/>
        </p:nvSpPr>
        <p:spPr>
          <a:xfrm>
            <a:off x="3851920" y="5373216"/>
            <a:ext cx="5151042" cy="1267224"/>
          </a:xfrm>
          <a:prstGeom prst="cloudCallout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Недостаток</a:t>
            </a:r>
          </a:p>
          <a:p>
            <a:pPr algn="ctr"/>
            <a:r>
              <a:rPr lang="ru-RU" sz="44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СО2</a:t>
            </a:r>
            <a:endParaRPr lang="ru-RU" sz="4400" b="1" dirty="0">
              <a:solidFill>
                <a:srgbClr val="0030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4526" y="2090495"/>
            <a:ext cx="1898161" cy="23889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47682" y="3074240"/>
            <a:ext cx="4379759" cy="170960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ru-RU" sz="4000" b="1" dirty="0">
                <a:solidFill>
                  <a:srgbClr val="003054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4000" b="1" dirty="0" smtClean="0">
                <a:solidFill>
                  <a:srgbClr val="003054"/>
                </a:solidFill>
                <a:latin typeface="Times New Roman" pitchFamily="18" charset="0"/>
                <a:cs typeface="Times New Roman" pitchFamily="18" charset="0"/>
              </a:rPr>
              <a:t>астота </a:t>
            </a:r>
            <a:r>
              <a:rPr lang="ru-RU" sz="4000" b="1" dirty="0">
                <a:solidFill>
                  <a:srgbClr val="003054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000" b="1" dirty="0" smtClean="0">
                <a:solidFill>
                  <a:srgbClr val="003054"/>
                </a:solidFill>
                <a:latin typeface="Times New Roman" pitchFamily="18" charset="0"/>
                <a:cs typeface="Times New Roman" pitchFamily="18" charset="0"/>
              </a:rPr>
              <a:t>глубина дыхания</a:t>
            </a:r>
            <a:endParaRPr lang="ru-RU" sz="4000" b="1" dirty="0">
              <a:solidFill>
                <a:srgbClr val="0030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Lightning Bolt 21"/>
          <p:cNvSpPr/>
          <p:nvPr/>
        </p:nvSpPr>
        <p:spPr>
          <a:xfrm>
            <a:off x="1487334" y="2074989"/>
            <a:ext cx="436086" cy="1998502"/>
          </a:xfrm>
          <a:prstGeom prst="curv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Lightning Bolt 24"/>
          <p:cNvSpPr/>
          <p:nvPr/>
        </p:nvSpPr>
        <p:spPr>
          <a:xfrm rot="13005702">
            <a:off x="6326986" y="3992393"/>
            <a:ext cx="1756286" cy="469945"/>
          </a:xfrm>
          <a:prstGeom prst="curvedUpArrow">
            <a:avLst/>
          </a:prstGeom>
          <a:solidFill>
            <a:srgbClr val="5540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utoShape 15"/>
          <p:cNvSpPr>
            <a:spLocks noChangeArrowheads="1"/>
          </p:cNvSpPr>
          <p:nvPr/>
        </p:nvSpPr>
        <p:spPr bwMode="auto">
          <a:xfrm>
            <a:off x="5652120" y="848639"/>
            <a:ext cx="3197745" cy="2826306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noFill/>
            <a:round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результате усиления вентиляции легких </a:t>
            </a:r>
            <a:r>
              <a:rPr lang="ru-RU" sz="20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дыхание приостанавливается</a:t>
            </a:r>
            <a:r>
              <a:rPr lang="ru-RU" sz="2000" b="1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т.к. концентрация </a:t>
            </a:r>
            <a:r>
              <a:rPr lang="en-US" sz="2000" b="1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000" b="1" baseline="-25000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000" b="1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крови снижается.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8" y="5913346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90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2" grpId="0" animBg="1"/>
      <p:bldP spid="18" grpId="0"/>
      <p:bldP spid="22" grpId="0" animBg="1"/>
      <p:bldP spid="25" grpId="0" animBg="1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331674" y="1700808"/>
            <a:ext cx="3880286" cy="1328023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Непроизвольная регуляция частоты и глубины дыхания.</a:t>
            </a:r>
          </a:p>
        </p:txBody>
      </p:sp>
      <p:sp>
        <p:nvSpPr>
          <p:cNvPr id="18458" name="AutoShape 26"/>
          <p:cNvSpPr>
            <a:spLocks noChangeArrowheads="1"/>
          </p:cNvSpPr>
          <p:nvPr/>
        </p:nvSpPr>
        <p:spPr bwMode="auto">
          <a:xfrm>
            <a:off x="4860032" y="1653997"/>
            <a:ext cx="3880285" cy="1328023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flat" dir="tl">
              <a:rot lat="0" lon="0" rev="66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Произвольная регуляция частоты и глубины дыхания.</a:t>
            </a:r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32847" y="3975113"/>
            <a:ext cx="3830517" cy="919401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Дыхательным центром продолговатого мозга.</a:t>
            </a:r>
          </a:p>
        </p:txBody>
      </p:sp>
      <p:sp>
        <p:nvSpPr>
          <p:cNvPr id="18463" name="AutoShape 31"/>
          <p:cNvSpPr>
            <a:spLocks noChangeArrowheads="1"/>
          </p:cNvSpPr>
          <p:nvPr/>
        </p:nvSpPr>
        <p:spPr bwMode="auto">
          <a:xfrm>
            <a:off x="4966031" y="3963034"/>
            <a:ext cx="3809516" cy="919401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Корой больших полушарий.</a:t>
            </a:r>
          </a:p>
        </p:txBody>
      </p:sp>
      <p:sp>
        <p:nvSpPr>
          <p:cNvPr id="18465" name="AutoShape 33"/>
          <p:cNvSpPr>
            <a:spLocks noChangeArrowheads="1"/>
          </p:cNvSpPr>
          <p:nvPr/>
        </p:nvSpPr>
        <p:spPr bwMode="auto">
          <a:xfrm>
            <a:off x="407963" y="4941168"/>
            <a:ext cx="3880286" cy="1736646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flat" dir="tl">
              <a:rot lat="0" lon="0" rev="6600000"/>
            </a:lightRig>
          </a:scene3d>
          <a:sp3d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Воздействие на </a:t>
            </a:r>
            <a:r>
              <a:rPr lang="ru-RU" sz="2400" b="1" dirty="0" err="1">
                <a:solidFill>
                  <a:srgbClr val="003054"/>
                </a:solidFill>
                <a:latin typeface="+mn-lt"/>
                <a:cs typeface="Times New Roman" pitchFamily="18" charset="0"/>
              </a:rPr>
              <a:t>холодовые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, болевые и др. рецепторы может приостановить дыхание.</a:t>
            </a:r>
          </a:p>
        </p:txBody>
      </p:sp>
      <p:sp>
        <p:nvSpPr>
          <p:cNvPr id="18467" name="AutoShape 35"/>
          <p:cNvSpPr>
            <a:spLocks noChangeArrowheads="1"/>
          </p:cNvSpPr>
          <p:nvPr/>
        </p:nvSpPr>
        <p:spPr bwMode="auto">
          <a:xfrm>
            <a:off x="5019601" y="4941168"/>
            <a:ext cx="3809516" cy="1736646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flat" dir="tl">
              <a:rot lat="0" lon="0" rev="6600000"/>
            </a:lightRig>
          </a:scene3d>
          <a:sp3d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054"/>
                </a:solidFill>
                <a:latin typeface="+mn-lt"/>
                <a:cs typeface="Times New Roman" pitchFamily="18" charset="0"/>
              </a:rPr>
              <a:t>Мы 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можем произвольно ускорить или остановить дыхание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Times New Roman" pitchFamily="18" charset="0"/>
              </a:rPr>
              <a:t>.</a:t>
            </a:r>
            <a:endParaRPr lang="ru-RU" sz="2400" b="1" dirty="0">
              <a:solidFill>
                <a:srgbClr val="003054"/>
              </a:solidFill>
              <a:latin typeface="+mn-lt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urved Down Arrow 1"/>
          <p:cNvSpPr/>
          <p:nvPr/>
        </p:nvSpPr>
        <p:spPr>
          <a:xfrm rot="2624345">
            <a:off x="7077985" y="1070919"/>
            <a:ext cx="1283515" cy="504056"/>
          </a:xfrm>
          <a:prstGeom prst="curved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urved Up Arrow 2"/>
          <p:cNvSpPr/>
          <p:nvPr/>
        </p:nvSpPr>
        <p:spPr>
          <a:xfrm rot="8925359">
            <a:off x="727502" y="1076500"/>
            <a:ext cx="1598997" cy="487448"/>
          </a:xfrm>
          <a:prstGeom prst="curved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1954288" y="404664"/>
            <a:ext cx="5426000" cy="783193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flat" dir="tl">
              <a:rot lat="0" lon="0" rev="6600000"/>
            </a:lightRig>
          </a:scene3d>
          <a:sp3d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3054"/>
                </a:solidFill>
                <a:latin typeface="+mn-lt"/>
                <a:cs typeface="Times New Roman" pitchFamily="18" charset="0"/>
              </a:rPr>
              <a:t>НЕРВНАЯ РЕГУЛЯЦИЯ</a:t>
            </a:r>
            <a:endParaRPr lang="ru-RU" sz="4000" b="1" dirty="0">
              <a:solidFill>
                <a:srgbClr val="003054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1028" y="5913346"/>
            <a:ext cx="1239858" cy="9446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02153" y="3099862"/>
            <a:ext cx="3830517" cy="792088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Осуществляется</a:t>
            </a:r>
            <a:endParaRPr lang="en-US" sz="28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5002615" y="3107290"/>
            <a:ext cx="3803121" cy="792088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Осуществляется</a:t>
            </a:r>
            <a:endParaRPr lang="en-US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32086" y="2912376"/>
            <a:ext cx="1427946" cy="3749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Кликни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411313">
            <a:off x="3542436" y="3250212"/>
            <a:ext cx="534938" cy="508191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7643683" y="2841345"/>
            <a:ext cx="1427946" cy="3749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Кликни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96754">
            <a:off x="8109886" y="3214150"/>
            <a:ext cx="495540" cy="47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680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18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8437" grpId="0" animBg="1"/>
      <p:bldP spid="18458" grpId="0" animBg="1"/>
      <p:bldP spid="18461" grpId="0" animBg="1"/>
      <p:bldP spid="18463" grpId="0" animBg="1"/>
      <p:bldP spid="18465" grpId="0" animBg="1"/>
      <p:bldP spid="18467" grpId="0" animBg="1"/>
      <p:bldP spid="2" grpId="0" animBg="1"/>
      <p:bldP spid="3" grpId="0" animBg="1"/>
      <p:bldP spid="18455" grpId="0" animBg="1"/>
      <p:bldP spid="4" grpId="0" animBg="1"/>
      <p:bldP spid="13" grpId="0" animBg="1"/>
      <p:bldP spid="6" grpId="0" animBg="1"/>
      <p:bldP spid="6" grpId="1" animBg="1"/>
      <p:bldP spid="18" grpId="0" animBg="1"/>
      <p:bldP spid="18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7158" y="2041356"/>
            <a:ext cx="4714908" cy="419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1600199"/>
            <a:ext cx="3810000" cy="5073313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Если инородные частицы преграждают путь вдыхаемому воздуху, то возникают специальные дыхательные действия – чихание и кашель, которые выталкивают эти частицы. Кашель освобождает бронхи, трахею и горло, а чихание создает мощный поток воздуха в носовой полости. Установлено, что при чихании воздух выталкивается со скоростью 150 </a:t>
            </a:r>
            <a:r>
              <a:rPr lang="ru-RU" sz="2000" b="1" dirty="0" err="1" smtClean="0">
                <a:solidFill>
                  <a:srgbClr val="003054"/>
                </a:solidFill>
                <a:latin typeface="+mn-lt"/>
                <a:cs typeface="Arial" pitchFamily="34" charset="0"/>
              </a:rPr>
              <a:t>км\час</a:t>
            </a:r>
            <a:r>
              <a:rPr lang="ru-RU" sz="20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.</a:t>
            </a:r>
            <a:endParaRPr lang="ru-RU" sz="20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9154" y="381000"/>
            <a:ext cx="6760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Защитные реакции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6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547813" y="692150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804215" y="2929540"/>
            <a:ext cx="50657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Больной </a:t>
            </a:r>
            <a:r>
              <a:rPr lang="ru-RU" sz="28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человек, не соблюдающий правил гигиены, становится источником инфекции</a:t>
            </a:r>
            <a:r>
              <a:rPr lang="ru-RU" sz="2800" b="1" dirty="0">
                <a:solidFill>
                  <a:srgbClr val="003054"/>
                </a:solidFill>
                <a:latin typeface="+mn-lt"/>
              </a:rPr>
              <a:t>. </a:t>
            </a:r>
          </a:p>
        </p:txBody>
      </p:sp>
      <p:sp>
        <p:nvSpPr>
          <p:cNvPr id="35848" name="Rectangle 8" descr="чихание"/>
          <p:cNvSpPr>
            <a:spLocks noChangeAspect="1" noChangeArrowheads="1"/>
          </p:cNvSpPr>
          <p:nvPr/>
        </p:nvSpPr>
        <p:spPr bwMode="auto">
          <a:xfrm>
            <a:off x="6588224" y="2641521"/>
            <a:ext cx="2351396" cy="2376264"/>
          </a:xfrm>
          <a:prstGeom prst="rect">
            <a:avLst/>
          </a:pr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500" b="99000" l="1111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5715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none" anchor="ctr">
            <a:sp3d/>
          </a:bodyPr>
          <a:lstStyle/>
          <a:p>
            <a:endParaRPr lang="ru-RU"/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357158" y="1166875"/>
            <a:ext cx="795982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Book Antiqua" pitchFamily="18" charset="0"/>
              </a:rPr>
              <a:t> </a:t>
            </a:r>
            <a:r>
              <a:rPr lang="ru-RU" sz="28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Дышать рекомендуется через нос, т.к. при дыхании ртом в легкие поступает холодный воздух, что и является причиной простудных заболеваний.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06460" y="231958"/>
            <a:ext cx="5348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Гигиена дыхания</a:t>
            </a:r>
            <a:endParaRPr lang="ru-RU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36514" y="4760574"/>
            <a:ext cx="52149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При воспалительных процессах возникает кашель, помогающий удалять слизь из дыхательных путей. </a:t>
            </a:r>
            <a:endParaRPr lang="ru-RU" sz="28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Капля 1"/>
          <p:cNvSpPr/>
          <p:nvPr/>
        </p:nvSpPr>
        <p:spPr>
          <a:xfrm>
            <a:off x="7367424" y="3621159"/>
            <a:ext cx="144016" cy="136213"/>
          </a:xfrm>
          <a:prstGeom prst="teardrop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Капля 2"/>
          <p:cNvSpPr/>
          <p:nvPr/>
        </p:nvSpPr>
        <p:spPr>
          <a:xfrm>
            <a:off x="7347740" y="3840340"/>
            <a:ext cx="108011" cy="348365"/>
          </a:xfrm>
          <a:prstGeom prst="teardrop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апля 3"/>
          <p:cNvSpPr/>
          <p:nvPr/>
        </p:nvSpPr>
        <p:spPr>
          <a:xfrm>
            <a:off x="7071303" y="3689265"/>
            <a:ext cx="165221" cy="233286"/>
          </a:xfrm>
          <a:prstGeom prst="teardrop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799" y="4019916"/>
            <a:ext cx="1901937" cy="2541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04626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35848" grpId="0" animBg="1"/>
      <p:bldP spid="35850" grpId="0"/>
      <p:bldP spid="8" grpId="0"/>
      <p:bldP spid="7" grpId="0"/>
      <p:bldP spid="2" grpId="0" animBg="1"/>
      <p:bldP spid="3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547813" y="692150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6074" y="295327"/>
            <a:ext cx="642942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Глотая крупные куски пищи,</a:t>
            </a:r>
          </a:p>
          <a:p>
            <a:pPr marL="457200" indent="-457200"/>
            <a:r>
              <a:rPr lang="ru-RU" sz="32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можно подавиться перекрыть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 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трахею.</a:t>
            </a:r>
            <a:endParaRPr lang="ru-RU" sz="32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" name="Рисунок 9" descr="http://www.aif.ru/pictures/2/pod-1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7224" y="2357430"/>
            <a:ext cx="1907540" cy="2381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1" name="Рисунок 10" descr="http://www.aif.ru/pictures/2/pod-2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14942" y="2500306"/>
            <a:ext cx="1907540" cy="2381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2" name="TextBox 11"/>
          <p:cNvSpPr txBox="1"/>
          <p:nvPr/>
        </p:nvSpPr>
        <p:spPr>
          <a:xfrm>
            <a:off x="428596" y="5000636"/>
            <a:ext cx="335758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Arial" pitchFamily="34" charset="0"/>
              </a:rPr>
              <a:t>Помоги себе сам!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8184" y="4883315"/>
            <a:ext cx="255048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Помоги другому!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ctangle 4" descr="кашель 01"/>
          <p:cNvSpPr>
            <a:spLocks noChangeAspect="1" noChangeArrowheads="1"/>
          </p:cNvSpPr>
          <p:nvPr/>
        </p:nvSpPr>
        <p:spPr bwMode="auto">
          <a:xfrm>
            <a:off x="6808266" y="488602"/>
            <a:ext cx="2088778" cy="2088778"/>
          </a:xfrm>
          <a:prstGeom prst="rect">
            <a:avLst/>
          </a:prstGeom>
          <a:blipFill dpi="0"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909" b="99091" l="10000" r="91818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682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547813" y="692150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8978" y="357166"/>
            <a:ext cx="6159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ЭТО ИНТЕРЕСНО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514291"/>
            <a:ext cx="52326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800" b="1" dirty="0" smtClean="0">
                <a:latin typeface="+mn-lt"/>
                <a:cs typeface="Arial" pitchFamily="34" charset="0"/>
              </a:rPr>
              <a:t>300-350 млн. альвеол с общей площадью – 100 кв.м</a:t>
            </a:r>
            <a:endParaRPr lang="ru-RU" sz="2800" b="1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9124" y="2114455"/>
            <a:ext cx="44291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800" b="1" dirty="0" smtClean="0">
                <a:latin typeface="+mn-lt"/>
                <a:cs typeface="Arial" pitchFamily="34" charset="0"/>
              </a:rPr>
              <a:t>Длина легочного капилляра 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– 7-8 мкм</a:t>
            </a:r>
            <a:endParaRPr lang="ru-RU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300037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800" b="1" dirty="0" smtClean="0">
                <a:latin typeface="+mn-lt"/>
                <a:cs typeface="Arial" pitchFamily="34" charset="0"/>
              </a:rPr>
              <a:t>Через капилляры альвеол кровь проходит за 0,8 с, но гемоглобин успевает насытиться кислородом</a:t>
            </a:r>
            <a:endParaRPr lang="ru-RU" sz="28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675" y="4828509"/>
            <a:ext cx="68580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800" b="1" dirty="0" smtClean="0">
                <a:latin typeface="+mn-lt"/>
                <a:cs typeface="Arial" pitchFamily="34" charset="0"/>
              </a:rPr>
              <a:t>Мы всегда говорим на выдохе. Только в редких случаях мы это делаем на вдохе, произнося короткие слова, например «да» или «нет</a:t>
            </a: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»</a:t>
            </a:r>
            <a:endParaRPr lang="ru-RU" sz="28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3" name="Рисунок 12" descr="ы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714620"/>
            <a:ext cx="178593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8600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2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2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2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строение органов дыхани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000" b="90000" l="1498" r="89888">
                        <a14:backgroundMark x1="80150" y1="75000" x2="80150" y2="75000"/>
                        <a14:backgroundMark x1="76404" y1="74250" x2="76404" y2="742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326" t="14348" r="16015" b="12956"/>
          <a:stretch/>
        </p:blipFill>
        <p:spPr bwMode="auto">
          <a:xfrm flipH="1">
            <a:off x="4644006" y="548680"/>
            <a:ext cx="3872089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4-конечная звезда 18"/>
          <p:cNvSpPr/>
          <p:nvPr/>
        </p:nvSpPr>
        <p:spPr>
          <a:xfrm>
            <a:off x="5176687" y="5646629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4-конечная звезда 1"/>
          <p:cNvSpPr/>
          <p:nvPr/>
        </p:nvSpPr>
        <p:spPr>
          <a:xfrm>
            <a:off x="5455060" y="1640869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4-конечная звезда 4"/>
          <p:cNvSpPr/>
          <p:nvPr/>
        </p:nvSpPr>
        <p:spPr>
          <a:xfrm>
            <a:off x="5858838" y="2868547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5426790" y="2148467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4857292" y="3476011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4572000" y="4221088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4478523" y="5049180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9591" y="332656"/>
            <a:ext cx="2767124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Полость носа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9591" y="1252147"/>
            <a:ext cx="2767125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Глотка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83366" y="2148467"/>
            <a:ext cx="2767124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Гортань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17234" y="3032956"/>
            <a:ext cx="2767124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Трахея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17234" y="3961692"/>
            <a:ext cx="2733256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Бронхи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17234" y="4869160"/>
            <a:ext cx="2733256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Легкие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17233" y="5826649"/>
            <a:ext cx="2739019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Бронхиолы</a:t>
            </a:r>
            <a:endParaRPr lang="ru-RU" sz="24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17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807839555"/>
              </p:ext>
            </p:extLst>
          </p:nvPr>
        </p:nvGraphicFramePr>
        <p:xfrm>
          <a:off x="1259632" y="476672"/>
          <a:ext cx="669674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6" descr="avatar76"/>
          <p:cNvSpPr>
            <a:spLocks noChangeArrowheads="1"/>
          </p:cNvSpPr>
          <p:nvPr/>
        </p:nvSpPr>
        <p:spPr bwMode="auto">
          <a:xfrm>
            <a:off x="3491880" y="2420888"/>
            <a:ext cx="2160240" cy="2088232"/>
          </a:xfrm>
          <a:prstGeom prst="ellipse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3124572"/>
            <a:ext cx="1384548" cy="13845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r="2873" b="4457"/>
          <a:stretch/>
        </p:blipFill>
        <p:spPr>
          <a:xfrm>
            <a:off x="107504" y="134326"/>
            <a:ext cx="8856984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34058">
            <a:off x="2156578" y="1836510"/>
            <a:ext cx="4154050" cy="307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25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F0062F-E9DC-408C-AE72-70F261DCC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graphicEl>
                                              <a:dgm id="{3CF0062F-E9DC-408C-AE72-70F261DCC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graphicEl>
                                              <a:dgm id="{3CF0062F-E9DC-408C-AE72-70F261DCC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graphicEl>
                                              <a:dgm id="{3CF0062F-E9DC-408C-AE72-70F261DCC9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293860-BF3D-40D1-AAA6-EF4F2D61C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graphicEl>
                                              <a:dgm id="{6D293860-BF3D-40D1-AAA6-EF4F2D61C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graphicEl>
                                              <a:dgm id="{6D293860-BF3D-40D1-AAA6-EF4F2D61C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6D293860-BF3D-40D1-AAA6-EF4F2D61C3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C74280-C987-4BF2-B0E8-8A85B1F12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graphicEl>
                                              <a:dgm id="{1FC74280-C987-4BF2-B0E8-8A85B1F12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graphicEl>
                                              <a:dgm id="{1FC74280-C987-4BF2-B0E8-8A85B1F12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graphicEl>
                                              <a:dgm id="{1FC74280-C987-4BF2-B0E8-8A85B1F12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8ED79-B335-48C9-A17D-8E97802B1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graphicEl>
                                              <a:dgm id="{FC08ED79-B335-48C9-A17D-8E97802B1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graphicEl>
                                              <a:dgm id="{FC08ED79-B335-48C9-A17D-8E97802B1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FC08ED79-B335-48C9-A17D-8E97802B15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D670DB-449D-41E8-9CC0-E5D7D7935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graphicEl>
                                              <a:dgm id="{44D670DB-449D-41E8-9CC0-E5D7D7935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graphicEl>
                                              <a:dgm id="{44D670DB-449D-41E8-9CC0-E5D7D7935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44D670DB-449D-41E8-9CC0-E5D7D7935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EA48AA-DDFC-4E8D-A9EC-601524774E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graphicEl>
                                              <a:dgm id="{1FEA48AA-DDFC-4E8D-A9EC-601524774E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graphicEl>
                                              <a:dgm id="{1FEA48AA-DDFC-4E8D-A9EC-601524774E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1FEA48AA-DDFC-4E8D-A9EC-601524774E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B1D58B-FE0C-454A-8AF1-A99D23C2E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graphicEl>
                                              <a:dgm id="{B0B1D58B-FE0C-454A-8AF1-A99D23C2E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graphicEl>
                                              <a:dgm id="{B0B1D58B-FE0C-454A-8AF1-A99D23C2E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graphicEl>
                                              <a:dgm id="{B0B1D58B-FE0C-454A-8AF1-A99D23C2E8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1CCEDF-9071-42E3-9702-3BFF471802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graphicEl>
                                              <a:dgm id="{631CCEDF-9071-42E3-9702-3BFF471802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graphicEl>
                                              <a:dgm id="{631CCEDF-9071-42E3-9702-3BFF471802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>
                                            <p:graphicEl>
                                              <a:dgm id="{631CCEDF-9071-42E3-9702-3BFF471802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5554D3-38E6-4975-95F8-7706B95C5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>
                                            <p:graphicEl>
                                              <a:dgm id="{E45554D3-38E6-4975-95F8-7706B95C5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>
                                            <p:graphicEl>
                                              <a:dgm id="{E45554D3-38E6-4975-95F8-7706B95C5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">
                                            <p:graphicEl>
                                              <a:dgm id="{E45554D3-38E6-4975-95F8-7706B95C50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ABEFC8-609E-4F5E-BBB4-E850BC23C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>
                                            <p:graphicEl>
                                              <a:dgm id="{F2ABEFC8-609E-4F5E-BBB4-E850BC23C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>
                                            <p:graphicEl>
                                              <a:dgm id="{F2ABEFC8-609E-4F5E-BBB4-E850BC23C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>
                                            <p:graphicEl>
                                              <a:dgm id="{F2ABEFC8-609E-4F5E-BBB4-E850BC23CC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C1C0E3-307C-45BE-A0F1-18F9A5C30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">
                                            <p:graphicEl>
                                              <a:dgm id="{BCC1C0E3-307C-45BE-A0F1-18F9A5C30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>
                                            <p:graphicEl>
                                              <a:dgm id="{BCC1C0E3-307C-45BE-A0F1-18F9A5C30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">
                                            <p:graphicEl>
                                              <a:dgm id="{BCC1C0E3-307C-45BE-A0F1-18F9A5C309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74320" lvl="0" indent="-274320">
              <a:spcBef>
                <a:spcPct val="20000"/>
              </a:spcBef>
              <a:tabLst/>
            </a:pPr>
            <a: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  <a:t>Изменения дыхательной системы при старении.</a:t>
            </a:r>
            <a:b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dirty="0"/>
              <a:t>После 60 лет отмечаются </a:t>
            </a:r>
            <a:r>
              <a:rPr lang="ru-RU" dirty="0" smtClean="0"/>
              <a:t>дегенеративно-дистрофические</a:t>
            </a:r>
            <a:endParaRPr lang="ru-RU" dirty="0"/>
          </a:p>
          <a:p>
            <a:r>
              <a:rPr lang="ru-RU" dirty="0"/>
              <a:t>изменения костей и мышц грудной клетки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Реберные хрящи </a:t>
            </a:r>
            <a:r>
              <a:rPr lang="ru-RU" dirty="0" smtClean="0"/>
              <a:t>теряют </a:t>
            </a:r>
            <a:r>
              <a:rPr lang="ru-RU" dirty="0"/>
              <a:t>эластичность, развивается </a:t>
            </a:r>
            <a:r>
              <a:rPr lang="ru-RU" dirty="0" err="1"/>
              <a:t>кальциноз</a:t>
            </a:r>
            <a:r>
              <a:rPr lang="ru-RU" dirty="0"/>
              <a:t>, уменьшается </a:t>
            </a:r>
            <a:r>
              <a:rPr lang="ru-RU" dirty="0" smtClean="0"/>
              <a:t>подвижность реберно-позвоночных </a:t>
            </a:r>
            <a:r>
              <a:rPr lang="ru-RU" dirty="0"/>
              <a:t>суставов </a:t>
            </a:r>
            <a:r>
              <a:rPr lang="ru-RU" dirty="0" smtClean="0"/>
              <a:t>из-за </a:t>
            </a:r>
            <a:r>
              <a:rPr lang="ru-RU" dirty="0"/>
              <a:t>изменений в </a:t>
            </a:r>
            <a:r>
              <a:rPr lang="ru-RU" dirty="0" smtClean="0"/>
              <a:t>синовиальной </a:t>
            </a:r>
            <a:r>
              <a:rPr lang="ru-RU" dirty="0"/>
              <a:t>оболочке, капсуле, опорной ткани суставов. </a:t>
            </a:r>
            <a:endParaRPr lang="ru-RU" dirty="0" smtClean="0"/>
          </a:p>
          <a:p>
            <a:r>
              <a:rPr lang="ru-RU" dirty="0" smtClean="0"/>
              <a:t>Вследствие ребра старого </a:t>
            </a:r>
            <a:r>
              <a:rPr lang="ru-RU" dirty="0"/>
              <a:t>человека приобретают более косое положение и </a:t>
            </a:r>
            <a:r>
              <a:rPr lang="ru-RU" dirty="0" smtClean="0"/>
              <a:t>сближаются </a:t>
            </a:r>
            <a:r>
              <a:rPr lang="ru-RU" dirty="0"/>
              <a:t>между </a:t>
            </a:r>
            <a:r>
              <a:rPr lang="ru-RU" dirty="0" smtClean="0"/>
              <a:t>собой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087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74320" lvl="0" indent="-274320">
              <a:spcBef>
                <a:spcPct val="20000"/>
              </a:spcBef>
              <a:tabLst/>
            </a:pPr>
            <a: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  <a:t>Изменения дыхательной системы при старении.</a:t>
            </a:r>
            <a:b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91264" cy="5217443"/>
          </a:xfrm>
          <a:noFill/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Деформация грудной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клетки</a:t>
            </a:r>
            <a:r>
              <a:rPr lang="ru-RU" b="1" dirty="0">
                <a:solidFill>
                  <a:schemeClr val="bg1"/>
                </a:solidFill>
              </a:rPr>
              <a:t>, увеличение ее переднезаднего </a:t>
            </a:r>
            <a:r>
              <a:rPr lang="ru-RU" b="1" dirty="0" smtClean="0">
                <a:solidFill>
                  <a:schemeClr val="bg1"/>
                </a:solidFill>
              </a:rPr>
              <a:t>диаметра-основная причина </a:t>
            </a:r>
            <a:r>
              <a:rPr lang="ru-RU" b="1" dirty="0">
                <a:solidFill>
                  <a:schemeClr val="bg1"/>
                </a:solidFill>
              </a:rPr>
              <a:t>старческих изменений </a:t>
            </a:r>
            <a:r>
              <a:rPr lang="ru-RU" b="1" dirty="0" smtClean="0">
                <a:solidFill>
                  <a:schemeClr val="bg1"/>
                </a:solidFill>
              </a:rPr>
              <a:t>легких.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Изменения </a:t>
            </a:r>
            <a:r>
              <a:rPr lang="ru-RU" b="1" dirty="0">
                <a:solidFill>
                  <a:schemeClr val="bg1"/>
                </a:solidFill>
              </a:rPr>
              <a:t>происходят и в мышцах грудной </a:t>
            </a:r>
            <a:r>
              <a:rPr lang="ru-RU" b="1" dirty="0" smtClean="0">
                <a:solidFill>
                  <a:schemeClr val="bg1"/>
                </a:solidFill>
              </a:rPr>
              <a:t>клетки..  </a:t>
            </a:r>
            <a:r>
              <a:rPr lang="ru-RU" b="1" dirty="0">
                <a:solidFill>
                  <a:schemeClr val="bg1"/>
                </a:solidFill>
              </a:rPr>
              <a:t>особенно выражены в мышцах, </a:t>
            </a:r>
            <a:r>
              <a:rPr lang="ru-RU" b="1" dirty="0" smtClean="0">
                <a:solidFill>
                  <a:schemeClr val="bg1"/>
                </a:solidFill>
              </a:rPr>
              <a:t>принимающих </a:t>
            </a:r>
            <a:r>
              <a:rPr lang="ru-RU" b="1" dirty="0">
                <a:solidFill>
                  <a:schemeClr val="bg1"/>
                </a:solidFill>
              </a:rPr>
              <a:t>непосредственное участие в акте дыхания, а именно, </a:t>
            </a:r>
            <a:r>
              <a:rPr lang="ru-RU" b="1" dirty="0" smtClean="0">
                <a:solidFill>
                  <a:schemeClr val="bg1"/>
                </a:solidFill>
              </a:rPr>
              <a:t>в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межреберных </a:t>
            </a:r>
            <a:r>
              <a:rPr lang="ru-RU" b="1" dirty="0">
                <a:solidFill>
                  <a:srgbClr val="C00000"/>
                </a:solidFill>
              </a:rPr>
              <a:t>мышцах и диафрагме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Отмеченные изменения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костей </a:t>
            </a:r>
            <a:r>
              <a:rPr lang="ru-RU" b="1" dirty="0">
                <a:solidFill>
                  <a:schemeClr val="bg1"/>
                </a:solidFill>
              </a:rPr>
              <a:t>и мышц в значительной мере влияют на </a:t>
            </a:r>
            <a:r>
              <a:rPr lang="ru-RU" b="1" dirty="0" smtClean="0">
                <a:solidFill>
                  <a:schemeClr val="bg1"/>
                </a:solidFill>
              </a:rPr>
              <a:t>подвижность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грудной </a:t>
            </a:r>
            <a:r>
              <a:rPr lang="ru-RU" b="1" dirty="0">
                <a:solidFill>
                  <a:schemeClr val="bg1"/>
                </a:solidFill>
              </a:rPr>
              <a:t>клетки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Уменьшается по мере старения также и </a:t>
            </a:r>
            <a:r>
              <a:rPr lang="ru-RU" b="1" dirty="0" smtClean="0">
                <a:solidFill>
                  <a:schemeClr val="bg1"/>
                </a:solidFill>
              </a:rPr>
              <a:t>дыхательная </a:t>
            </a:r>
            <a:r>
              <a:rPr lang="ru-RU" b="1" dirty="0">
                <a:solidFill>
                  <a:schemeClr val="bg1"/>
                </a:solidFill>
              </a:rPr>
              <a:t>подвижность нижних краев легких, экскурсия диафрагмы. </a:t>
            </a:r>
          </a:p>
          <a:p>
            <a:r>
              <a:rPr lang="ru-RU" b="1" dirty="0">
                <a:solidFill>
                  <a:schemeClr val="bg1"/>
                </a:solidFill>
              </a:rPr>
              <a:t>Трахея в старости смещается </a:t>
            </a:r>
            <a:r>
              <a:rPr lang="ru-RU" b="1" dirty="0" smtClean="0">
                <a:solidFill>
                  <a:schemeClr val="bg1"/>
                </a:solidFill>
              </a:rPr>
              <a:t>вниз, </a:t>
            </a:r>
            <a:r>
              <a:rPr lang="ru-RU" b="1" dirty="0">
                <a:solidFill>
                  <a:schemeClr val="bg1"/>
                </a:solidFill>
              </a:rPr>
              <a:t>кальцинируется, просвет ее расширяется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550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6912"/>
            <a:ext cx="6096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74320" lvl="0" indent="-274320">
              <a:spcBef>
                <a:spcPct val="20000"/>
              </a:spcBef>
              <a:tabLst/>
            </a:pPr>
            <a: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  <a:t>Изменения дыхательной системы при старении.</a:t>
            </a:r>
            <a:b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 старении несколько уменьшается </a:t>
            </a:r>
            <a:r>
              <a:rPr lang="ru-RU" dirty="0" smtClean="0"/>
              <a:t>дыхательный</a:t>
            </a:r>
            <a:r>
              <a:rPr lang="en-US" dirty="0" smtClean="0"/>
              <a:t> </a:t>
            </a:r>
            <a:r>
              <a:rPr lang="ru-RU" dirty="0" smtClean="0"/>
              <a:t>объем </a:t>
            </a:r>
            <a:r>
              <a:rPr lang="ru-RU" dirty="0"/>
              <a:t>(ДО</a:t>
            </a:r>
            <a:r>
              <a:rPr lang="ru-RU" dirty="0" smtClean="0"/>
              <a:t>).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Более значительно снижаются резервный </a:t>
            </a:r>
            <a:r>
              <a:rPr lang="ru-RU" dirty="0" smtClean="0"/>
              <a:t>объем</a:t>
            </a:r>
            <a:r>
              <a:rPr lang="en-US" dirty="0" smtClean="0"/>
              <a:t> </a:t>
            </a:r>
            <a:r>
              <a:rPr lang="ru-RU" dirty="0" smtClean="0"/>
              <a:t>вдоха </a:t>
            </a:r>
            <a:r>
              <a:rPr lang="ru-RU" dirty="0"/>
              <a:t>и резервный объем выдоха. </a:t>
            </a:r>
            <a:endParaRPr lang="en-US" dirty="0" smtClean="0"/>
          </a:p>
          <a:p>
            <a:r>
              <a:rPr lang="ru-RU" dirty="0" smtClean="0"/>
              <a:t>Изменения </a:t>
            </a:r>
            <a:r>
              <a:rPr lang="ru-RU" dirty="0"/>
              <a:t>ДО, </a:t>
            </a:r>
            <a:r>
              <a:rPr lang="ru-RU" dirty="0" smtClean="0"/>
              <a:t>резервного</a:t>
            </a:r>
            <a:r>
              <a:rPr lang="en-US" dirty="0" smtClean="0"/>
              <a:t> </a:t>
            </a:r>
            <a:r>
              <a:rPr lang="ru-RU" dirty="0" smtClean="0"/>
              <a:t>объема </a:t>
            </a:r>
            <a:r>
              <a:rPr lang="ru-RU" dirty="0"/>
              <a:t>вдоха, резервного объема выдоха </a:t>
            </a:r>
            <a:r>
              <a:rPr lang="ru-RU" dirty="0" smtClean="0"/>
              <a:t>обусловливают</a:t>
            </a:r>
            <a:r>
              <a:rPr lang="en-US" dirty="0" smtClean="0"/>
              <a:t> </a:t>
            </a:r>
            <a:r>
              <a:rPr lang="ru-RU" dirty="0" smtClean="0"/>
              <a:t>уменьшение </a:t>
            </a:r>
            <a:r>
              <a:rPr lang="ru-RU" dirty="0"/>
              <a:t>жизненной емкости легких (ЖЕЛ).</a:t>
            </a:r>
          </a:p>
        </p:txBody>
      </p:sp>
    </p:spTree>
    <p:extLst>
      <p:ext uri="{BB962C8B-B14F-4D97-AF65-F5344CB8AC3E}">
        <p14:creationId xmlns:p14="http://schemas.microsoft.com/office/powerpoint/2010/main" xmlns="" val="134617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08920"/>
            <a:ext cx="3495675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74320" lvl="0" indent="-274320">
              <a:spcBef>
                <a:spcPct val="20000"/>
              </a:spcBef>
              <a:tabLst/>
            </a:pPr>
            <a: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  <a:t>Изменения дыхательной системы при старении.</a:t>
            </a:r>
            <a:br>
              <a:rPr lang="ru-RU" sz="2400" b="0" spc="0" dirty="0">
                <a:ln>
                  <a:noFill/>
                </a:ln>
                <a:solidFill>
                  <a:srgbClr val="DFE6D0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Понижение </a:t>
            </a:r>
            <a:r>
              <a:rPr lang="ru-RU" dirty="0"/>
              <a:t>с возрастом ЖЕЛ в основном </a:t>
            </a:r>
            <a:r>
              <a:rPr lang="ru-RU" dirty="0" err="1" smtClean="0"/>
              <a:t>связанос</a:t>
            </a:r>
            <a:r>
              <a:rPr lang="ru-RU" dirty="0" smtClean="0"/>
              <a:t> </a:t>
            </a:r>
            <a:r>
              <a:rPr lang="ru-RU" dirty="0"/>
              <a:t>ригидностью грудной клетки, снижением силы </a:t>
            </a:r>
            <a:r>
              <a:rPr lang="ru-RU" dirty="0" smtClean="0"/>
              <a:t>дыхательных</a:t>
            </a:r>
            <a:r>
              <a:rPr lang="en-US" dirty="0" smtClean="0"/>
              <a:t> </a:t>
            </a:r>
            <a:r>
              <a:rPr lang="ru-RU" dirty="0" smtClean="0"/>
              <a:t>мышц</a:t>
            </a:r>
            <a:r>
              <a:rPr lang="ru-RU" dirty="0"/>
              <a:t>, уменьшением эластичности легких, бронхиальной </a:t>
            </a:r>
            <a:r>
              <a:rPr lang="ru-RU" dirty="0" smtClean="0"/>
              <a:t>проходимости </a:t>
            </a:r>
            <a:r>
              <a:rPr lang="ru-RU" dirty="0"/>
              <a:t>и отражает ограничение потенциальных </a:t>
            </a:r>
            <a:r>
              <a:rPr lang="ru-RU" dirty="0" smtClean="0"/>
              <a:t>возможностей </a:t>
            </a:r>
            <a:r>
              <a:rPr lang="ru-RU" dirty="0"/>
              <a:t>внешнего дыхания. </a:t>
            </a:r>
            <a:endParaRPr lang="en-US" dirty="0" smtClean="0"/>
          </a:p>
          <a:p>
            <a:r>
              <a:rPr lang="ru-RU" dirty="0" smtClean="0"/>
              <a:t>У </a:t>
            </a:r>
            <a:r>
              <a:rPr lang="ru-RU" dirty="0"/>
              <a:t>пожилых и старых людей </a:t>
            </a:r>
            <a:r>
              <a:rPr lang="ru-RU" dirty="0" smtClean="0"/>
              <a:t>уменьшается </a:t>
            </a:r>
            <a:r>
              <a:rPr lang="ru-RU" dirty="0"/>
              <a:t>также общая емкость легких (ОЕЛ), однако </a:t>
            </a:r>
            <a:r>
              <a:rPr lang="ru-RU" dirty="0" smtClean="0"/>
              <a:t>возрастное</a:t>
            </a:r>
            <a:r>
              <a:rPr lang="en-US" dirty="0" smtClean="0"/>
              <a:t> </a:t>
            </a:r>
            <a:r>
              <a:rPr lang="ru-RU" dirty="0" smtClean="0"/>
              <a:t>уменьшение </a:t>
            </a:r>
            <a:r>
              <a:rPr lang="ru-RU" dirty="0"/>
              <a:t>ОЕЛ выражено в меньшей степени, чем </a:t>
            </a:r>
            <a:r>
              <a:rPr lang="ru-RU" dirty="0" smtClean="0"/>
              <a:t>снижение</a:t>
            </a:r>
            <a:r>
              <a:rPr lang="en-US" dirty="0" smtClean="0"/>
              <a:t> </a:t>
            </a:r>
            <a:r>
              <a:rPr lang="ru-RU" dirty="0" smtClean="0"/>
              <a:t>ЖЕЛ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48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7300" y="1444625"/>
            <a:ext cx="4087813" cy="39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18" y="1707985"/>
            <a:ext cx="4087813" cy="39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7985"/>
            <a:ext cx="4087813" cy="39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7300" y="3429000"/>
            <a:ext cx="4332313" cy="39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9549" y="-891480"/>
            <a:ext cx="4087813" cy="39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891480"/>
            <a:ext cx="4087813" cy="39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44625"/>
            <a:ext cx="8229600" cy="2191271"/>
          </a:xfr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7200" dirty="0" smtClean="0"/>
              <a:t>СПАСИБО ЗА ВНИМАНИЕ!!!!</a:t>
            </a:r>
            <a:endParaRPr lang="ru-RU" sz="7200" dirty="0"/>
          </a:p>
        </p:txBody>
      </p:sp>
      <p:pic>
        <p:nvPicPr>
          <p:cNvPr id="7170" name="Picture 2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19" y="3652144"/>
            <a:ext cx="3975620" cy="39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-861423"/>
            <a:ext cx="4087813" cy="39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футажи\The enchanted world\Волшебный мир-1\The enchanted world. Part 1\элементы\ptitesouris element 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4584" y="3573016"/>
            <a:ext cx="4087813" cy="39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871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4899" y="381000"/>
            <a:ext cx="6124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Носовая полость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6879" y="4077072"/>
            <a:ext cx="7860665" cy="2485787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Образована лицевыми костями, хрящами и разделена на две симметричные половины.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8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В полость носа открывается носослезный канал, по которому выводится избыток слезной жидкости</a:t>
            </a: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7" y="5913346"/>
            <a:ext cx="1239858" cy="9446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9787" b="100000" l="11143" r="86000">
                        <a14:foregroundMark x1="44286" y1="84681" x2="44286" y2="84681"/>
                        <a14:foregroundMark x1="39143" y1="82340" x2="39143" y2="82340"/>
                        <a14:foregroundMark x1="39143" y1="79362" x2="39143" y2="79362"/>
                        <a14:foregroundMark x1="42286" y1="94043" x2="42286" y2="94043"/>
                        <a14:foregroundMark x1="60286" y1="93617" x2="60286" y2="93617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88" t="49097" r="19388" b="1465"/>
          <a:stretch/>
        </p:blipFill>
        <p:spPr>
          <a:xfrm>
            <a:off x="5364088" y="1412776"/>
            <a:ext cx="1994635" cy="2529251"/>
          </a:xfrm>
          <a:prstGeom prst="rect">
            <a:avLst/>
          </a:prstGeom>
        </p:spPr>
      </p:pic>
      <p:pic>
        <p:nvPicPr>
          <p:cNvPr id="19" name="Рисунок 18" descr="485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0162" t="20829" r="14360" b="27808"/>
          <a:stretch/>
        </p:blipFill>
        <p:spPr>
          <a:xfrm flipH="1">
            <a:off x="539552" y="1107191"/>
            <a:ext cx="4044795" cy="2969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1996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3857381"/>
            <a:ext cx="3490033" cy="2564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5" name="Скругленный прямоугольник 4"/>
          <p:cNvSpPr/>
          <p:nvPr/>
        </p:nvSpPr>
        <p:spPr>
          <a:xfrm>
            <a:off x="1763688" y="836712"/>
            <a:ext cx="5832648" cy="2485787"/>
          </a:xfrm>
          <a:prstGeom prst="roundRect">
            <a:avLst/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Слизистая оболочка выстилающая носовую полость обильно снабжена ресничками, кровеносными сосудами и железами выделяющими слизь.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86"/>
          <a:stretch/>
        </p:blipFill>
        <p:spPr>
          <a:xfrm>
            <a:off x="4339519" y="3789040"/>
            <a:ext cx="3477473" cy="2564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201329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1010" y="548680"/>
            <a:ext cx="4725139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24944"/>
            <a:ext cx="3362867" cy="2364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97580" y="501897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От чувствительных клеток-рецепторов отходят нервные волокна объединяющиеся в обонятельный нерв.</a:t>
            </a:r>
          </a:p>
        </p:txBody>
      </p:sp>
      <p:sp>
        <p:nvSpPr>
          <p:cNvPr id="5" name="Выгнутая вверх стрелка 4"/>
          <p:cNvSpPr/>
          <p:nvPr/>
        </p:nvSpPr>
        <p:spPr>
          <a:xfrm>
            <a:off x="3883451" y="2132856"/>
            <a:ext cx="2790056" cy="14401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1644" y="1196752"/>
            <a:ext cx="3995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ea typeface="Batang" pitchFamily="18" charset="-127"/>
                <a:cs typeface="Arial" pitchFamily="34" charset="0"/>
              </a:rPr>
              <a:t>В </a:t>
            </a:r>
            <a:r>
              <a:rPr lang="en-US" sz="2400" b="1" dirty="0" smtClean="0">
                <a:solidFill>
                  <a:srgbClr val="003054"/>
                </a:solidFill>
                <a:latin typeface="+mn-lt"/>
                <a:ea typeface="Batang" pitchFamily="18" charset="-127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ea typeface="Batang" pitchFamily="18" charset="-127"/>
                <a:cs typeface="Arial" pitchFamily="34" charset="0"/>
              </a:rPr>
              <a:t>носовой полости </a:t>
            </a:r>
            <a:r>
              <a:rPr lang="ru-RU" sz="2400" b="1" dirty="0">
                <a:solidFill>
                  <a:srgbClr val="003054"/>
                </a:solidFill>
                <a:latin typeface="+mn-lt"/>
                <a:ea typeface="Batang" pitchFamily="18" charset="-127"/>
                <a:cs typeface="Arial" pitchFamily="34" charset="0"/>
              </a:rPr>
              <a:t>располагаются рецепторы органа обоняния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286496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3122023409"/>
              </p:ext>
            </p:extLst>
          </p:nvPr>
        </p:nvGraphicFramePr>
        <p:xfrm>
          <a:off x="1259632" y="692696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 rot="17669495">
            <a:off x="1928792" y="4178471"/>
            <a:ext cx="3744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CC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Воздух</a:t>
            </a:r>
            <a:endParaRPr lang="ru-RU" sz="5400" b="1" cap="none" spc="0" dirty="0">
              <a:ln w="11430"/>
              <a:solidFill>
                <a:srgbClr val="CCCC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76672"/>
            <a:ext cx="6796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носовой полости</a:t>
            </a:r>
            <a:endParaRPr lang="ru-RU" sz="5400" b="1" cap="none" spc="0" dirty="0">
              <a:ln w="11430">
                <a:noFill/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973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314</TotalTime>
  <Words>2030</Words>
  <Application>Microsoft Office PowerPoint</Application>
  <PresentationFormat>Экран (4:3)</PresentationFormat>
  <Paragraphs>321</Paragraphs>
  <Slides>56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Паркет</vt:lpstr>
      <vt:lpstr>Особенности органов дыхания в возрастном аспекте</vt:lpstr>
      <vt:lpstr>План лекции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АФО органов дыхания у новорожденного</vt:lpstr>
      <vt:lpstr>АФО органов дыхания у новорожденного</vt:lpstr>
      <vt:lpstr>Слайд 25</vt:lpstr>
      <vt:lpstr>Слайд 26</vt:lpstr>
      <vt:lpstr>Слайд 27</vt:lpstr>
      <vt:lpstr>Слайд 28</vt:lpstr>
      <vt:lpstr>Механизм первого вдоха</vt:lpstr>
      <vt:lpstr>ВАЖНО!!!!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Изменения дыхательной системы при старении. </vt:lpstr>
      <vt:lpstr>Изменения дыхательной системы при старении. </vt:lpstr>
      <vt:lpstr>Изменения дыхательной системы при старении. </vt:lpstr>
      <vt:lpstr>Изменения дыхательной системы при старении. </vt:lpstr>
      <vt:lpstr>Слайд 55</vt:lpstr>
      <vt:lpstr>СПАСИБО ЗА ВНИМАНИЕ!!!!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органов дыхания в возрастном аспекте</dc:title>
  <dc:creator>Ирина</dc:creator>
  <cp:lastModifiedBy>Леся</cp:lastModifiedBy>
  <cp:revision>49</cp:revision>
  <dcterms:created xsi:type="dcterms:W3CDTF">2012-09-26T08:57:37Z</dcterms:created>
  <dcterms:modified xsi:type="dcterms:W3CDTF">2020-11-05T14:39:48Z</dcterms:modified>
</cp:coreProperties>
</file>