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9" r:id="rId6"/>
    <p:sldId id="262" r:id="rId7"/>
    <p:sldId id="270" r:id="rId8"/>
    <p:sldId id="263" r:id="rId9"/>
    <p:sldId id="271" r:id="rId10"/>
    <p:sldId id="264" r:id="rId11"/>
    <p:sldId id="272" r:id="rId12"/>
    <p:sldId id="265" r:id="rId13"/>
    <p:sldId id="266" r:id="rId14"/>
    <p:sldId id="26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06" autoAdjust="0"/>
    <p:restoredTop sz="94671" autoAdjust="0"/>
  </p:normalViewPr>
  <p:slideViewPr>
    <p:cSldViewPr>
      <p:cViewPr varScale="1">
        <p:scale>
          <a:sx n="68" d="100"/>
          <a:sy n="68" d="100"/>
        </p:scale>
        <p:origin x="148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0B90E-469A-4413-9B51-5A64F2A2CC91}" type="datetimeFigureOut">
              <a:rPr lang="ru-RU" smtClean="0"/>
              <a:t>15.05.2020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CFCD7-D839-447E-B8D9-3C0B40516CE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0B90E-469A-4413-9B51-5A64F2A2CC91}" type="datetimeFigureOut">
              <a:rPr lang="ru-RU" smtClean="0"/>
              <a:t>15.05.2020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CFCD7-D839-447E-B8D9-3C0B40516CE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0B90E-469A-4413-9B51-5A64F2A2CC91}" type="datetimeFigureOut">
              <a:rPr lang="ru-RU" smtClean="0"/>
              <a:t>15.05.2020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CFCD7-D839-447E-B8D9-3C0B40516CE7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  <p:transition spd="slow">
    <p:wheel spokes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0B90E-469A-4413-9B51-5A64F2A2CC91}" type="datetimeFigureOut">
              <a:rPr lang="ru-RU" smtClean="0"/>
              <a:t>15.05.2020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CFCD7-D839-447E-B8D9-3C0B40516CE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  <p:transition spd="slow">
    <p:wheel spokes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0B90E-469A-4413-9B51-5A64F2A2CC91}" type="datetimeFigureOut">
              <a:rPr lang="ru-RU" smtClean="0"/>
              <a:t>15.05.2020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CFCD7-D839-447E-B8D9-3C0B40516CE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0B90E-469A-4413-9B51-5A64F2A2CC91}" type="datetimeFigureOut">
              <a:rPr lang="ru-RU" smtClean="0"/>
              <a:t>15.05.2020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CFCD7-D839-447E-B8D9-3C0B40516CE7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  <p:transition spd="slow">
    <p:wheel spokes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0B90E-469A-4413-9B51-5A64F2A2CC91}" type="datetimeFigureOut">
              <a:rPr lang="ru-RU" smtClean="0"/>
              <a:t>15.05.2020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CFCD7-D839-447E-B8D9-3C0B40516CE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0B90E-469A-4413-9B51-5A64F2A2CC91}" type="datetimeFigureOut">
              <a:rPr lang="ru-RU" smtClean="0"/>
              <a:t>15.05.2020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CFCD7-D839-447E-B8D9-3C0B40516CE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0B90E-469A-4413-9B51-5A64F2A2CC91}" type="datetimeFigureOut">
              <a:rPr lang="ru-RU" smtClean="0"/>
              <a:t>15.05.2020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CFCD7-D839-447E-B8D9-3C0B40516CE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0B90E-469A-4413-9B51-5A64F2A2CC91}" type="datetimeFigureOut">
              <a:rPr lang="ru-RU" smtClean="0"/>
              <a:t>15.05.2020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CFCD7-D839-447E-B8D9-3C0B40516CE7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  <p:transition spd="slow">
    <p:wheel spokes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0B90E-469A-4413-9B51-5A64F2A2CC91}" type="datetimeFigureOut">
              <a:rPr lang="ru-RU" smtClean="0"/>
              <a:t>15.05.2020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CFCD7-D839-447E-B8D9-3C0B40516CE7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</p:spTree>
  </p:cSld>
  <p:clrMapOvr>
    <a:masterClrMapping/>
  </p:clrMapOvr>
  <p:transition spd="slow">
    <p:wheel spokes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70F0B90E-469A-4413-9B51-5A64F2A2CC91}" type="datetimeFigureOut">
              <a:rPr lang="ru-RU" smtClean="0"/>
              <a:t>15.05.2020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5B3CFCD7-D839-447E-B8D9-3C0B40516CE7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 spd="slow">
    <p:wheel spokes="1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36912"/>
            <a:ext cx="7772400" cy="2088232"/>
          </a:xfrm>
        </p:spPr>
        <p:txBody>
          <a:bodyPr>
            <a:normAutofit/>
          </a:bodyPr>
          <a:lstStyle/>
          <a:p>
            <a:r>
              <a:rPr lang="ru-RU" dirty="0"/>
              <a:t>Тема: «Нарушение обмена веществ»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3887F8E-CC52-4389-A879-17991C8A811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251519" y="166941"/>
            <a:ext cx="3236419" cy="2469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9019834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2348880"/>
            <a:ext cx="7768373" cy="4032448"/>
          </a:xfrm>
        </p:spPr>
        <p:txBody>
          <a:bodyPr>
            <a:noAutofit/>
          </a:bodyPr>
          <a:lstStyle/>
          <a:p>
            <a:pPr lvl="0">
              <a:buFont typeface="Wingdings"/>
              <a:buChar char=""/>
            </a:pPr>
            <a:r>
              <a:rPr lang="ru-RU" sz="2800" dirty="0">
                <a:solidFill>
                  <a:schemeClr val="tx1"/>
                </a:solidFill>
                <a:effectLst/>
                <a:ea typeface="Calibri"/>
                <a:cs typeface="Times New Roman"/>
              </a:rPr>
              <a:t>Анемия, которая развивается на фоне дефицита белковых компонентов и железа. Именно поэтому пока детский организм растет очень важно следить за питанием и режимом приема пищи ребенком. Даже если родители фанатично преданы идее вегетарианства, для ребенка такой рацион является прямым путем к анемии. </a:t>
            </a:r>
            <a:endParaRPr lang="ru-RU" sz="2800" dirty="0">
              <a:solidFill>
                <a:schemeClr val="tx1"/>
              </a:solidFill>
              <a:ea typeface="Calibri"/>
              <a:cs typeface="Times New Roman"/>
            </a:endParaRPr>
          </a:p>
          <a:p>
            <a:pPr lvl="0">
              <a:buFont typeface="Wingdings"/>
              <a:buChar char=""/>
            </a:pPr>
            <a:endParaRPr lang="ru-RU" dirty="0">
              <a:solidFill>
                <a:schemeClr val="tx1"/>
              </a:solidFill>
              <a:ea typeface="Calibri"/>
              <a:cs typeface="Times New Roman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3.Заболевания, в следствии нарушения обмена веществ.</a:t>
            </a:r>
          </a:p>
        </p:txBody>
      </p:sp>
    </p:spTree>
    <p:extLst>
      <p:ext uri="{BB962C8B-B14F-4D97-AF65-F5344CB8AC3E}">
        <p14:creationId xmlns:p14="http://schemas.microsoft.com/office/powerpoint/2010/main" val="66019516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88FCE77-34AA-4B16-9A10-D1D04B414C75}"/>
              </a:ext>
            </a:extLst>
          </p:cNvPr>
          <p:cNvSpPr/>
          <p:nvPr/>
        </p:nvSpPr>
        <p:spPr>
          <a:xfrm>
            <a:off x="251520" y="908720"/>
            <a:ext cx="8640961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Wingdings"/>
              <a:buChar char=""/>
            </a:pPr>
            <a:r>
              <a:rPr lang="ru-RU" sz="2800" dirty="0">
                <a:ea typeface="Calibri"/>
                <a:cs typeface="Times New Roman"/>
              </a:rPr>
              <a:t>Рахит, который развивается из-за дефицита фосфора и кальция либо патологических особенностей организма, которые препятствуют усвоению кальция. И кальций, и фосфор играют важнейшую роль в формировании костной и хрящевой системы, особенно в первые месяцы жизни малыша. </a:t>
            </a:r>
          </a:p>
          <a:p>
            <a:pPr>
              <a:buFont typeface="Wingdings"/>
              <a:buChar char=""/>
            </a:pPr>
            <a:r>
              <a:rPr lang="ru-RU" sz="2800" dirty="0">
                <a:ea typeface="Calibri"/>
                <a:cs typeface="Times New Roman"/>
              </a:rPr>
              <a:t>Тетания или спазмофилия, которая развивается из-за сбоя в фосфорно-кальциевом обмене и переизбытка кальция, на фоне ранее диагностированного рахита. Спазмофилия проявляется судорожным синдромом, спазмами. </a:t>
            </a:r>
          </a:p>
          <a:p>
            <a:pPr lvl="0">
              <a:buFont typeface="Wingdings"/>
              <a:buChar char=""/>
            </a:pPr>
            <a:endParaRPr lang="ru-RU" sz="28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58213967"/>
      </p:ext>
    </p:extLst>
  </p:cSld>
  <p:clrMapOvr>
    <a:masterClrMapping/>
  </p:clrMapOvr>
  <p:transition spd="slow">
    <p:wheel spokes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052736"/>
            <a:ext cx="809534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Aft>
                <a:spcPts val="0"/>
              </a:spcAft>
              <a:buFont typeface="Wingdings"/>
              <a:buChar char=""/>
            </a:pPr>
            <a:r>
              <a:rPr lang="ru-RU" sz="2800" dirty="0">
                <a:effectLst/>
                <a:ea typeface="Calibri"/>
                <a:cs typeface="Times New Roman"/>
              </a:rPr>
              <a:t>Амилоидоз – патологическое заболевание, которое провоцируется нарушением физиологического уровня обмена веществ. Болезнь проявляется в виде поражения мышц почек или сердца, причина – отложение структурно измененных белков в мышечных тканях (амилоидов). </a:t>
            </a:r>
            <a:endParaRPr lang="ru-RU" sz="2800" dirty="0">
              <a:ea typeface="Calibri"/>
              <a:cs typeface="Times New Roman"/>
            </a:endParaRPr>
          </a:p>
          <a:p>
            <a:pPr marL="342900" lvl="0" indent="-342900">
              <a:spcAft>
                <a:spcPts val="0"/>
              </a:spcAft>
              <a:buFont typeface="Wingdings"/>
              <a:buChar char=""/>
            </a:pPr>
            <a:r>
              <a:rPr lang="ru-RU" sz="2800" dirty="0">
                <a:effectLst/>
                <a:ea typeface="Calibri"/>
                <a:cs typeface="Times New Roman"/>
              </a:rPr>
              <a:t>Гипергликемия, которая является следствием скрытого сахарного диабета. </a:t>
            </a:r>
            <a:endParaRPr lang="ru-RU" sz="2800" dirty="0">
              <a:ea typeface="Calibri"/>
              <a:cs typeface="Times New Roman"/>
            </a:endParaRPr>
          </a:p>
          <a:p>
            <a:pPr marL="342900" lvl="0" indent="-342900">
              <a:spcAft>
                <a:spcPts val="0"/>
              </a:spcAft>
              <a:buFont typeface="Wingdings"/>
              <a:buChar char=""/>
            </a:pPr>
            <a:r>
              <a:rPr lang="ru-RU" sz="2800" dirty="0">
                <a:effectLst/>
                <a:ea typeface="Calibri"/>
                <a:cs typeface="Times New Roman"/>
              </a:rPr>
              <a:t>Гипогликемия (инсулиновый шок) – пониженный уровень глюкозы (сахара) в крови из-за стресса или по причине заболевания диабетом матери</a:t>
            </a:r>
            <a:r>
              <a:rPr lang="ru-RU" sz="2400" dirty="0">
                <a:effectLst/>
                <a:ea typeface="Calibri"/>
                <a:cs typeface="Times New Roman"/>
              </a:rPr>
              <a:t>.</a:t>
            </a:r>
            <a:endParaRPr lang="ru-RU" sz="2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37641526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988840"/>
            <a:ext cx="7848871" cy="4530832"/>
          </a:xfrm>
        </p:spPr>
        <p:txBody>
          <a:bodyPr>
            <a:normAutofit fontScale="92500"/>
          </a:bodyPr>
          <a:lstStyle/>
          <a:p>
            <a:r>
              <a:rPr lang="ru-RU" sz="3000" dirty="0">
                <a:solidFill>
                  <a:schemeClr val="tx1"/>
                </a:solidFill>
              </a:rPr>
              <a:t>Основной путь профилактики нарушения обмена веществ это, прежде всего сбалансированное ежедневное питание. Питание, которое содержит микроэлементы, витамины, белки, жиры, углеводы. Правильно подобранный режим питания и отдыха, защита окружающей среды от проникновения в неё токсических веществ, профилактика и своевременное лечение инфекционных заболеваний, стрессовых ситуаций.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4.Профилактика нарушений обмена веществ.</a:t>
            </a:r>
          </a:p>
        </p:txBody>
      </p:sp>
    </p:spTree>
    <p:extLst>
      <p:ext uri="{BB962C8B-B14F-4D97-AF65-F5344CB8AC3E}">
        <p14:creationId xmlns:p14="http://schemas.microsoft.com/office/powerpoint/2010/main" val="3022528933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8800" dirty="0"/>
              <a:t>Спасибо за внимание!!!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9517450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1. </a:t>
            </a:r>
            <a:r>
              <a:rPr lang="ru-RU" sz="2800" dirty="0">
                <a:solidFill>
                  <a:schemeClr val="tx1"/>
                </a:solidFill>
              </a:rPr>
              <a:t>Нарушение обмена веществ у детей.</a:t>
            </a:r>
          </a:p>
          <a:p>
            <a:pPr marL="0" indent="0">
              <a:buNone/>
            </a:pPr>
            <a:r>
              <a:rPr lang="ru-RU" sz="2800" dirty="0">
                <a:solidFill>
                  <a:schemeClr val="tx1"/>
                </a:solidFill>
              </a:rPr>
              <a:t>2. Причины нарушения метаболизма и первые признаки.</a:t>
            </a:r>
          </a:p>
          <a:p>
            <a:pPr marL="0" indent="0">
              <a:buNone/>
            </a:pPr>
            <a:r>
              <a:rPr lang="ru-RU" sz="2800" dirty="0">
                <a:solidFill>
                  <a:schemeClr val="tx1"/>
                </a:solidFill>
              </a:rPr>
              <a:t>3. Заболевания, связанные с нарушением метаболизма.</a:t>
            </a:r>
          </a:p>
          <a:p>
            <a:pPr marL="0" indent="0">
              <a:buNone/>
            </a:pPr>
            <a:r>
              <a:rPr lang="ru-RU" sz="2800" dirty="0">
                <a:solidFill>
                  <a:schemeClr val="tx1"/>
                </a:solidFill>
              </a:rPr>
              <a:t>4. Профилактика нарушений обмена веществ</a:t>
            </a:r>
          </a:p>
          <a:p>
            <a:endParaRPr lang="ru-RU" sz="28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4536504" cy="1143000"/>
          </a:xfrm>
        </p:spPr>
        <p:txBody>
          <a:bodyPr/>
          <a:lstStyle/>
          <a:p>
            <a:r>
              <a:rPr lang="ru-RU" dirty="0"/>
              <a:t>План:</a:t>
            </a:r>
          </a:p>
        </p:txBody>
      </p:sp>
    </p:spTree>
    <p:extLst>
      <p:ext uri="{BB962C8B-B14F-4D97-AF65-F5344CB8AC3E}">
        <p14:creationId xmlns:p14="http://schemas.microsoft.com/office/powerpoint/2010/main" val="146723574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2132856"/>
            <a:ext cx="7408333" cy="3993307"/>
          </a:xfrm>
        </p:spPr>
        <p:txBody>
          <a:bodyPr>
            <a:noAutofit/>
          </a:bodyPr>
          <a:lstStyle/>
          <a:p>
            <a:r>
              <a:rPr lang="ru-RU" sz="2800" dirty="0" err="1">
                <a:solidFill>
                  <a:srgbClr val="FF0000"/>
                </a:solidFill>
              </a:rPr>
              <a:t>Метаболи́зм</a:t>
            </a:r>
            <a:r>
              <a:rPr lang="ru-RU" sz="2800" dirty="0">
                <a:solidFill>
                  <a:schemeClr val="tx1"/>
                </a:solidFill>
              </a:rPr>
              <a:t> (от греч. </a:t>
            </a:r>
            <a:r>
              <a:rPr lang="ru-RU" sz="2800" dirty="0" err="1">
                <a:solidFill>
                  <a:schemeClr val="tx1"/>
                </a:solidFill>
              </a:rPr>
              <a:t>μετ</a:t>
            </a:r>
            <a:r>
              <a:rPr lang="ru-RU" sz="2800" dirty="0">
                <a:solidFill>
                  <a:schemeClr val="tx1"/>
                </a:solidFill>
              </a:rPr>
              <a:t>αβολή — «превращение, изменение»), или </a:t>
            </a:r>
            <a:r>
              <a:rPr lang="ru-RU" sz="2800" dirty="0">
                <a:solidFill>
                  <a:srgbClr val="FF0000"/>
                </a:solidFill>
              </a:rPr>
              <a:t>обмен веществ </a:t>
            </a:r>
            <a:r>
              <a:rPr lang="ru-RU" sz="2800" dirty="0">
                <a:solidFill>
                  <a:schemeClr val="tx1"/>
                </a:solidFill>
              </a:rPr>
              <a:t>— набор химических реакций, которые возникают в живом организме для поддержания жизни. Эти процессы позволяют организмам расти и размножаться, сохранять свои структуры и отвечать на воздействия окружающей среды</a:t>
            </a:r>
            <a:r>
              <a:rPr lang="ru-RU" sz="2800" dirty="0"/>
              <a:t>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1.Понятие «метаболизм»</a:t>
            </a:r>
          </a:p>
        </p:txBody>
      </p:sp>
    </p:spTree>
    <p:extLst>
      <p:ext uri="{BB962C8B-B14F-4D97-AF65-F5344CB8AC3E}">
        <p14:creationId xmlns:p14="http://schemas.microsoft.com/office/powerpoint/2010/main" val="3283808270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16632"/>
            <a:ext cx="8496943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В метаболизме принимают участие жиры, углеводы, белки и другие элементы, каждый из которых играет собственную роль в обмене веществ. </a:t>
            </a:r>
          </a:p>
          <a:p>
            <a:pPr marL="342900" indent="-342900">
              <a:buAutoNum type="arabicParenR"/>
            </a:pPr>
            <a:r>
              <a:rPr lang="ru-RU" sz="2800" dirty="0"/>
              <a:t>Незаменимый «строительный материал» - это белки, которые стали знамениты благодаря исторической фраз Энгельса о жизни как форме существования белковых тел. Высказывание одного из отцов марксизма соответствует действительности, там, где есть белковые элементы, там есть жизнь. Белки входят в структуру плазмы крови, гемоглобина, гормонов, цитоплазмы, иммунных клеток, также белки отвечают за водно-солевой баланс и процессы ферментации.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5726546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997839"/>
            <a:ext cx="8568952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2) </a:t>
            </a:r>
            <a:r>
              <a:rPr lang="ru-RU" sz="2800" dirty="0"/>
              <a:t>Углеводы считаются источником энергетических ресурсов организма, среди наиболее важных – гликоген и глюкоза. Также углеводы участвуют в синтезе аминокислот, липидов. </a:t>
            </a:r>
          </a:p>
          <a:p>
            <a:pPr marL="342900" lvl="0" indent="-342900">
              <a:buFontTx/>
              <a:buAutoNum type="arabicParenR" startAt="3"/>
            </a:pPr>
            <a:r>
              <a:rPr lang="ru-RU" sz="2800" dirty="0">
                <a:solidFill>
                  <a:prstClr val="black"/>
                </a:solidFill>
              </a:rPr>
              <a:t>Жиры аккумулируют энергетические запасы, а отдают энергию только в сочетании с углеводами. Также жиры нужны для выработки гормонов, усвоения некоторых витаминов, они участвуют в строительстве клеточной оболочки, обеспечивают сохранение питательных веществ.</a:t>
            </a:r>
          </a:p>
          <a:p>
            <a:pPr lvl="0"/>
            <a:endParaRPr lang="ru-RU" sz="2800" dirty="0">
              <a:solidFill>
                <a:prstClr val="black"/>
              </a:solidFill>
            </a:endParaRPr>
          </a:p>
          <a:p>
            <a:pPr lvl="0"/>
            <a:endParaRPr lang="ru-RU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024262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107" y="1412776"/>
            <a:ext cx="8964488" cy="5184576"/>
          </a:xfrm>
        </p:spPr>
        <p:txBody>
          <a:bodyPr>
            <a:noAutofit/>
          </a:bodyPr>
          <a:lstStyle/>
          <a:p>
            <a:r>
              <a:rPr lang="ru-RU" sz="2600" dirty="0">
                <a:solidFill>
                  <a:schemeClr val="tx1"/>
                </a:solidFill>
              </a:rPr>
              <a:t>Причины нарушения обмена веществ относятся к наследственному фактору, хотя они до конца еще не изучены. Основную роль регуляции внутриклеточного метаболизма выполняет генетически передаваемая информация. Если гены начинают мутировать, особенно те, которые кодируют </a:t>
            </a:r>
            <a:r>
              <a:rPr lang="ru-RU" sz="2600" dirty="0" err="1">
                <a:solidFill>
                  <a:schemeClr val="tx1"/>
                </a:solidFill>
              </a:rPr>
              <a:t>синтезацию</a:t>
            </a:r>
            <a:r>
              <a:rPr lang="ru-RU" sz="2600" dirty="0">
                <a:solidFill>
                  <a:schemeClr val="tx1"/>
                </a:solidFill>
              </a:rPr>
              <a:t> ферментов, развиваются дефекты обмена веществ. Также влияют на генные дефекты мутации транспортных и структурных белков, но в меньшей степени.</a:t>
            </a:r>
          </a:p>
          <a:p>
            <a:r>
              <a:rPr lang="ru-RU" sz="2600" dirty="0">
                <a:solidFill>
                  <a:schemeClr val="tx1"/>
                </a:solidFill>
              </a:rPr>
              <a:t>Причины нарушения обмена веществ могут быть связаны с патологическими изменениями в функции щитовидной железы, в работе гипофиза и надпочечников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858424"/>
          </a:xfrm>
        </p:spPr>
        <p:txBody>
          <a:bodyPr>
            <a:normAutofit/>
          </a:bodyPr>
          <a:lstStyle/>
          <a:p>
            <a:r>
              <a:rPr lang="ru-RU" sz="3600" dirty="0"/>
              <a:t>2.Причины нарушения обмена веществ</a:t>
            </a:r>
          </a:p>
        </p:txBody>
      </p:sp>
    </p:spTree>
    <p:extLst>
      <p:ext uri="{BB962C8B-B14F-4D97-AF65-F5344CB8AC3E}">
        <p14:creationId xmlns:p14="http://schemas.microsoft.com/office/powerpoint/2010/main" val="392623024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988840"/>
            <a:ext cx="7408333" cy="4530832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chemeClr val="tx1"/>
                </a:solidFill>
              </a:rPr>
              <a:t>Одной из причин может быть неправильный рацион питания человека, а также несоблюдение норм здорового образа жизни. Как переедания, голодания, так и фанатичная преданность новомодным диетам, непроверенным временем и диетологами, могут спровоцировать сбой в метаболизме.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3366414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1772816"/>
            <a:ext cx="7408333" cy="4353347"/>
          </a:xfrm>
        </p:spPr>
        <p:txBody>
          <a:bodyPr>
            <a:noAutofit/>
          </a:bodyPr>
          <a:lstStyle/>
          <a:p>
            <a:pPr lvl="0"/>
            <a:r>
              <a:rPr lang="ru-RU" sz="2800" dirty="0">
                <a:solidFill>
                  <a:schemeClr val="tx1"/>
                </a:solidFill>
              </a:rPr>
              <a:t>Заметное изменение веса тела – как в меньшую, так и в большую сторону, при сохранении привычного режима питания. </a:t>
            </a:r>
          </a:p>
          <a:p>
            <a:pPr lvl="0"/>
            <a:r>
              <a:rPr lang="ru-RU" sz="2800" dirty="0">
                <a:solidFill>
                  <a:schemeClr val="tx1"/>
                </a:solidFill>
              </a:rPr>
              <a:t>Отсутствие аппетита либо наоборот – повышенный аппетит. </a:t>
            </a:r>
          </a:p>
          <a:p>
            <a:pPr lvl="0"/>
            <a:r>
              <a:rPr lang="ru-RU" sz="2800" dirty="0">
                <a:solidFill>
                  <a:schemeClr val="tx1"/>
                </a:solidFill>
              </a:rPr>
              <a:t>Появление </a:t>
            </a:r>
            <a:r>
              <a:rPr lang="ru-RU" sz="2800" dirty="0" err="1">
                <a:solidFill>
                  <a:schemeClr val="tx1"/>
                </a:solidFill>
              </a:rPr>
              <a:t>гипер</a:t>
            </a:r>
            <a:r>
              <a:rPr lang="ru-RU" sz="2800" dirty="0">
                <a:solidFill>
                  <a:schemeClr val="tx1"/>
                </a:solidFill>
              </a:rPr>
              <a:t> или </a:t>
            </a:r>
            <a:r>
              <a:rPr lang="ru-RU" sz="2800" dirty="0" err="1">
                <a:solidFill>
                  <a:schemeClr val="tx1"/>
                </a:solidFill>
              </a:rPr>
              <a:t>гипопигментации</a:t>
            </a:r>
            <a:r>
              <a:rPr lang="ru-RU" sz="2800" dirty="0">
                <a:solidFill>
                  <a:schemeClr val="tx1"/>
                </a:solidFill>
              </a:rPr>
              <a:t>. </a:t>
            </a:r>
          </a:p>
          <a:p>
            <a:pPr lvl="0"/>
            <a:r>
              <a:rPr lang="ru-RU" sz="2800" dirty="0">
                <a:solidFill>
                  <a:schemeClr val="tx1"/>
                </a:solidFill>
              </a:rPr>
              <a:t>Стоматологические проблемы, в основном, разрушение зубной эмали.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Признаки. Основные симптомы:</a:t>
            </a:r>
          </a:p>
        </p:txBody>
      </p:sp>
    </p:spTree>
    <p:extLst>
      <p:ext uri="{BB962C8B-B14F-4D97-AF65-F5344CB8AC3E}">
        <p14:creationId xmlns:p14="http://schemas.microsoft.com/office/powerpoint/2010/main" val="2635686797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700808"/>
            <a:ext cx="7408333" cy="4425355"/>
          </a:xfrm>
        </p:spPr>
        <p:txBody>
          <a:bodyPr>
            <a:normAutofit lnSpcReduction="10000"/>
          </a:bodyPr>
          <a:lstStyle/>
          <a:p>
            <a:r>
              <a:rPr lang="ru-RU" sz="2800" dirty="0">
                <a:solidFill>
                  <a:schemeClr val="tx1"/>
                </a:solidFill>
              </a:rPr>
              <a:t>Нарушение работы пищеварительной системы-диареи чередуются с запорами. </a:t>
            </a:r>
          </a:p>
          <a:p>
            <a:r>
              <a:rPr lang="ru-RU" sz="2800" dirty="0">
                <a:solidFill>
                  <a:schemeClr val="tx1"/>
                </a:solidFill>
              </a:rPr>
              <a:t>Изменение структуры ногтей и волос – сухость, слоистость, ломкость (волосы – ранняя седина, ногти – белые пятна). </a:t>
            </a:r>
          </a:p>
          <a:p>
            <a:r>
              <a:rPr lang="ru-RU" sz="2800" dirty="0">
                <a:solidFill>
                  <a:schemeClr val="tx1"/>
                </a:solidFill>
              </a:rPr>
              <a:t>Дерматологические проблемы – </a:t>
            </a:r>
            <a:r>
              <a:rPr lang="ru-RU" sz="2800" dirty="0" err="1">
                <a:solidFill>
                  <a:schemeClr val="tx1"/>
                </a:solidFill>
              </a:rPr>
              <a:t>акне</a:t>
            </a:r>
            <a:r>
              <a:rPr lang="ru-RU" sz="2800" dirty="0">
                <a:solidFill>
                  <a:schemeClr val="tx1"/>
                </a:solidFill>
              </a:rPr>
              <a:t>, кожные высыпания, реже – фурункулез. </a:t>
            </a:r>
          </a:p>
          <a:p>
            <a:r>
              <a:rPr lang="ru-RU" sz="2800" dirty="0">
                <a:solidFill>
                  <a:schemeClr val="tx1"/>
                </a:solidFill>
              </a:rPr>
              <a:t>Бледность кожных покровов, одутловатость лица и отечность конечностей (пастозность).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0404293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91</TotalTime>
  <Words>740</Words>
  <Application>Microsoft Office PowerPoint</Application>
  <PresentationFormat>Экран (4:3)</PresentationFormat>
  <Paragraphs>35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Candara</vt:lpstr>
      <vt:lpstr>Symbol</vt:lpstr>
      <vt:lpstr>Wingdings</vt:lpstr>
      <vt:lpstr>Волна</vt:lpstr>
      <vt:lpstr>Тема: «Нарушение обмена веществ»</vt:lpstr>
      <vt:lpstr>План:</vt:lpstr>
      <vt:lpstr>1.Понятие «метаболизм»</vt:lpstr>
      <vt:lpstr>Презентация PowerPoint</vt:lpstr>
      <vt:lpstr>Презентация PowerPoint</vt:lpstr>
      <vt:lpstr>2.Причины нарушения обмена веществ</vt:lpstr>
      <vt:lpstr>Презентация PowerPoint</vt:lpstr>
      <vt:lpstr>Признаки. Основные симптомы:</vt:lpstr>
      <vt:lpstr>Презентация PowerPoint</vt:lpstr>
      <vt:lpstr>3.Заболевания, в следствии нарушения обмена веществ.</vt:lpstr>
      <vt:lpstr>Презентация PowerPoint</vt:lpstr>
      <vt:lpstr>Презентация PowerPoint</vt:lpstr>
      <vt:lpstr>4.Профилактика нарушений обмена веществ.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«Нарушение обмена веществ»</dc:title>
  <dc:creator>user</dc:creator>
  <cp:lastModifiedBy>admin</cp:lastModifiedBy>
  <cp:revision>9</cp:revision>
  <dcterms:created xsi:type="dcterms:W3CDTF">2013-11-01T06:38:28Z</dcterms:created>
  <dcterms:modified xsi:type="dcterms:W3CDTF">2020-05-15T09:29:14Z</dcterms:modified>
</cp:coreProperties>
</file>