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5DA2"/>
    <a:srgbClr val="FF993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0686" autoAdjust="0"/>
  </p:normalViewPr>
  <p:slideViewPr>
    <p:cSldViewPr>
      <p:cViewPr>
        <p:scale>
          <a:sx n="60" d="100"/>
          <a:sy n="60" d="100"/>
        </p:scale>
        <p:origin x="-786" y="-2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6F0156-92A1-44AC-86DE-889D16F5EEC5}" type="datetimeFigureOut">
              <a:rPr lang="ru-RU" smtClean="0"/>
              <a:pPr/>
              <a:t>15.03.2020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F205FD-3A08-41A1-A74F-60D24C1B7ADA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15.03.2020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15.03.2020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15.03.2020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15.03.2020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http://img-fotki.yandex.ru/get/5608/milolica2011.16a/0_99662_d588c3c_XL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827584" y="476672"/>
            <a:ext cx="7565854" cy="175432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ru-RU" sz="54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Планирование в </a:t>
            </a:r>
          </a:p>
          <a:p>
            <a:pPr algn="ctr"/>
            <a:r>
              <a:rPr lang="ru-RU" sz="54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физическом воспитании</a:t>
            </a:r>
            <a:endParaRPr lang="ru-RU" sz="5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276802" y="5229200"/>
            <a:ext cx="3635739" cy="70788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endParaRPr lang="ru-RU" sz="2000" b="1" dirty="0" smtClean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  <a:p>
            <a:pPr algn="ctr"/>
            <a:r>
              <a:rPr lang="ru-RU" sz="20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Преподаватель: Смирнова Е.Н.</a:t>
            </a:r>
            <a:endParaRPr lang="ru-RU" sz="20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img-fotki.yandex.ru/get/5608/milolica2011.16a/0_99662_d588c3c_XL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Прямоугольник 1"/>
          <p:cNvSpPr/>
          <p:nvPr/>
        </p:nvSpPr>
        <p:spPr>
          <a:xfrm>
            <a:off x="1331640" y="188640"/>
            <a:ext cx="651621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7030A0"/>
                </a:solidFill>
              </a:rPr>
              <a:t>По функциональному назначению все </a:t>
            </a:r>
          </a:p>
          <a:p>
            <a:r>
              <a:rPr lang="ru-RU" sz="2400" b="1" dirty="0" smtClean="0">
                <a:solidFill>
                  <a:srgbClr val="7030A0"/>
                </a:solidFill>
              </a:rPr>
              <a:t>документы планирования делятся на три типа.</a:t>
            </a:r>
            <a:endParaRPr lang="ru-RU" sz="2400" b="1" dirty="0">
              <a:solidFill>
                <a:srgbClr val="7030A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0" y="1268760"/>
            <a:ext cx="91440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AutoNum type="arabicPeriod"/>
            </a:pPr>
            <a:r>
              <a:rPr lang="ru-RU" sz="2000" b="1" dirty="0" smtClean="0"/>
              <a:t>Документы, определяющие основную направленность и содержание учебного процесса </a:t>
            </a:r>
            <a:r>
              <a:rPr lang="ru-RU" dirty="0" smtClean="0"/>
              <a:t>в общеобразовательных школах, колледжах профессионального образования, средних и высших специальных учебных заведениях. К ним относятся учебный план и учебная программа. Эти документы являются государственными и обязательными для выполнения. </a:t>
            </a:r>
            <a:endParaRPr lang="ru-RU" sz="2000" b="1" dirty="0" smtClean="0"/>
          </a:p>
          <a:p>
            <a:pPr marL="342900" indent="-342900">
              <a:buAutoNum type="arabicPeriod"/>
            </a:pPr>
            <a:r>
              <a:rPr lang="ru-RU" sz="2000" b="1" dirty="0" smtClean="0"/>
              <a:t> Документы, определяющие порядок организации процесса физического воспитания </a:t>
            </a:r>
            <a:r>
              <a:rPr lang="ru-RU" dirty="0" smtClean="0"/>
              <a:t>(план-график учебного процесса и расписание занятий). </a:t>
            </a:r>
          </a:p>
          <a:p>
            <a:pPr marL="342900" indent="-342900">
              <a:buAutoNum type="arabicPeriod"/>
            </a:pPr>
            <a:r>
              <a:rPr lang="ru-RU" sz="2000" b="1" dirty="0" smtClean="0"/>
              <a:t>Документы методического характера</a:t>
            </a:r>
            <a:r>
              <a:rPr lang="ru-RU" dirty="0" smtClean="0"/>
              <a:t>, в которых преимущественно отражена методика физического воспитания (рабочий план и план-конспект занятия). Учебные планы и программы по физическому воспитанию для общеобразовательных школ, средних и высших специальных учебных заведений, спортивных школ и других организаций разрабатываются государственными органами (министерствами, комитетами). Планы-графики учебного процесса, рабочие планы и планы-конспекты уроков разрабатываются самими преподавателями исходя из отправных официальных документов – учебного плана и программы. </a:t>
            </a:r>
            <a:endParaRPr lang="ru-RU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://img-fotki.yandex.ru/get/5608/milolica2011.16a/0_99662_d588c3c_XL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Прямоугольник 1"/>
          <p:cNvSpPr/>
          <p:nvPr/>
        </p:nvSpPr>
        <p:spPr>
          <a:xfrm>
            <a:off x="179512" y="692696"/>
            <a:ext cx="8712968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solidFill>
                  <a:srgbClr val="005DA2"/>
                </a:solidFill>
              </a:rPr>
              <a:t>Учебный план представляет собой основной (исходный) документ, на основе которого осуществляется вся многогранная работа по физическому воспитанию в государственных учебных заведениях всех уровней. </a:t>
            </a:r>
            <a:endParaRPr lang="ru-RU" sz="2800" b="1" dirty="0">
              <a:solidFill>
                <a:srgbClr val="005DA2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img-fotki.yandex.ru/get/5608/milolica2011.16a/0_99662_d588c3c_XL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Прямоугольник 1"/>
          <p:cNvSpPr/>
          <p:nvPr/>
        </p:nvSpPr>
        <p:spPr>
          <a:xfrm>
            <a:off x="179512" y="188640"/>
            <a:ext cx="5112568" cy="27392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/>
              <a:t>Учебным планом устанавливаются:</a:t>
            </a:r>
          </a:p>
          <a:p>
            <a:r>
              <a:rPr lang="ru-RU" sz="2000" b="1" dirty="0" smtClean="0"/>
              <a:t>а) </a:t>
            </a:r>
            <a:r>
              <a:rPr lang="ru-RU" dirty="0" smtClean="0"/>
              <a:t>общая продолжительность занятий по физическому воспитанию в общеобразовательной школе, учебном заведении; спортивной специализации в ДЮСШ и других спортивных школах;</a:t>
            </a:r>
          </a:p>
          <a:p>
            <a:r>
              <a:rPr lang="ru-RU" sz="2000" b="1" dirty="0" smtClean="0"/>
              <a:t>б) </a:t>
            </a:r>
            <a:r>
              <a:rPr lang="ru-RU" dirty="0" smtClean="0"/>
              <a:t>разделы (виды) программного материала с указанием часов на их прохождение по годам обучения.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0" y="3068960"/>
            <a:ext cx="9144000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/>
              <a:t>Учебная программа </a:t>
            </a:r>
            <a:r>
              <a:rPr lang="ru-RU" sz="2000" dirty="0" smtClean="0"/>
              <a:t>– это документ планирования учебной работы, в котором определяются</a:t>
            </a:r>
            <a:r>
              <a:rPr lang="ru-RU" sz="2400" b="1" dirty="0" smtClean="0">
                <a:solidFill>
                  <a:srgbClr val="7030A0"/>
                </a:solidFill>
              </a:rPr>
              <a:t>: </a:t>
            </a:r>
          </a:p>
          <a:p>
            <a:r>
              <a:rPr lang="ru-RU" sz="2000" b="1" dirty="0" smtClean="0"/>
              <a:t>а) </a:t>
            </a:r>
            <a:r>
              <a:rPr lang="ru-RU" dirty="0" smtClean="0"/>
              <a:t>целевые установки и общие задачи педагогического процесса: в общеобразовательной школе – курса физического воспитания, в ДЮСШ – спортивной тренировки по избранному виду спорта;</a:t>
            </a:r>
          </a:p>
          <a:p>
            <a:r>
              <a:rPr lang="ru-RU" sz="2000" b="1" dirty="0" smtClean="0"/>
              <a:t>б) </a:t>
            </a:r>
            <a:r>
              <a:rPr lang="ru-RU" dirty="0" smtClean="0"/>
              <a:t>объем знаний, умений и навыков, которыми должны овладеть занимающиеся в планируемый срок занятий, и перечень основных физических упражнений и других средств, обеспечивающих решение поставленных задач;</a:t>
            </a:r>
          </a:p>
          <a:p>
            <a:r>
              <a:rPr lang="ru-RU" sz="2000" b="1" dirty="0" smtClean="0"/>
              <a:t>в) </a:t>
            </a:r>
            <a:r>
              <a:rPr lang="ru-RU" dirty="0" smtClean="0"/>
              <a:t>уровень теоретической, общефизической и спортивной подготовленности, выраженный в зачетных требованиях и учебных нормативах (тестовых показателях), который должны достигнуть занимающиеся на каждом году и по окончании обучения в образовательном учреждении.</a:t>
            </a:r>
            <a:endParaRPr lang="ru-RU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2" descr="http://img-fotki.yandex.ru/get/5608/milolica2011.16a/0_99662_d588c3c_XL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Прямоугольник 1"/>
          <p:cNvSpPr/>
          <p:nvPr/>
        </p:nvSpPr>
        <p:spPr>
          <a:xfrm>
            <a:off x="755576" y="332656"/>
            <a:ext cx="795637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solidFill>
                  <a:srgbClr val="7030A0"/>
                </a:solidFill>
              </a:rPr>
              <a:t>4 раздела программы физического воспитания</a:t>
            </a:r>
            <a:r>
              <a:rPr lang="ru-RU" b="1" dirty="0" smtClean="0">
                <a:solidFill>
                  <a:srgbClr val="7030A0"/>
                </a:solidFill>
              </a:rPr>
              <a:t>.</a:t>
            </a:r>
            <a:endParaRPr lang="ru-RU" b="1" dirty="0">
              <a:solidFill>
                <a:srgbClr val="7030A0"/>
              </a:solidFill>
            </a:endParaRPr>
          </a:p>
        </p:txBody>
      </p:sp>
      <p:sp>
        <p:nvSpPr>
          <p:cNvPr id="3" name="Стрелка вниз 2"/>
          <p:cNvSpPr/>
          <p:nvPr/>
        </p:nvSpPr>
        <p:spPr>
          <a:xfrm>
            <a:off x="827584" y="980728"/>
            <a:ext cx="360040" cy="3672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Стрелка вниз 3"/>
          <p:cNvSpPr/>
          <p:nvPr/>
        </p:nvSpPr>
        <p:spPr>
          <a:xfrm>
            <a:off x="3059832" y="980728"/>
            <a:ext cx="360040" cy="93610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5" name="Стрелка вниз 4"/>
          <p:cNvSpPr/>
          <p:nvPr/>
        </p:nvSpPr>
        <p:spPr>
          <a:xfrm>
            <a:off x="5436096" y="980728"/>
            <a:ext cx="360040" cy="36004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6" name="Стрелка вниз 5"/>
          <p:cNvSpPr/>
          <p:nvPr/>
        </p:nvSpPr>
        <p:spPr>
          <a:xfrm>
            <a:off x="7524328" y="980728"/>
            <a:ext cx="360040" cy="93610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0" y="4941168"/>
            <a:ext cx="366395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002060"/>
                </a:solidFill>
              </a:rPr>
              <a:t>1) уроки физической культуры</a:t>
            </a:r>
            <a:r>
              <a:rPr lang="ru-RU" dirty="0" smtClean="0"/>
              <a:t>;</a:t>
            </a: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1907704" y="1988840"/>
            <a:ext cx="295232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1" dirty="0" smtClean="0">
                <a:solidFill>
                  <a:srgbClr val="002060"/>
                </a:solidFill>
              </a:rPr>
              <a:t>2)физкультурно-оздоровительные мероприятия в режиме учебного дня; </a:t>
            </a:r>
            <a:endParaRPr lang="ru-RU" sz="2000" b="1" dirty="0">
              <a:solidFill>
                <a:srgbClr val="002060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139952" y="4725144"/>
            <a:ext cx="280831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solidFill>
                  <a:srgbClr val="002060"/>
                </a:solidFill>
              </a:rPr>
              <a:t>3) физическая культура </a:t>
            </a:r>
          </a:p>
          <a:p>
            <a:r>
              <a:rPr lang="ru-RU" sz="2000" b="1" dirty="0" smtClean="0">
                <a:solidFill>
                  <a:srgbClr val="002060"/>
                </a:solidFill>
              </a:rPr>
              <a:t>во внеурочное время;</a:t>
            </a:r>
            <a:endParaRPr lang="ru-RU" sz="2000" b="1" dirty="0">
              <a:solidFill>
                <a:srgbClr val="002060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6084168" y="2132856"/>
            <a:ext cx="305983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solidFill>
                  <a:srgbClr val="002060"/>
                </a:solidFill>
              </a:rPr>
              <a:t>4) физкультурно-массовые и спортивные мероприятия. </a:t>
            </a:r>
            <a:endParaRPr lang="ru-RU" sz="20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3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770" decel="10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" dur="770" decel="100000"/>
                                        <p:tgtEl>
                                          <p:spTgt spid="7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1" dur="77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3" dur="77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77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0" dur="770" decel="100000"/>
                                        <p:tgtEl>
                                          <p:spTgt spid="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2" dur="77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4" dur="77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770" decel="100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1" dur="770" decel="100000"/>
                                        <p:tgtEl>
                                          <p:spTgt spid="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3" dur="77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5" dur="77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77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2" dur="770" decel="100000"/>
                                        <p:tgtEl>
                                          <p:spTgt spid="5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5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54" dur="77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5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56" dur="77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5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770" decel="100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3" dur="770" decel="100000"/>
                                        <p:tgtEl>
                                          <p:spTgt spid="9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6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65" dur="77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6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67" dur="77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6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77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4" dur="770" decel="100000"/>
                                        <p:tgtEl>
                                          <p:spTgt spid="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7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76" dur="77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7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78" dur="77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7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770" decel="100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5" dur="770" decel="100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8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87" dur="77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8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89" dur="77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9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/>
      <p:bldP spid="8" grpId="0"/>
      <p:bldP spid="9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http://img-fotki.yandex.ru/get/5608/milolica2011.16a/0_99662_d588c3c_XL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Прямоугольник 1"/>
          <p:cNvSpPr/>
          <p:nvPr/>
        </p:nvSpPr>
        <p:spPr>
          <a:xfrm>
            <a:off x="251520" y="260648"/>
            <a:ext cx="864096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/>
              <a:t>Учебные программы имеют следующую типовую структуру</a:t>
            </a:r>
            <a:endParaRPr lang="ru-RU" sz="24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0" y="980728"/>
            <a:ext cx="91440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/>
              <a:t>1) пояснительная записка, в которой раскрываются цель и задачи курса физического воспитания, указываются особенности контингента занимающихся, характеризуется структура программы, рекомендуются методы и формы занятий, даются указания по планированию и учету и др.;</a:t>
            </a:r>
            <a:endParaRPr lang="ru-RU" sz="20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0" y="2348880"/>
            <a:ext cx="9144000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/>
              <a:t>2) учебный материал по теоретическому и практическому разделам (перечень основных теоретических тем для изучения, описание всех физических упражнений, подлежащих освоению по годам обучения), а также зачетные требования и учебные нормативы по освоению двигательных действий и развитию физических качеств;</a:t>
            </a:r>
            <a:endParaRPr lang="ru-RU" sz="20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0" y="4005064"/>
            <a:ext cx="91440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/>
              <a:t>3) приложение, в котором приводится список рекомендуемой литературы, образцы планов, заявок, типовой табель спортивного инвентаря и оборудования, необходимого для обеспечения занятий по физической культуре, примерные карты физической подготовленности и развития учащихся и др.</a:t>
            </a:r>
            <a:endParaRPr lang="ru-RU" sz="2000" dirty="0"/>
          </a:p>
        </p:txBody>
      </p:sp>
    </p:spTree>
  </p:cSld>
  <p:clrMapOvr>
    <a:masterClrMapping/>
  </p:clrMapOvr>
  <p:transition spd="med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://img-fotki.yandex.ru/get/5608/milolica2011.16a/0_99662_d588c3c_XL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Прямоугольник 1"/>
          <p:cNvSpPr/>
          <p:nvPr/>
        </p:nvSpPr>
        <p:spPr>
          <a:xfrm>
            <a:off x="395536" y="1196752"/>
            <a:ext cx="8496944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smtClean="0">
                <a:solidFill>
                  <a:srgbClr val="FF0000"/>
                </a:solidFill>
              </a:rPr>
              <a:t>Учебная программа разрабатывается в соответствии с установленным учебным планом содержанием и объемом часов, отведенных на каждый раздел и в целом на все разделы занятий. </a:t>
            </a:r>
            <a:endParaRPr lang="ru-RU" sz="32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med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://img-fotki.yandex.ru/get/5608/milolica2011.16a/0_99662_d588c3c_XL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Прямоугольник 1"/>
          <p:cNvSpPr/>
          <p:nvPr/>
        </p:nvSpPr>
        <p:spPr>
          <a:xfrm>
            <a:off x="251520" y="1348800"/>
            <a:ext cx="8568952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smtClean="0">
                <a:solidFill>
                  <a:srgbClr val="FF0000"/>
                </a:solidFill>
              </a:rPr>
              <a:t>План-график учебного процесса определяет наиболее целесообразную последовательность прохождения материала теоретического и практического разделов учебной программы по месяцам и неделям на протяжении одного года </a:t>
            </a:r>
            <a:endParaRPr lang="ru-RU" sz="32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med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://img-fotki.yandex.ru/get/5608/milolica2011.16a/0_99662_d588c3c_XL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Прямоугольник 1"/>
          <p:cNvSpPr/>
          <p:nvPr/>
        </p:nvSpPr>
        <p:spPr>
          <a:xfrm>
            <a:off x="179512" y="692696"/>
            <a:ext cx="864096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smtClean="0">
                <a:solidFill>
                  <a:srgbClr val="7030A0"/>
                </a:solidFill>
              </a:rPr>
              <a:t>В плане-графике определяются номера уроков, на которых планируется прием зачетов или контрольных соревнований по каждому разделу программы. План-график – это чисто организационный документ (методика физического воспитания в нем не отражена). Он дает лишь общее целостное представление о прохождении программного материала в течение учебного года. </a:t>
            </a:r>
            <a:endParaRPr lang="ru-RU" sz="3200" b="1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ransition spd="med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img-fotki.yandex.ru/get/5608/milolica2011.16a/0_99662_d588c3c_XL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Прямоугольник 1"/>
          <p:cNvSpPr/>
          <p:nvPr/>
        </p:nvSpPr>
        <p:spPr>
          <a:xfrm>
            <a:off x="0" y="0"/>
            <a:ext cx="9144000" cy="30008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700" dirty="0" smtClean="0"/>
              <a:t>Рабочий (тематический) план составляется на основе учебной программы и годового плана-графика прохождения программного материала и представляет собой последовательное изложение содержания каждого урока учебной четверти (семестра). В практике физического воспитания рабочий план имеет разные названия – тематический план, план на одну четверть, на один семестр.</a:t>
            </a:r>
            <a:endParaRPr lang="ru-RU" sz="27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0" y="3068960"/>
            <a:ext cx="914400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700" dirty="0" smtClean="0"/>
              <a:t>В рабочем плане в более конкретизированном виде, чем в плане-графике учебного процесса, представлены используемые средства и отражена методика обучения двигательным действиям и воспитания физических качеств. Квалифицированно составленный рабочий план в значительной мере выполняет функцию методического обеспечения учебного процесса. Рабочие планы составляют в текстовой и графической форме.</a:t>
            </a:r>
            <a:endParaRPr lang="ru-RU" sz="2700" dirty="0"/>
          </a:p>
        </p:txBody>
      </p:sp>
    </p:spTree>
  </p:cSld>
  <p:clrMapOvr>
    <a:masterClrMapping/>
  </p:clrMapOvr>
  <p:transition spd="med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img-fotki.yandex.ru/get/5608/milolica2011.16a/0_99662_d588c3c_XL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Прямоугольник 1"/>
          <p:cNvSpPr/>
          <p:nvPr/>
        </p:nvSpPr>
        <p:spPr>
          <a:xfrm>
            <a:off x="971600" y="188640"/>
            <a:ext cx="622356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 smtClean="0">
                <a:solidFill>
                  <a:srgbClr val="7030A0"/>
                </a:solidFill>
              </a:rPr>
              <a:t>В содержание рабочего плана входят: </a:t>
            </a:r>
            <a:endParaRPr lang="ru-RU" sz="2800" b="1" dirty="0">
              <a:solidFill>
                <a:srgbClr val="7030A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23528" y="836712"/>
            <a:ext cx="720080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AutoNum type="arabicParenR"/>
            </a:pPr>
            <a:r>
              <a:rPr lang="ru-RU" sz="2800" dirty="0" smtClean="0"/>
              <a:t>конкретные учебно-воспитательные задачи уроков (общие и частные);</a:t>
            </a:r>
          </a:p>
          <a:p>
            <a:pPr marL="457200" indent="-457200">
              <a:buAutoNum type="arabicParenR"/>
            </a:pPr>
            <a:r>
              <a:rPr lang="ru-RU" sz="2800" dirty="0" smtClean="0"/>
              <a:t> теоретические сведения по физическому воспитанию; </a:t>
            </a:r>
          </a:p>
          <a:p>
            <a:pPr marL="457200" indent="-457200">
              <a:buAutoNum type="arabicParenR"/>
            </a:pPr>
            <a:r>
              <a:rPr lang="ru-RU" sz="2800" dirty="0" smtClean="0"/>
              <a:t>основные средства (физические упражнения), способы их применения и величины нагрузок (с указанием их объема и интенсивности на каждый урок);</a:t>
            </a:r>
          </a:p>
          <a:p>
            <a:pPr marL="457200" indent="-457200">
              <a:buAutoNum type="arabicParenR"/>
            </a:pPr>
            <a:r>
              <a:rPr lang="ru-RU" sz="2800" dirty="0" smtClean="0"/>
              <a:t>контрольные упражнения (тесты) для определения успешности освоения программного материала и уровня физической подготовленности учащихся.</a:t>
            </a:r>
            <a:endParaRPr lang="ru-RU" sz="2800" dirty="0"/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://img-fotki.yandex.ru/get/5608/milolica2011.16a/0_99662_d588c3c_XL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6" name="Заголовок 1"/>
          <p:cNvSpPr>
            <a:spLocks noGrp="1"/>
          </p:cNvSpPr>
          <p:nvPr>
            <p:ph type="ctrTitle"/>
          </p:nvPr>
        </p:nvSpPr>
        <p:spPr>
          <a:xfrm>
            <a:off x="179512" y="476672"/>
            <a:ext cx="8568952" cy="3816424"/>
          </a:xfrm>
        </p:spPr>
        <p:txBody>
          <a:bodyPr>
            <a:noAutofit/>
          </a:bodyPr>
          <a:lstStyle/>
          <a:p>
            <a:r>
              <a:rPr lang="ru-RU" sz="3600" b="1" u="sng" dirty="0" smtClean="0">
                <a:solidFill>
                  <a:srgbClr val="0070C0"/>
                </a:solidFill>
              </a:rPr>
              <a:t>Планирование физического воспитания </a:t>
            </a:r>
            <a:r>
              <a:rPr lang="ru-RU" sz="3200" dirty="0" smtClean="0"/>
              <a:t>– это предварительная разработка и определение на предстоящую деятельность целевых установок и задач, содержания, методики, форм организации и методов учебно-воспитательного процесса с конкретным контингентом занимающихся.</a:t>
            </a:r>
            <a:endParaRPr lang="ru-RU" sz="3200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img-fotki.yandex.ru/get/5608/milolica2011.16a/0_99662_d588c3c_XL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Прямоугольник 1"/>
          <p:cNvSpPr/>
          <p:nvPr/>
        </p:nvSpPr>
        <p:spPr>
          <a:xfrm>
            <a:off x="0" y="0"/>
            <a:ext cx="9217024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200" dirty="0" smtClean="0">
                <a:solidFill>
                  <a:srgbClr val="7030A0"/>
                </a:solidFill>
              </a:rPr>
              <a:t>При распределении в рабочем плане учебного материала по урокам необходимо руководствоваться следующими методическими положениями: </a:t>
            </a:r>
            <a:endParaRPr lang="ru-RU" sz="2200" dirty="0">
              <a:solidFill>
                <a:srgbClr val="7030A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0" y="917912"/>
            <a:ext cx="9144000" cy="5940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/>
            <a:r>
              <a:rPr lang="ru-RU" sz="1900" dirty="0" smtClean="0"/>
              <a:t>1.придерживаться дидактического правила от простого к </a:t>
            </a:r>
            <a:r>
              <a:rPr lang="ru-RU" sz="1900" dirty="0" err="1" smtClean="0"/>
              <a:t>сложному,при</a:t>
            </a:r>
            <a:r>
              <a:rPr lang="ru-RU" sz="1900" dirty="0" smtClean="0"/>
              <a:t> этом принимать во внимание повышающийся уровень Физической подготовленности учащихся в процессе их систематических занятий;</a:t>
            </a:r>
          </a:p>
          <a:p>
            <a:pPr marL="342900" indent="-342900"/>
            <a:r>
              <a:rPr lang="ru-RU" sz="1900" dirty="0" smtClean="0"/>
              <a:t>2.при разучивании двигательного действия нецелесообразно Делать большие перерывы между </a:t>
            </a:r>
            <a:r>
              <a:rPr lang="ru-RU" sz="1900" dirty="0" err="1" smtClean="0"/>
              <a:t>уроками,т.е</a:t>
            </a:r>
            <a:r>
              <a:rPr lang="ru-RU" sz="1900" dirty="0" smtClean="0"/>
              <a:t>. следует применять концентрированное во времени обучение;</a:t>
            </a:r>
          </a:p>
          <a:p>
            <a:pPr marL="342900" indent="-342900"/>
            <a:r>
              <a:rPr lang="ru-RU" sz="1900" dirty="0" smtClean="0"/>
              <a:t>3.всемерно использовать положительную взаимосвязь упражнений из различных разделов программы и избегать разучивания на одном уроке отрицательно взаимодействующих двигательных Действий;</a:t>
            </a:r>
          </a:p>
          <a:p>
            <a:pPr marL="342900" indent="-342900"/>
            <a:r>
              <a:rPr lang="ru-RU" sz="1900" dirty="0" smtClean="0"/>
              <a:t>4.на тех </a:t>
            </a:r>
            <a:r>
              <a:rPr lang="ru-RU" sz="1900" dirty="0" err="1" smtClean="0"/>
              <a:t>занятиях,на</a:t>
            </a:r>
            <a:r>
              <a:rPr lang="ru-RU" sz="1900" dirty="0" smtClean="0"/>
              <a:t> которых запланировано обучение двигательным </a:t>
            </a:r>
            <a:r>
              <a:rPr lang="ru-RU" sz="1900" dirty="0" err="1" smtClean="0"/>
              <a:t>действиям,следует</a:t>
            </a:r>
            <a:r>
              <a:rPr lang="ru-RU" sz="1900" dirty="0" smtClean="0"/>
              <a:t> предусматривать сообщение основ знаний о технике изучаемого действия.</a:t>
            </a:r>
          </a:p>
          <a:p>
            <a:pPr marL="342900" indent="-342900"/>
            <a:r>
              <a:rPr lang="ru-RU" sz="1900" dirty="0" smtClean="0"/>
              <a:t>5.для решения задач физического воспитания следует использовать на уроке средства, оказывающие разностороннее воздействие на физическое развитие занимающихся;</a:t>
            </a:r>
          </a:p>
          <a:p>
            <a:pPr marL="342900" indent="-342900"/>
            <a:r>
              <a:rPr lang="ru-RU" sz="1900" dirty="0" smtClean="0"/>
              <a:t>6.количество и содержание задач на одном уроке должны соответствовать возможностям занимающихся и учебно-материальному обеспечению урока. В рабочем плане фиксируется методическая последовательность прохождения учебного материала и одновременно раскрывается содержание каждого конкретного урока. </a:t>
            </a:r>
            <a:endParaRPr lang="ru-RU" sz="1900" dirty="0"/>
          </a:p>
        </p:txBody>
      </p:sp>
    </p:spTree>
  </p:cSld>
  <p:clrMapOvr>
    <a:masterClrMapping/>
  </p:clrMapOvr>
  <p:transition spd="med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://img-fotki.yandex.ru/get/5608/milolica2011.16a/0_99662_d588c3c_XL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Прямоугольник 1"/>
          <p:cNvSpPr/>
          <p:nvPr/>
        </p:nvSpPr>
        <p:spPr>
          <a:xfrm>
            <a:off x="251520" y="764704"/>
            <a:ext cx="8424936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smtClean="0">
                <a:solidFill>
                  <a:srgbClr val="7030A0"/>
                </a:solidFill>
              </a:rPr>
              <a:t>Расписание занятий должно быть по возможности постоянным, стабильным и предусматривать примерно равные промежутки времени между занятиями по физическому воспитанию. </a:t>
            </a:r>
            <a:endParaRPr lang="ru-RU" sz="3200" b="1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ransition spd="med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://img-fotki.yandex.ru/get/5608/milolica2011.16a/0_99662_d588c3c_XL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Прямоугольник 1"/>
          <p:cNvSpPr/>
          <p:nvPr/>
        </p:nvSpPr>
        <p:spPr>
          <a:xfrm>
            <a:off x="0" y="260648"/>
            <a:ext cx="9144000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solidFill>
                  <a:srgbClr val="7030A0"/>
                </a:solidFill>
              </a:rPr>
              <a:t>План-конспект урока (занятия) разрабатывается на каждое конкретное занятие на основе рабочего плана и представляет собой полный детализированный сценарий предстоящего урока. В нем указываются номер занятия по рабочему плану, основные и частные задачи урока, подбираются необходимые средства для их решения с указанием параметров нагрузки (количество повторений, интенсивность, продолжительность) и отдыха по всем упражнениям, разрабатываются организационно-методические указания</a:t>
            </a:r>
            <a:endParaRPr lang="ru-RU" sz="2800" b="1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2" descr="http://img-fotki.yandex.ru/get/5608/milolica2011.16a/0_99662_d588c3c_XL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1043608" y="188640"/>
            <a:ext cx="6192688" cy="1200329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endParaRPr lang="ru-RU" sz="2400" b="1" dirty="0" smtClean="0">
              <a:solidFill>
                <a:schemeClr val="accent6"/>
              </a:solidFill>
            </a:endParaRPr>
          </a:p>
          <a:p>
            <a:r>
              <a:rPr lang="ru-RU" sz="2400" b="1" u="sng" dirty="0" smtClean="0">
                <a:solidFill>
                  <a:schemeClr val="accent6"/>
                </a:solidFill>
              </a:rPr>
              <a:t>По срокам планирования различают виды</a:t>
            </a:r>
          </a:p>
          <a:p>
            <a:endParaRPr lang="ru-RU" sz="2400" b="1" dirty="0">
              <a:solidFill>
                <a:schemeClr val="accent6"/>
              </a:solidFill>
            </a:endParaRPr>
          </a:p>
        </p:txBody>
      </p:sp>
      <p:sp>
        <p:nvSpPr>
          <p:cNvPr id="15" name="Стрелка вправо с вырезом 14"/>
          <p:cNvSpPr/>
          <p:nvPr/>
        </p:nvSpPr>
        <p:spPr>
          <a:xfrm rot="5400000">
            <a:off x="3707904" y="1772816"/>
            <a:ext cx="864096" cy="432048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Стрелка вправо с вырезом 15"/>
          <p:cNvSpPr/>
          <p:nvPr/>
        </p:nvSpPr>
        <p:spPr>
          <a:xfrm rot="5400000">
            <a:off x="1187624" y="1700808"/>
            <a:ext cx="936104" cy="504056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Стрелка вправо с вырезом 16"/>
          <p:cNvSpPr/>
          <p:nvPr/>
        </p:nvSpPr>
        <p:spPr>
          <a:xfrm rot="5400000">
            <a:off x="5868144" y="1772816"/>
            <a:ext cx="936104" cy="504056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395536" y="2492896"/>
            <a:ext cx="194421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solidFill>
                  <a:srgbClr val="7030A0"/>
                </a:solidFill>
              </a:rPr>
              <a:t>перспективное</a:t>
            </a:r>
            <a:endParaRPr lang="ru-RU" sz="2000" b="1" dirty="0">
              <a:solidFill>
                <a:srgbClr val="7030A0"/>
              </a:solidFill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2843808" y="2420888"/>
            <a:ext cx="244827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solidFill>
                  <a:srgbClr val="7030A0"/>
                </a:solidFill>
              </a:rPr>
              <a:t>текущее (этапное)</a:t>
            </a:r>
            <a:endParaRPr lang="ru-RU" sz="2000" b="1" dirty="0">
              <a:solidFill>
                <a:srgbClr val="7030A0"/>
              </a:solidFill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5652120" y="2492896"/>
            <a:ext cx="192596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solidFill>
                  <a:srgbClr val="7030A0"/>
                </a:solidFill>
              </a:rPr>
              <a:t>оперативное</a:t>
            </a:r>
            <a:endParaRPr lang="ru-RU" sz="2000" b="1" dirty="0">
              <a:solidFill>
                <a:srgbClr val="7030A0"/>
              </a:solidFill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323528" y="3068960"/>
            <a:ext cx="2232248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/>
              <a:t>Это планирование на длительный срок (например, в общеобразовательной школе на несколько лет с распределением программного материала по годам обучения).</a:t>
            </a:r>
            <a:endParaRPr lang="ru-RU" sz="2000" dirty="0"/>
          </a:p>
        </p:txBody>
      </p:sp>
      <p:sp>
        <p:nvSpPr>
          <p:cNvPr id="22" name="Прямоугольник 21"/>
          <p:cNvSpPr/>
          <p:nvPr/>
        </p:nvSpPr>
        <p:spPr>
          <a:xfrm>
            <a:off x="2987824" y="2996952"/>
            <a:ext cx="2088232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/>
              <a:t>охватывает этапы работы (например, в общеобразовательной школе – это планирование на учебную четверть</a:t>
            </a:r>
            <a:endParaRPr lang="ru-RU" sz="2000" dirty="0"/>
          </a:p>
        </p:txBody>
      </p:sp>
      <p:cxnSp>
        <p:nvCxnSpPr>
          <p:cNvPr id="24" name="Прямая соединительная линия 23"/>
          <p:cNvCxnSpPr/>
          <p:nvPr/>
        </p:nvCxnSpPr>
        <p:spPr>
          <a:xfrm>
            <a:off x="395536" y="2924944"/>
            <a:ext cx="734481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Прямоугольник 27"/>
          <p:cNvSpPr/>
          <p:nvPr/>
        </p:nvSpPr>
        <p:spPr>
          <a:xfrm>
            <a:off x="5580112" y="3068960"/>
            <a:ext cx="1944216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/>
              <a:t>осуществляется на ближайшее время (на предстоящее занятие).</a:t>
            </a:r>
            <a:endParaRPr lang="ru-RU" sz="2000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5" grpId="0" animBg="1"/>
      <p:bldP spid="16" grpId="0" animBg="1"/>
      <p:bldP spid="17" grpId="0" animBg="1"/>
      <p:bldP spid="18" grpId="0"/>
      <p:bldP spid="19" grpId="0"/>
      <p:bldP spid="20" grpId="0"/>
      <p:bldP spid="21" grpId="0"/>
      <p:bldP spid="22" grpId="0"/>
      <p:bldP spid="2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http://img-fotki.yandex.ru/get/5608/milolica2011.16a/0_99662_d588c3c_XL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0" y="332656"/>
            <a:ext cx="8748464" cy="46166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ru-RU" sz="2400" b="1" cap="all" spc="0" dirty="0" smtClean="0">
                <a:ln/>
                <a:solidFill>
                  <a:srgbClr val="FF000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Требования к планированию в физическом воспитании</a:t>
            </a:r>
            <a:endParaRPr lang="ru-RU" sz="2400" b="1" cap="all" spc="0" dirty="0">
              <a:ln/>
              <a:solidFill>
                <a:srgbClr val="FF0000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0" y="980728"/>
            <a:ext cx="91440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AutoNum type="arabicPeriod"/>
            </a:pPr>
            <a:r>
              <a:rPr lang="ru-RU" sz="2400" b="1" dirty="0" smtClean="0">
                <a:solidFill>
                  <a:srgbClr val="7030A0"/>
                </a:solidFill>
              </a:rPr>
              <a:t>Целевая направленность педагогического процесса.</a:t>
            </a:r>
          </a:p>
          <a:p>
            <a:pPr marL="342900" indent="-342900" algn="just"/>
            <a:r>
              <a:rPr lang="ru-RU" dirty="0" smtClean="0"/>
              <a:t>Заключается в требовании определения конечной цели этого процесса и подчинении (подборе) всего его содержания, методов и форм организации достижению поставленной цели. Иначе говоря, из методического арсенала преподавателя (тренера) использовать то, что непосредственно служит реализации цели.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0" y="2636912"/>
            <a:ext cx="914400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Намеченная цель должна быть реальной. Поэтому преподавателю (тренеру) необходимо трезво оценить возможности ее достижения (подготовленность занимающихся, затраты учебного времени, наличие материально-технической базы и пр.). Основой для разработки целевых установок служат программно-нормативные положения системы физического воспитания (разрядные нормы и требования спортивной классификации, требования государственных программ по физическому воспитанию для различных контингентов населения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0" y="4869160"/>
            <a:ext cx="9144000" cy="1292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7030A0"/>
                </a:solidFill>
              </a:rPr>
              <a:t>2. Всесторонность планирования задач педагогического процесса. </a:t>
            </a:r>
          </a:p>
          <a:p>
            <a:r>
              <a:rPr lang="ru-RU" dirty="0" smtClean="0"/>
              <a:t>Требование состоит в том, чтобы исходя из поставленной цели достаточно полно предусматривать образовательные, оздоровительные и общевоспитательные задачи и намечать соответствующие им средства, методы и формы организации занятий.</a:t>
            </a:r>
            <a:endParaRPr lang="ru-RU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img-fotki.yandex.ru/get/5608/milolica2011.16a/0_99662_d588c3c_XL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Прямоугольник 1"/>
          <p:cNvSpPr/>
          <p:nvPr/>
        </p:nvSpPr>
        <p:spPr>
          <a:xfrm>
            <a:off x="0" y="332656"/>
            <a:ext cx="9144000" cy="21852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solidFill>
                  <a:srgbClr val="7030A0"/>
                </a:solidFill>
              </a:rPr>
              <a:t>3. Учет закономерностей физического воспитания. </a:t>
            </a:r>
          </a:p>
          <a:p>
            <a:r>
              <a:rPr lang="ru-RU" dirty="0" smtClean="0"/>
              <a:t>Планирование только тогда эффективно, когда оно основывается на объективных закономерностях физического воспитания и на соответствующих им педагогических принципах (систематичности, доступности и индивидуализации, прогрессирования и др.). В планировании процесса физического воспитания надо также учитывать биологические закономерности роста и развития организма человека, возрастные психологические особенности.</a:t>
            </a:r>
            <a:endParaRPr lang="ru-RU" dirty="0"/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3284984"/>
            <a:ext cx="91440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Verdana" pitchFamily="34" charset="0"/>
                <a:ea typeface="Calibri" pitchFamily="34" charset="0"/>
                <a:cs typeface="Times New Roman" pitchFamily="18" charset="0"/>
              </a:rPr>
              <a:t>4. Конкретность планирования.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Calibri" pitchFamily="34" charset="0"/>
                <a:cs typeface="Times New Roman" pitchFamily="18" charset="0"/>
              </a:rPr>
              <a:t> Требование состоит в строгом соответствии намечаемых задач, средств и методов физического воспитания подготовленности занимающихся и условиям занятий (учебно-материальная база, климатические условия и пр.)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88640"/>
            <a:ext cx="9144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u="sng" dirty="0" smtClean="0">
                <a:solidFill>
                  <a:srgbClr val="7030A0"/>
                </a:solidFill>
              </a:rPr>
              <a:t>При разработке любого плана желательно придерживаться</a:t>
            </a:r>
          </a:p>
          <a:p>
            <a:r>
              <a:rPr lang="ru-RU" sz="2400" b="1" u="sng" dirty="0" smtClean="0">
                <a:solidFill>
                  <a:srgbClr val="7030A0"/>
                </a:solidFill>
              </a:rPr>
              <a:t> такой последовательности основных операций</a:t>
            </a:r>
            <a:r>
              <a:rPr lang="ru-RU" sz="2400" b="1" dirty="0" smtClean="0">
                <a:solidFill>
                  <a:srgbClr val="7030A0"/>
                </a:solidFill>
              </a:rPr>
              <a:t>. </a:t>
            </a:r>
            <a:endParaRPr lang="ru-RU" sz="2400" b="1" dirty="0">
              <a:solidFill>
                <a:srgbClr val="7030A0"/>
              </a:solidFill>
            </a:endParaRPr>
          </a:p>
        </p:txBody>
      </p:sp>
      <p:pic>
        <p:nvPicPr>
          <p:cNvPr id="4" name="Picture 2" descr="http://img-fotki.yandex.ru/get/5608/milolica2011.16a/0_99662_d588c3c_XL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0" y="1124744"/>
            <a:ext cx="91440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solidFill>
                  <a:srgbClr val="FF0000"/>
                </a:solidFill>
              </a:rPr>
              <a:t>1. Прежде чем приступить к планированию, надо иметь определенные сведения о контингенте занимающихся, для которого предстоит составить план </a:t>
            </a:r>
            <a:r>
              <a:rPr lang="ru-RU" sz="2000" dirty="0" smtClean="0"/>
              <a:t>(о состоянии здоровья, уровне физической и спортивно-технической подготовленности и др.). Без таких сведений </a:t>
            </a:r>
            <a:r>
              <a:rPr lang="ru-RU" sz="2000" b="1" u="sng" dirty="0" smtClean="0"/>
              <a:t>нельзя</a:t>
            </a:r>
            <a:r>
              <a:rPr lang="ru-RU" sz="2000" dirty="0" smtClean="0"/>
              <a:t> полноценно осуществить планирование. Кроме того, данные нужны для комплектования однородных по состоянию здоровья и уровню подготовленности групп при проведении курса физического воспитания в общеобразовательных школах, средних специальных и высших учебных заведениях и других организациях. Преподаватель получает необходимые предварительные сведения посредством собеседования с теми, с кем предстоит вести занятия, проведения среди них анкетирования, контрольных испытаний (тестирования), использования данных врачебно-физкультурного обследования.</a:t>
            </a:r>
            <a:endParaRPr lang="ru-RU" sz="2000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img-fotki.yandex.ru/get/5608/milolica2011.16a/0_99662_d588c3c_XL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Прямоугольник 1"/>
          <p:cNvSpPr/>
          <p:nvPr/>
        </p:nvSpPr>
        <p:spPr>
          <a:xfrm>
            <a:off x="0" y="0"/>
            <a:ext cx="9144000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/>
              <a:t>2. </a:t>
            </a:r>
            <a:r>
              <a:rPr lang="ru-RU" sz="2400" b="1" dirty="0" smtClean="0"/>
              <a:t>Определяются</a:t>
            </a:r>
            <a:r>
              <a:rPr lang="ru-RU" sz="2400" dirty="0" smtClean="0"/>
              <a:t> </a:t>
            </a:r>
            <a:r>
              <a:rPr lang="ru-RU" sz="2400" b="1" dirty="0" smtClean="0"/>
              <a:t>и конкретизируются </a:t>
            </a:r>
            <a:r>
              <a:rPr lang="ru-RU" sz="2000" dirty="0" smtClean="0"/>
              <a:t>цели и задачи учебно-воспитательного процесса применительно к конкретному контингенту занимающихся и конкретным условиям ведения занятий.</a:t>
            </a:r>
          </a:p>
          <a:p>
            <a:r>
              <a:rPr lang="ru-RU" sz="2400" dirty="0" smtClean="0"/>
              <a:t>3</a:t>
            </a:r>
            <a:r>
              <a:rPr lang="ru-RU" sz="2400" b="1" dirty="0" smtClean="0"/>
              <a:t>. Исходя из поставленных задач </a:t>
            </a:r>
            <a:r>
              <a:rPr lang="ru-RU" sz="2000" dirty="0" smtClean="0"/>
              <a:t>устанавливаются нормативы и требования, которые должны быть выполнены занимающимися на соответствующих этапах.</a:t>
            </a:r>
          </a:p>
          <a:p>
            <a:r>
              <a:rPr lang="ru-RU" sz="2400" dirty="0" smtClean="0"/>
              <a:t>4</a:t>
            </a:r>
            <a:r>
              <a:rPr lang="ru-RU" sz="2400" b="1" dirty="0" smtClean="0"/>
              <a:t>. Определяются разделы программы занятий и расчет учебного </a:t>
            </a:r>
            <a:r>
              <a:rPr lang="ru-RU" sz="2400" dirty="0" smtClean="0"/>
              <a:t>времени </a:t>
            </a:r>
            <a:r>
              <a:rPr lang="ru-RU" sz="2000" dirty="0" smtClean="0"/>
              <a:t>на разработку теоретического и практического содержания программы, ее прохождение. </a:t>
            </a:r>
            <a:endParaRPr lang="ru-RU" sz="20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0" y="3072348"/>
            <a:ext cx="91440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/>
              <a:t>5. </a:t>
            </a:r>
            <a:r>
              <a:rPr lang="ru-RU" sz="2400" b="1" dirty="0" smtClean="0"/>
              <a:t>Намечается рациональная последовательность </a:t>
            </a:r>
            <a:r>
              <a:rPr lang="ru-RU" dirty="0" smtClean="0"/>
              <a:t>прохождения учебного материала (теоретического и практического) по периодам, этапам, отдельным занятиям и уточняются объем и интенсивность нагрузок.</a:t>
            </a:r>
          </a:p>
          <a:p>
            <a:r>
              <a:rPr lang="ru-RU" sz="2400" dirty="0" smtClean="0"/>
              <a:t>6. </a:t>
            </a:r>
            <a:r>
              <a:rPr lang="ru-RU" sz="2400" b="1" dirty="0" smtClean="0"/>
              <a:t>Определяется общая организация работы по реализации плана</a:t>
            </a:r>
            <a:r>
              <a:rPr lang="ru-RU" dirty="0" smtClean="0"/>
              <a:t>, подбираются методы и формы занятий для решения поставленных педагогических задач. </a:t>
            </a:r>
            <a:r>
              <a:rPr lang="ru-RU" sz="2400" dirty="0" smtClean="0"/>
              <a:t>7. </a:t>
            </a:r>
            <a:r>
              <a:rPr lang="ru-RU" sz="2400" b="1" dirty="0" smtClean="0"/>
              <a:t>В заключение приступают к сводному текстуально-описательному либо табличному оформлению плана.</a:t>
            </a:r>
            <a:r>
              <a:rPr lang="ru-RU" dirty="0" smtClean="0"/>
              <a:t> При этом просматриваются и согласуются все его пункты, разделы, параметры нагрузок и т.д. Когда это возможно, содержание планов рекомендуется выражать в наглядной форме, используя средства графического изображения, разные цвета. Наглядные формы планов позволяют целостно воспринимать различные элементы содержания, показатели и представить взаимосвязь между ними. </a:t>
            </a:r>
            <a:endParaRPr lang="ru-RU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://img-fotki.yandex.ru/get/5608/milolica2011.16a/0_99662_d588c3c_XL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Прямоугольник 1"/>
          <p:cNvSpPr/>
          <p:nvPr/>
        </p:nvSpPr>
        <p:spPr>
          <a:xfrm>
            <a:off x="0" y="908720"/>
            <a:ext cx="914400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5400" b="1" dirty="0" smtClean="0">
                <a:solidFill>
                  <a:srgbClr val="C00000"/>
                </a:solidFill>
              </a:rPr>
              <a:t>Планирование носит</a:t>
            </a:r>
          </a:p>
          <a:p>
            <a:r>
              <a:rPr lang="ru-RU" sz="5400" b="1" dirty="0" smtClean="0">
                <a:solidFill>
                  <a:srgbClr val="C00000"/>
                </a:solidFill>
              </a:rPr>
              <a:t> последовательный характер</a:t>
            </a:r>
          </a:p>
          <a:p>
            <a:r>
              <a:rPr lang="ru-RU" sz="5400" b="1" dirty="0" smtClean="0">
                <a:solidFill>
                  <a:srgbClr val="C00000"/>
                </a:solidFill>
              </a:rPr>
              <a:t> и осуществляется по признаку </a:t>
            </a:r>
          </a:p>
          <a:p>
            <a:r>
              <a:rPr lang="ru-RU" sz="5400" b="1" dirty="0" smtClean="0">
                <a:solidFill>
                  <a:srgbClr val="C00000"/>
                </a:solidFill>
              </a:rPr>
              <a:t>от обобщенного </a:t>
            </a:r>
          </a:p>
          <a:p>
            <a:r>
              <a:rPr lang="ru-RU" sz="5400" b="1" dirty="0" smtClean="0">
                <a:solidFill>
                  <a:srgbClr val="C00000"/>
                </a:solidFill>
              </a:rPr>
              <a:t>к более детальному. </a:t>
            </a:r>
            <a:endParaRPr lang="ru-RU" sz="54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2" descr="http://img-fotki.yandex.ru/get/5608/milolica2011.16a/0_99662_d588c3c_XL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Прямоугольник 1"/>
          <p:cNvSpPr/>
          <p:nvPr/>
        </p:nvSpPr>
        <p:spPr>
          <a:xfrm>
            <a:off x="0" y="188640"/>
            <a:ext cx="91440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u="sng" dirty="0" smtClean="0">
                <a:solidFill>
                  <a:srgbClr val="7030A0"/>
                </a:solidFill>
              </a:rPr>
              <a:t>Основными документами планирования в физическом воспитании являются: </a:t>
            </a:r>
            <a:endParaRPr lang="ru-RU" sz="2800" b="1" u="sng" dirty="0">
              <a:solidFill>
                <a:srgbClr val="7030A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79512" y="1268760"/>
            <a:ext cx="3672408" cy="3970318"/>
          </a:xfrm>
          <a:prstGeom prst="rect">
            <a:avLst/>
          </a:prstGeom>
          <a:ln>
            <a:solidFill>
              <a:schemeClr val="bg1"/>
            </a:solidFill>
          </a:ln>
        </p:spPr>
        <p:txBody>
          <a:bodyPr wrap="square">
            <a:spAutoFit/>
          </a:bodyPr>
          <a:lstStyle/>
          <a:p>
            <a:r>
              <a:rPr lang="ru-RU" sz="2800" dirty="0" smtClean="0">
                <a:solidFill>
                  <a:srgbClr val="0070C0"/>
                </a:solidFill>
              </a:rPr>
              <a:t>учебный план,</a:t>
            </a:r>
          </a:p>
          <a:p>
            <a:r>
              <a:rPr lang="ru-RU" sz="2800" dirty="0" smtClean="0">
                <a:solidFill>
                  <a:srgbClr val="FF9933"/>
                </a:solidFill>
              </a:rPr>
              <a:t>учебная программа,</a:t>
            </a:r>
          </a:p>
          <a:p>
            <a:r>
              <a:rPr lang="ru-RU" sz="2800" dirty="0" smtClean="0">
                <a:solidFill>
                  <a:srgbClr val="FF0000"/>
                </a:solidFill>
              </a:rPr>
              <a:t>план-график</a:t>
            </a:r>
          </a:p>
          <a:p>
            <a:r>
              <a:rPr lang="ru-RU" sz="2800" dirty="0" smtClean="0">
                <a:solidFill>
                  <a:srgbClr val="FF0000"/>
                </a:solidFill>
              </a:rPr>
              <a:t>учебного процесса,</a:t>
            </a:r>
          </a:p>
          <a:p>
            <a:r>
              <a:rPr lang="ru-RU" sz="2800" dirty="0" smtClean="0">
                <a:solidFill>
                  <a:srgbClr val="00B0F0"/>
                </a:solidFill>
              </a:rPr>
              <a:t>рабочий (тематический) план</a:t>
            </a:r>
            <a:r>
              <a:rPr lang="ru-RU" sz="2800" dirty="0" smtClean="0"/>
              <a:t>, </a:t>
            </a:r>
            <a:r>
              <a:rPr lang="ru-RU" sz="2800" dirty="0" smtClean="0">
                <a:solidFill>
                  <a:srgbClr val="00B050"/>
                </a:solidFill>
              </a:rPr>
              <a:t>расписание занятий,</a:t>
            </a:r>
          </a:p>
          <a:p>
            <a:r>
              <a:rPr lang="ru-RU" sz="2800" dirty="0" smtClean="0">
                <a:solidFill>
                  <a:schemeClr val="tx2"/>
                </a:solidFill>
              </a:rPr>
              <a:t>планы-конспекты занятий.</a:t>
            </a:r>
            <a:endParaRPr lang="ru-RU" sz="2800" dirty="0">
              <a:solidFill>
                <a:schemeClr val="tx2"/>
              </a:solidFill>
            </a:endParaRPr>
          </a:p>
        </p:txBody>
      </p:sp>
      <p:grpSp>
        <p:nvGrpSpPr>
          <p:cNvPr id="7" name="Группа 6"/>
          <p:cNvGrpSpPr/>
          <p:nvPr/>
        </p:nvGrpSpPr>
        <p:grpSpPr>
          <a:xfrm>
            <a:off x="3275856" y="1268760"/>
            <a:ext cx="1296144" cy="4032448"/>
            <a:chOff x="3347864" y="1268760"/>
            <a:chExt cx="1296144" cy="4032448"/>
          </a:xfrm>
        </p:grpSpPr>
        <p:sp>
          <p:nvSpPr>
            <p:cNvPr id="5" name="Правая фигурная скобка 4"/>
            <p:cNvSpPr/>
            <p:nvPr/>
          </p:nvSpPr>
          <p:spPr>
            <a:xfrm>
              <a:off x="3347864" y="1268760"/>
              <a:ext cx="1224136" cy="4032448"/>
            </a:xfrm>
            <a:prstGeom prst="rightBrace">
              <a:avLst/>
            </a:prstGeom>
            <a:ln cmpd="sng">
              <a:solidFill>
                <a:srgbClr val="002060"/>
              </a:solidFill>
              <a:bevel/>
            </a:ln>
            <a:scene3d>
              <a:camera prst="orthographicFront"/>
              <a:lightRig rig="threePt" dir="t"/>
            </a:scene3d>
            <a:sp3d prstMaterial="dkEdge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" name="Правая фигурная скобка 5"/>
            <p:cNvSpPr/>
            <p:nvPr/>
          </p:nvSpPr>
          <p:spPr>
            <a:xfrm>
              <a:off x="3419872" y="1268760"/>
              <a:ext cx="1224136" cy="4032448"/>
            </a:xfrm>
            <a:prstGeom prst="rightBrace">
              <a:avLst/>
            </a:prstGeom>
            <a:ln cmpd="sng">
              <a:solidFill>
                <a:srgbClr val="002060"/>
              </a:solidFill>
              <a:bevel/>
            </a:ln>
            <a:scene3d>
              <a:camera prst="orthographicFront"/>
              <a:lightRig rig="threePt" dir="t"/>
            </a:scene3d>
            <a:sp3d prstMaterial="dkEdge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8" name="Прямоугольник 7"/>
          <p:cNvSpPr/>
          <p:nvPr/>
        </p:nvSpPr>
        <p:spPr>
          <a:xfrm>
            <a:off x="4716016" y="1916832"/>
            <a:ext cx="3888432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solidFill>
                  <a:srgbClr val="7030A0"/>
                </a:solidFill>
              </a:rPr>
              <a:t>документы планирования логически и содержательно</a:t>
            </a:r>
          </a:p>
          <a:p>
            <a:r>
              <a:rPr lang="ru-RU" sz="2800" b="1" dirty="0" smtClean="0">
                <a:solidFill>
                  <a:srgbClr val="7030A0"/>
                </a:solidFill>
              </a:rPr>
              <a:t>связаны между собой</a:t>
            </a:r>
            <a:r>
              <a:rPr lang="ru-RU" sz="2800" dirty="0" smtClean="0"/>
              <a:t>. </a:t>
            </a:r>
            <a:endParaRPr lang="ru-RU" sz="2800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204</TotalTime>
  <Words>1675</Words>
  <Application>Microsoft Office PowerPoint</Application>
  <PresentationFormat>Экран (4:3)</PresentationFormat>
  <Paragraphs>90</Paragraphs>
  <Slides>22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3" baseType="lpstr">
      <vt:lpstr>Тема Office</vt:lpstr>
      <vt:lpstr>Слайд 1</vt:lpstr>
      <vt:lpstr>Планирование физического воспитания – это предварительная разработка и определение на предстоящую деятельность целевых установок и задач, содержания, методики, форм организации и методов учебно-воспитательного процесса с конкретным контингентом занимающихся.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админ</dc:creator>
  <cp:lastModifiedBy>Алексей Смирнов</cp:lastModifiedBy>
  <cp:revision>22</cp:revision>
  <dcterms:created xsi:type="dcterms:W3CDTF">2012-05-28T12:19:11Z</dcterms:created>
  <dcterms:modified xsi:type="dcterms:W3CDTF">2020-03-15T12:02:10Z</dcterms:modified>
</cp:coreProperties>
</file>