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1" r:id="rId1"/>
    <p:sldMasterId id="2147483844" r:id="rId2"/>
  </p:sldMasterIdLst>
  <p:notesMasterIdLst>
    <p:notesMasterId r:id="rId41"/>
  </p:notesMasterIdLst>
  <p:handoutMasterIdLst>
    <p:handoutMasterId r:id="rId42"/>
  </p:handoutMasterIdLst>
  <p:sldIdLst>
    <p:sldId id="278" r:id="rId3"/>
    <p:sldId id="314" r:id="rId4"/>
    <p:sldId id="313" r:id="rId5"/>
    <p:sldId id="317" r:id="rId6"/>
    <p:sldId id="327" r:id="rId7"/>
    <p:sldId id="325" r:id="rId8"/>
    <p:sldId id="335" r:id="rId9"/>
    <p:sldId id="320" r:id="rId10"/>
    <p:sldId id="322" r:id="rId11"/>
    <p:sldId id="369" r:id="rId12"/>
    <p:sldId id="371" r:id="rId13"/>
    <p:sldId id="360" r:id="rId14"/>
    <p:sldId id="372" r:id="rId15"/>
    <p:sldId id="358" r:id="rId16"/>
    <p:sldId id="321" r:id="rId17"/>
    <p:sldId id="345" r:id="rId18"/>
    <p:sldId id="368" r:id="rId19"/>
    <p:sldId id="329" r:id="rId20"/>
    <p:sldId id="330" r:id="rId21"/>
    <p:sldId id="331" r:id="rId22"/>
    <p:sldId id="316" r:id="rId23"/>
    <p:sldId id="332" r:id="rId24"/>
    <p:sldId id="347" r:id="rId25"/>
    <p:sldId id="366" r:id="rId26"/>
    <p:sldId id="367" r:id="rId27"/>
    <p:sldId id="350" r:id="rId28"/>
    <p:sldId id="352" r:id="rId29"/>
    <p:sldId id="361" r:id="rId30"/>
    <p:sldId id="355" r:id="rId31"/>
    <p:sldId id="362" r:id="rId32"/>
    <p:sldId id="363" r:id="rId33"/>
    <p:sldId id="364" r:id="rId34"/>
    <p:sldId id="339" r:id="rId35"/>
    <p:sldId id="348" r:id="rId36"/>
    <p:sldId id="365" r:id="rId37"/>
    <p:sldId id="334" r:id="rId38"/>
    <p:sldId id="349" r:id="rId39"/>
    <p:sldId id="356" r:id="rId40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FFCC00"/>
    <a:srgbClr val="E0DB00"/>
    <a:srgbClr val="ACA800"/>
    <a:srgbClr val="FFFF99"/>
    <a:srgbClr val="FFFFCC"/>
    <a:srgbClr val="FF00FF"/>
    <a:srgbClr val="99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30" autoAdjust="0"/>
    <p:restoredTop sz="94636" autoAdjust="0"/>
  </p:normalViewPr>
  <p:slideViewPr>
    <p:cSldViewPr>
      <p:cViewPr varScale="1">
        <p:scale>
          <a:sx n="86" d="100"/>
          <a:sy n="86" d="100"/>
        </p:scale>
        <p:origin x="-148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0" d="100"/>
          <a:sy n="80" d="100"/>
        </p:scale>
        <p:origin x="-2106" y="-9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66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1D35E6D-73B2-4F3E-90D7-87234EFFF5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r>
              <a:rPr lang="ru-RU"/>
              <a:t>Физическая культура в различные периоды жизни человека</a:t>
            </a:r>
          </a:p>
        </p:txBody>
      </p:sp>
      <p:sp>
        <p:nvSpPr>
          <p:cNvPr id="2181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198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81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2181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181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E08FB541-B674-40F6-95CC-DDBC52ADCD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CFA282-8929-4179-A956-C67BADAD5B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ADBB49-A8DE-4E97-BABE-C9D9BC4663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004050" y="549275"/>
            <a:ext cx="1951038" cy="55832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50938" y="549275"/>
            <a:ext cx="5700712" cy="55832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289C87-3468-4650-9309-4E0F5FECBE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Обучение двигательным действиям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B5F948-2335-4046-96D6-93A9444160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Обучение двигательным действиям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B26F56-CA92-4414-9851-6C39DD42A0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Обучение двигательным действиям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6E9061-187F-43CC-B742-AF54F75BDF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Обучение двигательным действиям</a:t>
            </a: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0C4807-B3BE-4D90-9F6F-A0ECDB810E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Обучение двигательным действиям</a:t>
            </a:r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39AEB1-D450-4417-86FB-4C4AE2C07A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Обучение двигательным действиям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510748-48C0-40FB-A1C7-4B06E78558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Обучение двигательным действиям</a:t>
            </a:r>
          </a:p>
        </p:txBody>
      </p:sp>
      <p:sp>
        <p:nvSpPr>
          <p:cNvPr id="3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DCB9DB-A689-4FE7-A464-052E1047C8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Обучение двигательным действиям</a:t>
            </a: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7C087B-E82F-4F2B-99AD-55D174B5B90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248A4D-4925-4E89-B31F-05FC93F371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Обучение двигательным действиям</a:t>
            </a: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DE4238-1276-41C7-AA34-A3180D604C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Обучение двигательным действиям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2CD6C4-99DB-47D7-924B-AD47657206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Обучение двигательным действиям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761BB1-7188-4EE9-86DE-AFC2A55220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F67FAA-61BB-4ABD-B558-5DC36A7755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09D99F-5BD0-4195-BF78-464265EC3F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625498-107A-44A7-88BE-EF7D3724F5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1355FF-DB23-4141-9518-7F96A5613C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9247AF-7F65-463F-8A32-1E5CA22462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422679-DF9B-401E-A3E7-037F8DDE32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9B3347-62A6-48B0-A4E5-C98CEB0E65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ru-RU" sz="2400">
              <a:latin typeface="Tahoma" pitchFamily="34" charset="0"/>
            </a:endParaRPr>
          </a:p>
        </p:txBody>
      </p:sp>
      <p:sp>
        <p:nvSpPr>
          <p:cNvPr id="58371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ru-RU" sz="2400">
              <a:latin typeface="Tahoma" pitchFamily="34" charset="0"/>
            </a:endParaRPr>
          </a:p>
        </p:txBody>
      </p:sp>
      <p:sp>
        <p:nvSpPr>
          <p:cNvPr id="58372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ru-RU" sz="2400">
              <a:latin typeface="Tahoma" pitchFamily="34" charset="0"/>
            </a:endParaRPr>
          </a:p>
        </p:txBody>
      </p:sp>
      <p:sp>
        <p:nvSpPr>
          <p:cNvPr id="58373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ru-RU" sz="2400">
              <a:latin typeface="Tahoma" pitchFamily="34" charset="0"/>
            </a:endParaRPr>
          </a:p>
        </p:txBody>
      </p:sp>
      <p:sp>
        <p:nvSpPr>
          <p:cNvPr id="58374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ru-RU" sz="2400">
              <a:latin typeface="Tahoma" pitchFamily="34" charset="0"/>
            </a:endParaRPr>
          </a:p>
        </p:txBody>
      </p:sp>
      <p:sp>
        <p:nvSpPr>
          <p:cNvPr id="58375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ru-RU" sz="2400">
              <a:latin typeface="Tahoma" pitchFamily="34" charset="0"/>
            </a:endParaRPr>
          </a:p>
        </p:txBody>
      </p:sp>
      <p:sp>
        <p:nvSpPr>
          <p:cNvPr id="58376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ru-RU" sz="2400">
              <a:latin typeface="Tahoma" pitchFamily="34" charset="0"/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549275"/>
            <a:ext cx="7793037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0"/>
            <a:endParaRPr lang="ru-RU" smtClean="0"/>
          </a:p>
          <a:p>
            <a:pPr lvl="0"/>
            <a:endParaRPr lang="ru-RU" smtClean="0"/>
          </a:p>
        </p:txBody>
      </p:sp>
      <p:sp>
        <p:nvSpPr>
          <p:cNvPr id="58379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fld id="{A83BF18A-1B73-4E57-AB90-D8ECFF1FBBC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5" r:id="rId1"/>
    <p:sldLayoutId id="2147483846" r:id="rId2"/>
    <p:sldLayoutId id="2147483847" r:id="rId3"/>
    <p:sldLayoutId id="2147483848" r:id="rId4"/>
    <p:sldLayoutId id="2147483849" r:id="rId5"/>
    <p:sldLayoutId id="2147483850" r:id="rId6"/>
    <p:sldLayoutId id="2147483851" r:id="rId7"/>
    <p:sldLayoutId id="2147483852" r:id="rId8"/>
    <p:sldLayoutId id="2147483853" r:id="rId9"/>
    <p:sldLayoutId id="2147483854" r:id="rId10"/>
    <p:sldLayoutId id="2147483855" r:id="rId11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ahoma" pitchFamily="34" charset="0"/>
        </a:defRPr>
      </a:lvl9pPr>
    </p:titleStyle>
    <p:bodyStyle>
      <a:lvl1pPr marL="495300" indent="-4953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AutoNum type="arabicPeriod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990600" indent="-5334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1600" indent="-4572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752600" indent="-3810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209800" indent="-3810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667000" indent="-3810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3124200" indent="-3810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581400" indent="-3810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4038600" indent="-3810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ru-RU" sz="2400">
              <a:latin typeface="Tahoma" pitchFamily="34" charset="0"/>
            </a:endParaRPr>
          </a:p>
        </p:txBody>
      </p:sp>
      <p:sp>
        <p:nvSpPr>
          <p:cNvPr id="69635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ru-RU" sz="2400">
              <a:latin typeface="Tahoma" pitchFamily="34" charset="0"/>
            </a:endParaRPr>
          </a:p>
        </p:txBody>
      </p:sp>
      <p:sp>
        <p:nvSpPr>
          <p:cNvPr id="69636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ru-RU" sz="2400">
              <a:latin typeface="Tahoma" pitchFamily="34" charset="0"/>
            </a:endParaRPr>
          </a:p>
        </p:txBody>
      </p:sp>
      <p:sp>
        <p:nvSpPr>
          <p:cNvPr id="69637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ru-RU" sz="2400">
              <a:latin typeface="Tahoma" pitchFamily="34" charset="0"/>
            </a:endParaRPr>
          </a:p>
        </p:txBody>
      </p:sp>
      <p:sp>
        <p:nvSpPr>
          <p:cNvPr id="69638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ru-RU" sz="2400">
              <a:latin typeface="Tahoma" pitchFamily="34" charset="0"/>
            </a:endParaRPr>
          </a:p>
        </p:txBody>
      </p:sp>
      <p:sp>
        <p:nvSpPr>
          <p:cNvPr id="69639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ru-RU" sz="2400">
              <a:latin typeface="Tahoma" pitchFamily="34" charset="0"/>
            </a:endParaRPr>
          </a:p>
        </p:txBody>
      </p:sp>
      <p:sp>
        <p:nvSpPr>
          <p:cNvPr id="69640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ru-RU" sz="2400">
              <a:latin typeface="Tahoma" pitchFamily="34" charset="0"/>
            </a:endParaRPr>
          </a:p>
        </p:txBody>
      </p:sp>
      <p:sp>
        <p:nvSpPr>
          <p:cNvPr id="6964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96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835150" y="6243638"/>
            <a:ext cx="47180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r>
              <a:rPr lang="ru-RU"/>
              <a:t>Обучение двигательным действиям</a:t>
            </a:r>
          </a:p>
        </p:txBody>
      </p:sp>
      <p:sp>
        <p:nvSpPr>
          <p:cNvPr id="696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fld id="{9F96D71A-63BD-4841-AA47-9109B3DF33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6" r:id="rId1"/>
    <p:sldLayoutId id="2147483857" r:id="rId2"/>
    <p:sldLayoutId id="2147483858" r:id="rId3"/>
    <p:sldLayoutId id="2147483859" r:id="rId4"/>
    <p:sldLayoutId id="2147483860" r:id="rId5"/>
    <p:sldLayoutId id="2147483861" r:id="rId6"/>
    <p:sldLayoutId id="2147483862" r:id="rId7"/>
    <p:sldLayoutId id="2147483863" r:id="rId8"/>
    <p:sldLayoutId id="2147483864" r:id="rId9"/>
    <p:sldLayoutId id="2147483865" r:id="rId10"/>
    <p:sldLayoutId id="2147483866" r:id="rId11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AutoNum type="arabicPeriod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990600" indent="-5334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1600" indent="-4572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752600" indent="-3810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209800" indent="-3810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667000" indent="-3810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3124200" indent="-3810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581400" indent="-3810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4038600" indent="-3810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Номер слайда 5"/>
          <p:cNvSpPr>
            <a:spLocks noGrp="1"/>
          </p:cNvSpPr>
          <p:nvPr>
            <p:ph type="sldNum" sz="quarter" idx="11"/>
          </p:nvPr>
        </p:nvSpPr>
        <p:spPr>
          <a:xfrm>
            <a:off x="6831013" y="6381750"/>
            <a:ext cx="2133600" cy="476250"/>
          </a:xfrm>
          <a:noFill/>
        </p:spPr>
        <p:txBody>
          <a:bodyPr anchor="t"/>
          <a:lstStyle/>
          <a:p>
            <a:fld id="{CB76E360-F363-4E53-B7C7-704AD3786562}" type="slidenum">
              <a:rPr lang="ru-RU" smtClean="0">
                <a:latin typeface="Arial" charset="0"/>
              </a:rPr>
              <a:pPr/>
              <a:t>1</a:t>
            </a:fld>
            <a:endParaRPr lang="ru-RU" smtClean="0">
              <a:latin typeface="Arial" charset="0"/>
            </a:endParaRPr>
          </a:p>
        </p:txBody>
      </p:sp>
      <p:sp>
        <p:nvSpPr>
          <p:cNvPr id="20685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71550" y="692150"/>
            <a:ext cx="7726363" cy="719138"/>
          </a:xfrm>
        </p:spPr>
        <p:txBody>
          <a:bodyPr anchor="ctr"/>
          <a:lstStyle/>
          <a:p>
            <a:pPr eaLnBrk="1" hangingPunct="1">
              <a:defRPr/>
            </a:pPr>
            <a:r>
              <a:rPr lang="ru-RU" smtClean="0"/>
              <a:t>Обучение двигательным действиям</a:t>
            </a:r>
            <a:r>
              <a:rPr lang="ru-RU" sz="2800" smtClean="0"/>
              <a:t> </a:t>
            </a:r>
            <a:endParaRPr lang="ru-RU" sz="2400" b="1" smtClean="0"/>
          </a:p>
        </p:txBody>
      </p:sp>
      <p:sp>
        <p:nvSpPr>
          <p:cNvPr id="2068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55650" y="1989138"/>
            <a:ext cx="7993063" cy="3887787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План: </a:t>
            </a:r>
          </a:p>
          <a:p>
            <a:pPr eaLnBrk="1" hangingPunct="1">
              <a:defRPr/>
            </a:pPr>
            <a:r>
              <a:rPr lang="ru-RU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Двигательные умения и навыки.</a:t>
            </a:r>
          </a:p>
          <a:p>
            <a:pPr eaLnBrk="1" hangingPunct="1">
              <a:defRPr/>
            </a:pPr>
            <a:r>
              <a:rPr lang="ru-RU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Особенности обучения двигательным действиям.</a:t>
            </a:r>
          </a:p>
          <a:p>
            <a:pPr eaLnBrk="1" hangingPunct="1">
              <a:defRPr/>
            </a:pPr>
            <a:r>
              <a:rPr lang="ru-RU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Этапы обучения двигательным действиям.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Номер слайда 5"/>
          <p:cNvSpPr txBox="1">
            <a:spLocks noGrp="1"/>
          </p:cNvSpPr>
          <p:nvPr/>
        </p:nvSpPr>
        <p:spPr bwMode="auto">
          <a:xfrm>
            <a:off x="6831013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1" hangingPunct="1"/>
            <a:fld id="{D2F86F0F-189D-49E8-825D-F6FE4534E670}" type="slidenum">
              <a:rPr lang="ru-RU" sz="1400"/>
              <a:pPr algn="r" eaLnBrk="1" hangingPunct="1"/>
              <a:t>10</a:t>
            </a:fld>
            <a:endParaRPr lang="ru-RU" sz="1400"/>
          </a:p>
        </p:txBody>
      </p:sp>
      <p:sp>
        <p:nvSpPr>
          <p:cNvPr id="5498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476250"/>
            <a:ext cx="8302625" cy="1081088"/>
          </a:xfrm>
        </p:spPr>
        <p:txBody>
          <a:bodyPr anchor="ctr"/>
          <a:lstStyle/>
          <a:p>
            <a:pPr eaLnBrk="1" hangingPunct="1">
              <a:defRPr/>
            </a:pPr>
            <a:r>
              <a:rPr lang="ru-RU" smtClean="0"/>
              <a:t>Инструкция по обучению </a:t>
            </a:r>
            <a:br>
              <a:rPr lang="ru-RU" smtClean="0"/>
            </a:br>
            <a:r>
              <a:rPr lang="ru-RU" smtClean="0"/>
              <a:t>спринтерскому бегу</a:t>
            </a:r>
          </a:p>
        </p:txBody>
      </p:sp>
      <p:sp>
        <p:nvSpPr>
          <p:cNvPr id="5498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5288" y="2276475"/>
            <a:ext cx="8748712" cy="40322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3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000" smtClean="0"/>
              <a:t>	</a:t>
            </a:r>
            <a:r>
              <a:rPr lang="ru-RU" smtClean="0"/>
              <a:t>«Главная двигательная задача — бежать быстро,  но  не скованно,  испытывая ощущение тяги, как в беге под уклон. Это ощущение — центральная «опорная точка». Если оно не возникает или исчезает по ходу упражнения, значит, допускаются серьезные ошибки в технике бега.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Номер слайда 5"/>
          <p:cNvSpPr txBox="1">
            <a:spLocks noGrp="1"/>
          </p:cNvSpPr>
          <p:nvPr/>
        </p:nvSpPr>
        <p:spPr bwMode="auto">
          <a:xfrm>
            <a:off x="6831013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1" hangingPunct="1"/>
            <a:fld id="{E97500F5-8008-412F-8230-C4D5C25A2421}" type="slidenum">
              <a:rPr lang="ru-RU" sz="1400"/>
              <a:pPr algn="r" eaLnBrk="1" hangingPunct="1"/>
              <a:t>11</a:t>
            </a:fld>
            <a:endParaRPr lang="ru-RU" sz="1400"/>
          </a:p>
        </p:txBody>
      </p:sp>
      <p:sp>
        <p:nvSpPr>
          <p:cNvPr id="5498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476250"/>
            <a:ext cx="8302625" cy="1081088"/>
          </a:xfrm>
        </p:spPr>
        <p:txBody>
          <a:bodyPr anchor="ctr"/>
          <a:lstStyle/>
          <a:p>
            <a:pPr eaLnBrk="1" hangingPunct="1">
              <a:defRPr/>
            </a:pPr>
            <a:r>
              <a:rPr lang="ru-RU" sz="2800" smtClean="0"/>
              <a:t>Инструкция по обучению спринтерскому бегу (описание основной опорной точки)</a:t>
            </a:r>
          </a:p>
        </p:txBody>
      </p:sp>
      <p:sp>
        <p:nvSpPr>
          <p:cNvPr id="5498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5288" y="2060575"/>
            <a:ext cx="8748712" cy="42481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3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1800" smtClean="0"/>
              <a:t>	</a:t>
            </a:r>
            <a:r>
              <a:rPr lang="ru-RU" sz="2000" smtClean="0"/>
              <a:t>ООТ-1. Соблюдать правильную осанку (динамическую позу) в беге, при которой: голова поднята (но не откинута назад), взор направлен в сторону финиша, выпрямленное туловище слегка наклонено вперед так, чтобы тяжесть тела при постановке ног ощущалась «на кончиках пальцев».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000" smtClean="0"/>
              <a:t>		Типичные ошибки: голова с напряженными мышцами лица наклонена вперед или назад либо качается в стороны, как маятник; туловище чрезмерно наклонено вперед или отклонено назад, причем в первом случае возникает ощущение, будто ноги отстают («движутся где-то сзади»), а во втором — будто они обгоняют тело; в обоих случаях исчезают ощущения пружинистого бега, тяги и равновесия.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Номер слайда 5"/>
          <p:cNvSpPr txBox="1">
            <a:spLocks noGrp="1"/>
          </p:cNvSpPr>
          <p:nvPr/>
        </p:nvSpPr>
        <p:spPr bwMode="auto">
          <a:xfrm>
            <a:off x="6831013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1" hangingPunct="1"/>
            <a:fld id="{4E33CFF1-FDAB-4815-8843-B87B737EB2BC}" type="slidenum">
              <a:rPr lang="ru-RU" sz="1400"/>
              <a:pPr algn="r" eaLnBrk="1" hangingPunct="1"/>
              <a:t>12</a:t>
            </a:fld>
            <a:endParaRPr lang="ru-RU" sz="1400"/>
          </a:p>
        </p:txBody>
      </p:sp>
      <p:sp>
        <p:nvSpPr>
          <p:cNvPr id="55705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27088" y="765175"/>
            <a:ext cx="7870825" cy="504825"/>
          </a:xfrm>
        </p:spPr>
        <p:txBody>
          <a:bodyPr anchor="ctr"/>
          <a:lstStyle/>
          <a:p>
            <a:pPr eaLnBrk="1" hangingPunct="1">
              <a:defRPr/>
            </a:pPr>
            <a:r>
              <a:rPr lang="ru-RU" smtClean="0"/>
              <a:t>Психофизиологические особенности</a:t>
            </a:r>
          </a:p>
        </p:txBody>
      </p:sp>
      <p:sp>
        <p:nvSpPr>
          <p:cNvPr id="55705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0825" y="2133600"/>
            <a:ext cx="8713788" cy="41751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ru-RU" sz="26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При формировании двигательного навыка в центральной нервной системе последовательно сменяются </a:t>
            </a:r>
            <a:r>
              <a:rPr lang="ru-RU" sz="2600" smtClean="0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три фазы</a:t>
            </a:r>
            <a:r>
              <a:rPr lang="ru-RU" sz="26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протекания нервных процессов.</a:t>
            </a:r>
            <a:endParaRPr lang="ru-RU" sz="2600" i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600" i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ru-RU" sz="2600" i="1" smtClean="0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Первая фаза</a:t>
            </a:r>
            <a:r>
              <a:rPr lang="ru-RU" sz="26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, когда происходит объединение отдельных элементов движения в целостное действие, характеризуется иррадиацией нервных процессов с генерализацией ответных реакций и вовлечением в работу многих мышц. 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ru-RU" sz="2600" i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Номер слайда 5"/>
          <p:cNvSpPr txBox="1">
            <a:spLocks noGrp="1"/>
          </p:cNvSpPr>
          <p:nvPr/>
        </p:nvSpPr>
        <p:spPr bwMode="auto">
          <a:xfrm>
            <a:off x="6831013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1" hangingPunct="1"/>
            <a:fld id="{95862799-77DE-4F1D-90FD-B8D7A60A3344}" type="slidenum">
              <a:rPr lang="ru-RU" sz="1400"/>
              <a:pPr algn="r" eaLnBrk="1" hangingPunct="1"/>
              <a:t>13</a:t>
            </a:fld>
            <a:endParaRPr lang="ru-RU" sz="1400"/>
          </a:p>
        </p:txBody>
      </p:sp>
      <p:sp>
        <p:nvSpPr>
          <p:cNvPr id="55705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27088" y="765175"/>
            <a:ext cx="7870825" cy="504825"/>
          </a:xfrm>
        </p:spPr>
        <p:txBody>
          <a:bodyPr anchor="ctr"/>
          <a:lstStyle/>
          <a:p>
            <a:pPr eaLnBrk="1" hangingPunct="1">
              <a:defRPr/>
            </a:pPr>
            <a:r>
              <a:rPr lang="ru-RU" smtClean="0"/>
              <a:t>Психофизиологические особенности</a:t>
            </a:r>
          </a:p>
        </p:txBody>
      </p:sp>
      <p:sp>
        <p:nvSpPr>
          <p:cNvPr id="55705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0825" y="1844675"/>
            <a:ext cx="8713788" cy="446405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ru-RU" sz="2600" i="1" smtClean="0">
                <a:solidFill>
                  <a:srgbClr val="FF00FF"/>
                </a:solidFill>
              </a:rPr>
              <a:t>Вторая фаза</a:t>
            </a:r>
            <a:r>
              <a:rPr lang="ru-RU" sz="2600" i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6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характеризуется концентрацией возбуждения, улучшением координации, устранением излишних движений. После неоднократных повторений нервные процессы в коре головного мозга постепенно локализуются в тех центрах, которые непосредственно обеспечивают выполняемое движение, а соседние центры как бы «выключаются».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6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Здесь уже можно говорить о сформированном двигательном умении.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Номер слайда 5"/>
          <p:cNvSpPr txBox="1">
            <a:spLocks noGrp="1"/>
          </p:cNvSpPr>
          <p:nvPr/>
        </p:nvSpPr>
        <p:spPr bwMode="auto">
          <a:xfrm>
            <a:off x="6831013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1" hangingPunct="1"/>
            <a:fld id="{3E1D7FFA-B01F-4E1C-AD68-D4B9CE356AF2}" type="slidenum">
              <a:rPr lang="ru-RU" sz="1400"/>
              <a:pPr algn="r" eaLnBrk="1" hangingPunct="1"/>
              <a:t>14</a:t>
            </a:fld>
            <a:endParaRPr lang="ru-RU" sz="1400"/>
          </a:p>
        </p:txBody>
      </p:sp>
      <p:sp>
        <p:nvSpPr>
          <p:cNvPr id="55705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765175"/>
            <a:ext cx="8302625" cy="504825"/>
          </a:xfrm>
        </p:spPr>
        <p:txBody>
          <a:bodyPr anchor="ctr"/>
          <a:lstStyle/>
          <a:p>
            <a:pPr eaLnBrk="1" hangingPunct="1">
              <a:defRPr/>
            </a:pPr>
            <a:r>
              <a:rPr lang="ru-RU" smtClean="0"/>
              <a:t>Психофизиологические особенности</a:t>
            </a:r>
          </a:p>
        </p:txBody>
      </p:sp>
      <p:sp>
        <p:nvSpPr>
          <p:cNvPr id="55705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0825" y="2133600"/>
            <a:ext cx="8713788" cy="41751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z="2800" i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ru-RU" sz="2800" i="1" smtClean="0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Третья фаза</a:t>
            </a:r>
            <a:r>
              <a:rPr lang="ru-RU" sz="28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характеризуется стабилизацией, высокой степенью координации и автоматизации движений.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8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Здесь в полной мере проявляются все признаки двигательного навыка.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Номер слайда 5"/>
          <p:cNvSpPr>
            <a:spLocks noGrp="1"/>
          </p:cNvSpPr>
          <p:nvPr>
            <p:ph type="sldNum" sz="quarter" idx="11"/>
          </p:nvPr>
        </p:nvSpPr>
        <p:spPr>
          <a:xfrm>
            <a:off x="6831013" y="6381750"/>
            <a:ext cx="2133600" cy="476250"/>
          </a:xfrm>
          <a:noFill/>
        </p:spPr>
        <p:txBody>
          <a:bodyPr anchor="t"/>
          <a:lstStyle/>
          <a:p>
            <a:fld id="{8F1BE7D9-0BC6-47AF-9F4B-AE5695662DF6}" type="slidenum">
              <a:rPr lang="ru-RU" smtClean="0">
                <a:latin typeface="Arial" charset="0"/>
              </a:rPr>
              <a:pPr/>
              <a:t>15</a:t>
            </a:fld>
            <a:endParaRPr lang="ru-RU" smtClean="0">
              <a:latin typeface="Arial" charset="0"/>
            </a:endParaRPr>
          </a:p>
        </p:txBody>
      </p:sp>
      <p:sp>
        <p:nvSpPr>
          <p:cNvPr id="5488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41375" y="836613"/>
            <a:ext cx="8051800" cy="576262"/>
          </a:xfrm>
        </p:spPr>
        <p:txBody>
          <a:bodyPr anchor="ctr"/>
          <a:lstStyle/>
          <a:p>
            <a:pPr eaLnBrk="1" hangingPunct="1">
              <a:defRPr/>
            </a:pPr>
            <a:r>
              <a:rPr lang="ru-RU" smtClean="0"/>
              <a:t>Неравномерность формирования двигательного навыка</a:t>
            </a:r>
          </a:p>
        </p:txBody>
      </p:sp>
      <p:sp>
        <p:nvSpPr>
          <p:cNvPr id="5488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0825" y="1916113"/>
            <a:ext cx="8518525" cy="460851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000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800" b="1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Разновидности неравномерности:</a:t>
            </a:r>
          </a:p>
          <a:p>
            <a:pPr eaLnBrk="1" hangingPunct="1">
              <a:defRPr/>
            </a:pPr>
            <a:r>
              <a:rPr lang="ru-RU" sz="28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В начале обучения происходит сравнительно быстрое овладение действием, а затем качественный прирост навыка замедляется;</a:t>
            </a:r>
          </a:p>
          <a:p>
            <a:pPr eaLnBrk="1" hangingPunct="1">
              <a:defRPr/>
            </a:pPr>
            <a:r>
              <a:rPr lang="ru-RU" sz="28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В	начале обучения качественный прирост навыка незначителен, а затем он резко возрастает;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Номер слайда 5"/>
          <p:cNvSpPr txBox="1">
            <a:spLocks noGrp="1"/>
          </p:cNvSpPr>
          <p:nvPr/>
        </p:nvSpPr>
        <p:spPr bwMode="auto">
          <a:xfrm>
            <a:off x="6831013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1" hangingPunct="1"/>
            <a:fld id="{0D89E5FB-006C-44DC-A35D-5CC168106F5C}" type="slidenum">
              <a:rPr lang="ru-RU" sz="1400"/>
              <a:pPr algn="r" eaLnBrk="1" hangingPunct="1"/>
              <a:t>16</a:t>
            </a:fld>
            <a:endParaRPr lang="ru-RU" sz="1400"/>
          </a:p>
        </p:txBody>
      </p:sp>
      <p:sp>
        <p:nvSpPr>
          <p:cNvPr id="5488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27088" y="476250"/>
            <a:ext cx="7870825" cy="1081088"/>
          </a:xfrm>
        </p:spPr>
        <p:txBody>
          <a:bodyPr anchor="ctr"/>
          <a:lstStyle/>
          <a:p>
            <a:pPr eaLnBrk="1" hangingPunct="1">
              <a:defRPr/>
            </a:pPr>
            <a:r>
              <a:rPr lang="ru-RU" smtClean="0"/>
              <a:t>Неравномерность формирования двигательного навыка</a:t>
            </a:r>
          </a:p>
        </p:txBody>
      </p:sp>
      <p:sp>
        <p:nvSpPr>
          <p:cNvPr id="5488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8313" y="1989138"/>
            <a:ext cx="8675687" cy="453548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5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buFont typeface="Wingdings" pitchFamily="2" charset="2"/>
              <a:buAutoNum type="arabicPeriod" startAt="3"/>
              <a:defRPr/>
            </a:pPr>
            <a:r>
              <a:rPr lang="ru-RU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Появление задержки в развитии навыка («плато»). Длительность задержки в развитии навыка</a:t>
            </a:r>
            <a:r>
              <a:rPr lang="ru-RU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может быть разной и обусловлена двумя причинами: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а) внутренней, которая характеризуется протеканием незаметных приспособительных изменений в организме, которые лишь с течением времени переходят в заметные качественные улучшения навыка;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б) внешней, вызванной неправильной методикой обучения или недостаточным уровнем развития двигательных способностей.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214313"/>
            <a:ext cx="7793037" cy="1270000"/>
          </a:xfrm>
        </p:spPr>
        <p:txBody>
          <a:bodyPr/>
          <a:lstStyle/>
          <a:p>
            <a:pPr eaLnBrk="1" hangingPunct="1">
              <a:defRPr/>
            </a:pPr>
            <a:r>
              <a:rPr lang="ru-RU" smtClean="0"/>
              <a:t>Неравномерность формирования двигательного навыка</a:t>
            </a:r>
          </a:p>
        </p:txBody>
      </p:sp>
      <p:sp>
        <p:nvSpPr>
          <p:cNvPr id="19459" name="Line 28"/>
          <p:cNvSpPr>
            <a:spLocks noChangeShapeType="1"/>
          </p:cNvSpPr>
          <p:nvPr/>
        </p:nvSpPr>
        <p:spPr bwMode="auto">
          <a:xfrm>
            <a:off x="1403350" y="2492375"/>
            <a:ext cx="0" cy="30273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9460" name="Line 29"/>
          <p:cNvSpPr>
            <a:spLocks noChangeShapeType="1"/>
          </p:cNvSpPr>
          <p:nvPr/>
        </p:nvSpPr>
        <p:spPr bwMode="auto">
          <a:xfrm>
            <a:off x="1403350" y="5516563"/>
            <a:ext cx="57150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9461" name="Rectangle 30"/>
          <p:cNvSpPr>
            <a:spLocks noChangeArrowheads="1"/>
          </p:cNvSpPr>
          <p:nvPr/>
        </p:nvSpPr>
        <p:spPr bwMode="auto">
          <a:xfrm>
            <a:off x="0" y="1657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9462" name="Rectangle 31"/>
          <p:cNvSpPr>
            <a:spLocks noChangeArrowheads="1"/>
          </p:cNvSpPr>
          <p:nvPr/>
        </p:nvSpPr>
        <p:spPr bwMode="auto">
          <a:xfrm>
            <a:off x="0" y="1657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pSp>
        <p:nvGrpSpPr>
          <p:cNvPr id="19463" name="Group 36"/>
          <p:cNvGrpSpPr>
            <a:grpSpLocks noChangeAspect="1"/>
          </p:cNvGrpSpPr>
          <p:nvPr/>
        </p:nvGrpSpPr>
        <p:grpSpPr bwMode="auto">
          <a:xfrm>
            <a:off x="1258888" y="2565400"/>
            <a:ext cx="5829300" cy="3168650"/>
            <a:chOff x="2281" y="3658"/>
            <a:chExt cx="7200" cy="4320"/>
          </a:xfrm>
        </p:grpSpPr>
        <p:sp>
          <p:nvSpPr>
            <p:cNvPr id="19466" name="AutoShape 47"/>
            <p:cNvSpPr>
              <a:spLocks noChangeAspect="1" noChangeArrowheads="1" noTextEdit="1"/>
            </p:cNvSpPr>
            <p:nvPr/>
          </p:nvSpPr>
          <p:spPr bwMode="auto">
            <a:xfrm>
              <a:off x="2281" y="3658"/>
              <a:ext cx="7200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467" name="Freeform 46"/>
            <p:cNvSpPr>
              <a:spLocks/>
            </p:cNvSpPr>
            <p:nvPr/>
          </p:nvSpPr>
          <p:spPr bwMode="auto">
            <a:xfrm>
              <a:off x="2422" y="4750"/>
              <a:ext cx="6894" cy="2949"/>
            </a:xfrm>
            <a:custGeom>
              <a:avLst/>
              <a:gdLst>
                <a:gd name="T0" fmla="*/ 0 w 8790"/>
                <a:gd name="T1" fmla="*/ 2949 h 3810"/>
                <a:gd name="T2" fmla="*/ 424 w 8790"/>
                <a:gd name="T3" fmla="*/ 2392 h 3810"/>
                <a:gd name="T4" fmla="*/ 1129 w 8790"/>
                <a:gd name="T5" fmla="*/ 1695 h 3810"/>
                <a:gd name="T6" fmla="*/ 2259 w 8790"/>
                <a:gd name="T7" fmla="*/ 998 h 3810"/>
                <a:gd name="T8" fmla="*/ 3671 w 8790"/>
                <a:gd name="T9" fmla="*/ 441 h 3810"/>
                <a:gd name="T10" fmla="*/ 5223 w 8790"/>
                <a:gd name="T11" fmla="*/ 163 h 3810"/>
                <a:gd name="T12" fmla="*/ 6635 w 8790"/>
                <a:gd name="T13" fmla="*/ 23 h 3810"/>
                <a:gd name="T14" fmla="*/ 6776 w 8790"/>
                <a:gd name="T15" fmla="*/ 23 h 381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8790"/>
                <a:gd name="T25" fmla="*/ 0 h 3810"/>
                <a:gd name="T26" fmla="*/ 8790 w 8790"/>
                <a:gd name="T27" fmla="*/ 3810 h 381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8790" h="3810">
                  <a:moveTo>
                    <a:pt x="0" y="3810"/>
                  </a:moveTo>
                  <a:cubicBezTo>
                    <a:pt x="150" y="3585"/>
                    <a:pt x="300" y="3360"/>
                    <a:pt x="540" y="3090"/>
                  </a:cubicBezTo>
                  <a:cubicBezTo>
                    <a:pt x="780" y="2820"/>
                    <a:pt x="1050" y="2490"/>
                    <a:pt x="1440" y="2190"/>
                  </a:cubicBezTo>
                  <a:cubicBezTo>
                    <a:pt x="1830" y="1890"/>
                    <a:pt x="2340" y="1560"/>
                    <a:pt x="2880" y="1290"/>
                  </a:cubicBezTo>
                  <a:cubicBezTo>
                    <a:pt x="3420" y="1020"/>
                    <a:pt x="4050" y="750"/>
                    <a:pt x="4680" y="570"/>
                  </a:cubicBezTo>
                  <a:cubicBezTo>
                    <a:pt x="5310" y="390"/>
                    <a:pt x="6030" y="300"/>
                    <a:pt x="6660" y="210"/>
                  </a:cubicBezTo>
                  <a:cubicBezTo>
                    <a:pt x="7290" y="120"/>
                    <a:pt x="8130" y="60"/>
                    <a:pt x="8460" y="30"/>
                  </a:cubicBezTo>
                  <a:cubicBezTo>
                    <a:pt x="8790" y="0"/>
                    <a:pt x="8715" y="15"/>
                    <a:pt x="8640" y="30"/>
                  </a:cubicBezTo>
                </a:path>
              </a:pathLst>
            </a:custGeom>
            <a:noFill/>
            <a:ln w="2540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468" name="Freeform 45"/>
            <p:cNvSpPr>
              <a:spLocks/>
            </p:cNvSpPr>
            <p:nvPr/>
          </p:nvSpPr>
          <p:spPr bwMode="auto">
            <a:xfrm>
              <a:off x="2422" y="4843"/>
              <a:ext cx="6988" cy="2856"/>
            </a:xfrm>
            <a:custGeom>
              <a:avLst/>
              <a:gdLst>
                <a:gd name="T0" fmla="*/ 0 w 8910"/>
                <a:gd name="T1" fmla="*/ 2856 h 3690"/>
                <a:gd name="T2" fmla="*/ 1271 w 8910"/>
                <a:gd name="T3" fmla="*/ 2717 h 3690"/>
                <a:gd name="T4" fmla="*/ 2541 w 8910"/>
                <a:gd name="T5" fmla="*/ 2438 h 3690"/>
                <a:gd name="T6" fmla="*/ 4235 w 8910"/>
                <a:gd name="T7" fmla="*/ 1602 h 3690"/>
                <a:gd name="T8" fmla="*/ 5647 w 8910"/>
                <a:gd name="T9" fmla="*/ 488 h 3690"/>
                <a:gd name="T10" fmla="*/ 6776 w 8910"/>
                <a:gd name="T11" fmla="*/ 70 h 3690"/>
                <a:gd name="T12" fmla="*/ 6917 w 8910"/>
                <a:gd name="T13" fmla="*/ 70 h 369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8910"/>
                <a:gd name="T22" fmla="*/ 0 h 3690"/>
                <a:gd name="T23" fmla="*/ 8910 w 8910"/>
                <a:gd name="T24" fmla="*/ 3690 h 369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8910" h="3690">
                  <a:moveTo>
                    <a:pt x="0" y="3690"/>
                  </a:moveTo>
                  <a:cubicBezTo>
                    <a:pt x="540" y="3645"/>
                    <a:pt x="1080" y="3600"/>
                    <a:pt x="1620" y="3510"/>
                  </a:cubicBezTo>
                  <a:cubicBezTo>
                    <a:pt x="2160" y="3420"/>
                    <a:pt x="2610" y="3390"/>
                    <a:pt x="3240" y="3150"/>
                  </a:cubicBezTo>
                  <a:cubicBezTo>
                    <a:pt x="3870" y="2910"/>
                    <a:pt x="4740" y="2490"/>
                    <a:pt x="5400" y="2070"/>
                  </a:cubicBezTo>
                  <a:cubicBezTo>
                    <a:pt x="6060" y="1650"/>
                    <a:pt x="6660" y="960"/>
                    <a:pt x="7200" y="630"/>
                  </a:cubicBezTo>
                  <a:cubicBezTo>
                    <a:pt x="7740" y="300"/>
                    <a:pt x="8370" y="180"/>
                    <a:pt x="8640" y="90"/>
                  </a:cubicBezTo>
                  <a:cubicBezTo>
                    <a:pt x="8910" y="0"/>
                    <a:pt x="8865" y="45"/>
                    <a:pt x="8820" y="90"/>
                  </a:cubicBezTo>
                </a:path>
              </a:pathLst>
            </a:cu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469" name="Freeform 44"/>
            <p:cNvSpPr>
              <a:spLocks/>
            </p:cNvSpPr>
            <p:nvPr/>
          </p:nvSpPr>
          <p:spPr bwMode="auto">
            <a:xfrm>
              <a:off x="2422" y="4959"/>
              <a:ext cx="6894" cy="2740"/>
            </a:xfrm>
            <a:custGeom>
              <a:avLst/>
              <a:gdLst>
                <a:gd name="T0" fmla="*/ 0 w 8790"/>
                <a:gd name="T1" fmla="*/ 2740 h 3540"/>
                <a:gd name="T2" fmla="*/ 847 w 8790"/>
                <a:gd name="T3" fmla="*/ 2043 h 3540"/>
                <a:gd name="T4" fmla="*/ 2118 w 8790"/>
                <a:gd name="T5" fmla="*/ 1904 h 3540"/>
                <a:gd name="T6" fmla="*/ 2823 w 8790"/>
                <a:gd name="T7" fmla="*/ 1904 h 3540"/>
                <a:gd name="T8" fmla="*/ 3953 w 8790"/>
                <a:gd name="T9" fmla="*/ 1904 h 3540"/>
                <a:gd name="T10" fmla="*/ 5223 w 8790"/>
                <a:gd name="T11" fmla="*/ 1486 h 3540"/>
                <a:gd name="T12" fmla="*/ 6635 w 8790"/>
                <a:gd name="T13" fmla="*/ 232 h 3540"/>
                <a:gd name="T14" fmla="*/ 6776 w 8790"/>
                <a:gd name="T15" fmla="*/ 93 h 354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8790"/>
                <a:gd name="T25" fmla="*/ 0 h 3540"/>
                <a:gd name="T26" fmla="*/ 8790 w 8790"/>
                <a:gd name="T27" fmla="*/ 3540 h 354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8790" h="3540">
                  <a:moveTo>
                    <a:pt x="0" y="3540"/>
                  </a:moveTo>
                  <a:cubicBezTo>
                    <a:pt x="315" y="3180"/>
                    <a:pt x="630" y="2820"/>
                    <a:pt x="1080" y="2640"/>
                  </a:cubicBezTo>
                  <a:cubicBezTo>
                    <a:pt x="1530" y="2460"/>
                    <a:pt x="2280" y="2490"/>
                    <a:pt x="2700" y="2460"/>
                  </a:cubicBezTo>
                  <a:cubicBezTo>
                    <a:pt x="3120" y="2430"/>
                    <a:pt x="3210" y="2460"/>
                    <a:pt x="3600" y="2460"/>
                  </a:cubicBezTo>
                  <a:cubicBezTo>
                    <a:pt x="3990" y="2460"/>
                    <a:pt x="4530" y="2550"/>
                    <a:pt x="5040" y="2460"/>
                  </a:cubicBezTo>
                  <a:cubicBezTo>
                    <a:pt x="5550" y="2370"/>
                    <a:pt x="6090" y="2280"/>
                    <a:pt x="6660" y="1920"/>
                  </a:cubicBezTo>
                  <a:cubicBezTo>
                    <a:pt x="7230" y="1560"/>
                    <a:pt x="8130" y="600"/>
                    <a:pt x="8460" y="300"/>
                  </a:cubicBezTo>
                  <a:cubicBezTo>
                    <a:pt x="8790" y="0"/>
                    <a:pt x="8715" y="60"/>
                    <a:pt x="8640" y="120"/>
                  </a:cubicBezTo>
                </a:path>
              </a:pathLst>
            </a:custGeom>
            <a:noFill/>
            <a:ln w="254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470" name="Text Box 43"/>
            <p:cNvSpPr txBox="1">
              <a:spLocks noChangeArrowheads="1"/>
            </p:cNvSpPr>
            <p:nvPr/>
          </p:nvSpPr>
          <p:spPr bwMode="auto">
            <a:xfrm>
              <a:off x="7505" y="3797"/>
              <a:ext cx="423" cy="41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2000" b="1">
                  <a:cs typeface="Times New Roman" pitchFamily="18" charset="0"/>
                </a:rPr>
                <a:t>1</a:t>
              </a:r>
              <a:endParaRPr lang="ru-RU"/>
            </a:p>
          </p:txBody>
        </p:sp>
        <p:sp>
          <p:nvSpPr>
            <p:cNvPr id="19471" name="Text Box 42"/>
            <p:cNvSpPr txBox="1">
              <a:spLocks noChangeArrowheads="1"/>
            </p:cNvSpPr>
            <p:nvPr/>
          </p:nvSpPr>
          <p:spPr bwMode="auto">
            <a:xfrm>
              <a:off x="8493" y="6166"/>
              <a:ext cx="423" cy="55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2000" b="1">
                  <a:cs typeface="Times New Roman" pitchFamily="18" charset="0"/>
                </a:rPr>
                <a:t>3</a:t>
              </a:r>
              <a:endParaRPr lang="ru-RU"/>
            </a:p>
          </p:txBody>
        </p:sp>
        <p:sp>
          <p:nvSpPr>
            <p:cNvPr id="19472" name="Line 41"/>
            <p:cNvSpPr>
              <a:spLocks noChangeShapeType="1"/>
            </p:cNvSpPr>
            <p:nvPr/>
          </p:nvSpPr>
          <p:spPr bwMode="auto">
            <a:xfrm>
              <a:off x="7646" y="4215"/>
              <a:ext cx="282" cy="55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473" name="Line 40"/>
            <p:cNvSpPr>
              <a:spLocks noChangeShapeType="1"/>
            </p:cNvSpPr>
            <p:nvPr/>
          </p:nvSpPr>
          <p:spPr bwMode="auto">
            <a:xfrm flipH="1" flipV="1">
              <a:off x="8493" y="5748"/>
              <a:ext cx="141" cy="41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474" name="Text Box 39"/>
            <p:cNvSpPr txBox="1">
              <a:spLocks noChangeArrowheads="1"/>
            </p:cNvSpPr>
            <p:nvPr/>
          </p:nvSpPr>
          <p:spPr bwMode="auto">
            <a:xfrm>
              <a:off x="6940" y="5191"/>
              <a:ext cx="423" cy="4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2000" b="1">
                  <a:cs typeface="Times New Roman" pitchFamily="18" charset="0"/>
                </a:rPr>
                <a:t>2</a:t>
              </a:r>
              <a:endParaRPr lang="ru-RU"/>
            </a:p>
          </p:txBody>
        </p:sp>
        <p:sp>
          <p:nvSpPr>
            <p:cNvPr id="19475" name="Line 38"/>
            <p:cNvSpPr>
              <a:spLocks noChangeShapeType="1"/>
            </p:cNvSpPr>
            <p:nvPr/>
          </p:nvSpPr>
          <p:spPr bwMode="auto">
            <a:xfrm>
              <a:off x="7081" y="5609"/>
              <a:ext cx="0" cy="41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476" name="Text Box 37"/>
            <p:cNvSpPr txBox="1">
              <a:spLocks noChangeArrowheads="1"/>
            </p:cNvSpPr>
            <p:nvPr/>
          </p:nvSpPr>
          <p:spPr bwMode="auto">
            <a:xfrm>
              <a:off x="4257" y="6306"/>
              <a:ext cx="1412" cy="41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1600">
                  <a:cs typeface="Times New Roman" pitchFamily="18" charset="0"/>
                </a:rPr>
                <a:t>плато</a:t>
              </a:r>
              <a:endParaRPr lang="ru-RU"/>
            </a:p>
          </p:txBody>
        </p:sp>
      </p:grpSp>
      <p:sp>
        <p:nvSpPr>
          <p:cNvPr id="19464" name="Rectangle 50"/>
          <p:cNvSpPr>
            <a:spLocks noChangeArrowheads="1"/>
          </p:cNvSpPr>
          <p:nvPr/>
        </p:nvSpPr>
        <p:spPr bwMode="auto">
          <a:xfrm>
            <a:off x="0" y="1657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9465" name="Rectangle 51"/>
          <p:cNvSpPr>
            <a:spLocks noChangeArrowheads="1"/>
          </p:cNvSpPr>
          <p:nvPr/>
        </p:nvSpPr>
        <p:spPr bwMode="auto">
          <a:xfrm>
            <a:off x="0" y="1657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Номер слайда 5"/>
          <p:cNvSpPr>
            <a:spLocks noGrp="1"/>
          </p:cNvSpPr>
          <p:nvPr>
            <p:ph type="sldNum" sz="quarter" idx="11"/>
          </p:nvPr>
        </p:nvSpPr>
        <p:spPr>
          <a:xfrm>
            <a:off x="6831013" y="6381750"/>
            <a:ext cx="2133600" cy="476250"/>
          </a:xfrm>
          <a:noFill/>
        </p:spPr>
        <p:txBody>
          <a:bodyPr anchor="t"/>
          <a:lstStyle/>
          <a:p>
            <a:fld id="{B807A087-8BBB-48C3-8363-DB79E0890318}" type="slidenum">
              <a:rPr lang="ru-RU" smtClean="0">
                <a:latin typeface="Arial" charset="0"/>
              </a:rPr>
              <a:pPr/>
              <a:t>18</a:t>
            </a:fld>
            <a:endParaRPr lang="ru-RU" smtClean="0">
              <a:latin typeface="Arial" charset="0"/>
            </a:endParaRPr>
          </a:p>
        </p:txBody>
      </p:sp>
      <p:sp>
        <p:nvSpPr>
          <p:cNvPr id="55808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50825" y="1052513"/>
            <a:ext cx="8302625" cy="504825"/>
          </a:xfrm>
        </p:spPr>
        <p:txBody>
          <a:bodyPr anchor="ctr"/>
          <a:lstStyle/>
          <a:p>
            <a:pPr eaLnBrk="1" hangingPunct="1">
              <a:defRPr/>
            </a:pPr>
            <a:r>
              <a:rPr lang="ru-RU" smtClean="0"/>
              <a:t>Угасание навыка</a:t>
            </a:r>
          </a:p>
        </p:txBody>
      </p:sp>
      <p:sp>
        <p:nvSpPr>
          <p:cNvPr id="55808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850" y="1989138"/>
            <a:ext cx="8712200" cy="4176712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Проявляется, когда длительное время не повторяется действие. Происходит постепенно. </a:t>
            </a:r>
          </a:p>
          <a:p>
            <a:pPr eaLnBrk="1" hangingPunct="1">
              <a:buFont typeface="Wingdings" pitchFamily="2" charset="2"/>
              <a:buChar char="n"/>
              <a:defRPr/>
            </a:pPr>
            <a:r>
              <a:rPr lang="ru-RU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Вначале появляется неуверенность в своих силах. </a:t>
            </a:r>
          </a:p>
          <a:p>
            <a:pPr eaLnBrk="1" hangingPunct="1">
              <a:buFont typeface="Wingdings" pitchFamily="2" charset="2"/>
              <a:buChar char="n"/>
              <a:defRPr/>
            </a:pPr>
            <a:r>
              <a:rPr lang="ru-RU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Затем теряется способность к точной дифференцировке движений. </a:t>
            </a:r>
          </a:p>
          <a:p>
            <a:pPr eaLnBrk="1" hangingPunct="1">
              <a:buFont typeface="Wingdings" pitchFamily="2" charset="2"/>
              <a:buChar char="n"/>
              <a:defRPr/>
            </a:pPr>
            <a:r>
              <a:rPr lang="ru-RU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В конечном счете теряется способность выполнять некоторые сложные действия.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Однако полностью навык не исчезает, его основа сохраняется долго, и после повторений он быстро восстанавливается.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Номер слайда 5"/>
          <p:cNvSpPr>
            <a:spLocks noGrp="1"/>
          </p:cNvSpPr>
          <p:nvPr>
            <p:ph type="sldNum" sz="quarter" idx="11"/>
          </p:nvPr>
        </p:nvSpPr>
        <p:spPr>
          <a:xfrm>
            <a:off x="6831013" y="6381750"/>
            <a:ext cx="2133600" cy="476250"/>
          </a:xfrm>
          <a:noFill/>
        </p:spPr>
        <p:txBody>
          <a:bodyPr anchor="t"/>
          <a:lstStyle/>
          <a:p>
            <a:fld id="{6CA4ADBC-2B28-4E39-8771-6C495A8D74DB}" type="slidenum">
              <a:rPr lang="ru-RU" smtClean="0">
                <a:latin typeface="Arial" charset="0"/>
              </a:rPr>
              <a:pPr/>
              <a:t>19</a:t>
            </a:fld>
            <a:endParaRPr lang="ru-RU" smtClean="0">
              <a:latin typeface="Arial" charset="0"/>
            </a:endParaRPr>
          </a:p>
        </p:txBody>
      </p:sp>
      <p:sp>
        <p:nvSpPr>
          <p:cNvPr id="5591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476250"/>
            <a:ext cx="8302625" cy="1152525"/>
          </a:xfrm>
        </p:spPr>
        <p:txBody>
          <a:bodyPr anchor="ctr"/>
          <a:lstStyle/>
          <a:p>
            <a:pPr eaLnBrk="1" hangingPunct="1">
              <a:defRPr/>
            </a:pPr>
            <a:r>
              <a:rPr lang="ru-RU" smtClean="0"/>
              <a:t>Отсутствие предела в развитии двигательного навыка</a:t>
            </a:r>
          </a:p>
        </p:txBody>
      </p:sp>
      <p:sp>
        <p:nvSpPr>
          <p:cNvPr id="55910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9750" y="2349500"/>
            <a:ext cx="8229600" cy="39592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z="28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Совершенствование двигательного действия практически продолжается на протяжении всего времени занятий в избранном направлении физического воспитания.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Номер слайда 5"/>
          <p:cNvSpPr>
            <a:spLocks noGrp="1"/>
          </p:cNvSpPr>
          <p:nvPr>
            <p:ph type="sldNum" sz="quarter" idx="11"/>
          </p:nvPr>
        </p:nvSpPr>
        <p:spPr>
          <a:xfrm>
            <a:off x="6831013" y="6381750"/>
            <a:ext cx="2133600" cy="476250"/>
          </a:xfrm>
          <a:noFill/>
        </p:spPr>
        <p:txBody>
          <a:bodyPr anchor="t"/>
          <a:lstStyle/>
          <a:p>
            <a:fld id="{8D7C23CF-63F3-4E4D-8FB0-CFB82B451C3A}" type="slidenum">
              <a:rPr lang="ru-RU" smtClean="0">
                <a:latin typeface="Arial" charset="0"/>
              </a:rPr>
              <a:pPr/>
              <a:t>2</a:t>
            </a:fld>
            <a:endParaRPr lang="ru-RU" smtClean="0">
              <a:latin typeface="Arial" charset="0"/>
            </a:endParaRPr>
          </a:p>
        </p:txBody>
      </p:sp>
      <p:sp>
        <p:nvSpPr>
          <p:cNvPr id="53965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476250"/>
            <a:ext cx="8302625" cy="576263"/>
          </a:xfrm>
        </p:spPr>
        <p:txBody>
          <a:bodyPr anchor="ctr"/>
          <a:lstStyle/>
          <a:p>
            <a:pPr eaLnBrk="1" hangingPunct="1">
              <a:defRPr/>
            </a:pPr>
            <a:r>
              <a:rPr lang="ru-RU" smtClean="0"/>
              <a:t> </a:t>
            </a:r>
          </a:p>
        </p:txBody>
      </p:sp>
      <p:sp>
        <p:nvSpPr>
          <p:cNvPr id="5396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0825" y="2492375"/>
            <a:ext cx="8137525" cy="3602038"/>
          </a:xfrm>
        </p:spPr>
        <p:txBody>
          <a:bodyPr/>
          <a:lstStyle/>
          <a:p>
            <a:pPr algn="just" eaLnBrk="1" hangingPunct="1">
              <a:buFont typeface="Wingdings" pitchFamily="2" charset="2"/>
              <a:buNone/>
              <a:defRPr/>
            </a:pPr>
            <a:r>
              <a:rPr lang="ru-RU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ru-RU" b="1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Двигательное умение</a:t>
            </a:r>
            <a:r>
              <a:rPr lang="ru-RU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– </a:t>
            </a:r>
            <a:r>
              <a:rPr lang="ru-RU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это такая степень владения двигательным действием, при котором управление движениями происходит при активной роли мышления.</a:t>
            </a:r>
          </a:p>
        </p:txBody>
      </p:sp>
      <p:sp>
        <p:nvSpPr>
          <p:cNvPr id="539652" name="Rectangle 4"/>
          <p:cNvSpPr>
            <a:spLocks noChangeArrowheads="1"/>
          </p:cNvSpPr>
          <p:nvPr/>
        </p:nvSpPr>
        <p:spPr bwMode="auto">
          <a:xfrm>
            <a:off x="900113" y="1052513"/>
            <a:ext cx="75596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200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Двигательные умения и навыки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Номер слайда 5"/>
          <p:cNvSpPr>
            <a:spLocks noGrp="1"/>
          </p:cNvSpPr>
          <p:nvPr>
            <p:ph type="sldNum" sz="quarter" idx="11"/>
          </p:nvPr>
        </p:nvSpPr>
        <p:spPr>
          <a:xfrm>
            <a:off x="6831013" y="6381750"/>
            <a:ext cx="2133600" cy="476250"/>
          </a:xfrm>
          <a:noFill/>
        </p:spPr>
        <p:txBody>
          <a:bodyPr anchor="t"/>
          <a:lstStyle/>
          <a:p>
            <a:fld id="{25ED2E8E-528B-4511-9A35-BED9420802FC}" type="slidenum">
              <a:rPr lang="ru-RU" smtClean="0">
                <a:latin typeface="Arial" charset="0"/>
              </a:rPr>
              <a:pPr/>
              <a:t>20</a:t>
            </a:fld>
            <a:endParaRPr lang="ru-RU" smtClean="0">
              <a:latin typeface="Arial" charset="0"/>
            </a:endParaRPr>
          </a:p>
        </p:txBody>
      </p:sp>
      <p:sp>
        <p:nvSpPr>
          <p:cNvPr id="56013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042988" y="692150"/>
            <a:ext cx="7654925" cy="649288"/>
          </a:xfrm>
        </p:spPr>
        <p:txBody>
          <a:bodyPr anchor="ctr"/>
          <a:lstStyle/>
          <a:p>
            <a:pPr eaLnBrk="1" hangingPunct="1">
              <a:defRPr/>
            </a:pPr>
            <a:r>
              <a:rPr lang="ru-RU" smtClean="0"/>
              <a:t>Взаимодействие навыков</a:t>
            </a:r>
          </a:p>
        </p:txBody>
      </p:sp>
      <p:sp>
        <p:nvSpPr>
          <p:cNvPr id="56013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79388" y="2133600"/>
            <a:ext cx="8785225" cy="41751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z="2000" b="1" i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200" b="1" i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ru-RU" sz="2200" b="1" i="1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Перенос навыков</a:t>
            </a:r>
            <a:r>
              <a:rPr lang="ru-RU" sz="2200" i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– </a:t>
            </a:r>
            <a:r>
              <a:rPr lang="ru-RU" sz="22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это влияние формирования одних двигательных навыков на усвоение других.</a:t>
            </a:r>
            <a:endParaRPr lang="ru-RU" sz="2200" i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200" b="1" i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ru-RU" sz="2200" b="1" i="1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Положительным переносом</a:t>
            </a:r>
            <a:r>
              <a:rPr lang="ru-RU" sz="2200" i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2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называется такое взаимодействие навыков, при котором ранее сформированный навык облегчает формирование последующего. </a:t>
            </a:r>
            <a:endParaRPr lang="ru-RU" sz="2200" i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200" b="1" i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ru-RU" sz="2200" b="1" i="1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Отрицательным переносом</a:t>
            </a:r>
            <a:r>
              <a:rPr lang="ru-RU" sz="2200" i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2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называется такое взаимодействие навыков, при котором ранее сформированный навык затрудняет формирование последующего. 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ru-RU" sz="22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Номер слайда 5"/>
          <p:cNvSpPr>
            <a:spLocks noGrp="1"/>
          </p:cNvSpPr>
          <p:nvPr>
            <p:ph type="sldNum" sz="quarter" idx="11"/>
          </p:nvPr>
        </p:nvSpPr>
        <p:spPr>
          <a:xfrm>
            <a:off x="6831013" y="6381750"/>
            <a:ext cx="2133600" cy="476250"/>
          </a:xfrm>
          <a:noFill/>
        </p:spPr>
        <p:txBody>
          <a:bodyPr anchor="t"/>
          <a:lstStyle/>
          <a:p>
            <a:fld id="{37A75627-3188-4799-81D1-40903542C0B0}" type="slidenum">
              <a:rPr lang="ru-RU" smtClean="0">
                <a:latin typeface="Arial" charset="0"/>
              </a:rPr>
              <a:pPr/>
              <a:t>21</a:t>
            </a:fld>
            <a:endParaRPr lang="ru-RU" smtClean="0">
              <a:latin typeface="Arial" charset="0"/>
            </a:endParaRPr>
          </a:p>
        </p:txBody>
      </p:sp>
      <p:sp>
        <p:nvSpPr>
          <p:cNvPr id="5416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71550" y="476250"/>
            <a:ext cx="7726363" cy="1152525"/>
          </a:xfrm>
        </p:spPr>
        <p:txBody>
          <a:bodyPr anchor="ctr"/>
          <a:lstStyle/>
          <a:p>
            <a:pPr eaLnBrk="1" hangingPunct="1">
              <a:defRPr/>
            </a:pPr>
            <a:r>
              <a:rPr lang="ru-RU" smtClean="0"/>
              <a:t>Этапы обучения двигательным действиям </a:t>
            </a:r>
          </a:p>
        </p:txBody>
      </p:sp>
      <p:sp>
        <p:nvSpPr>
          <p:cNvPr id="5416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71550" y="2060575"/>
            <a:ext cx="7993063" cy="3683000"/>
          </a:xfrm>
        </p:spPr>
        <p:txBody>
          <a:bodyPr/>
          <a:lstStyle/>
          <a:p>
            <a:pPr eaLnBrk="1" hangingPunct="1">
              <a:defRPr/>
            </a:pPr>
            <a:r>
              <a:rPr lang="ru-RU" sz="26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Этап начального разучивания.</a:t>
            </a:r>
          </a:p>
          <a:p>
            <a:pPr eaLnBrk="1" hangingPunct="1">
              <a:defRPr/>
            </a:pPr>
            <a:endParaRPr lang="ru-RU" sz="26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r>
              <a:rPr lang="ru-RU" sz="26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Этап углубленного разучивания.</a:t>
            </a:r>
          </a:p>
          <a:p>
            <a:pPr eaLnBrk="1" hangingPunct="1">
              <a:defRPr/>
            </a:pPr>
            <a:endParaRPr lang="ru-RU" sz="26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r>
              <a:rPr lang="ru-RU" sz="26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Этап закрепления и дальнейшего совершенствования.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Номер слайда 5"/>
          <p:cNvSpPr>
            <a:spLocks noGrp="1"/>
          </p:cNvSpPr>
          <p:nvPr>
            <p:ph type="sldNum" sz="quarter" idx="11"/>
          </p:nvPr>
        </p:nvSpPr>
        <p:spPr>
          <a:xfrm>
            <a:off x="6831013" y="6381750"/>
            <a:ext cx="2133600" cy="476250"/>
          </a:xfrm>
          <a:noFill/>
        </p:spPr>
        <p:txBody>
          <a:bodyPr anchor="t"/>
          <a:lstStyle/>
          <a:p>
            <a:fld id="{173673E6-69F4-4C6A-ABF0-22FE23DBB529}" type="slidenum">
              <a:rPr lang="ru-RU" smtClean="0">
                <a:latin typeface="Arial" charset="0"/>
              </a:rPr>
              <a:pPr/>
              <a:t>22</a:t>
            </a:fld>
            <a:endParaRPr lang="ru-RU" smtClean="0">
              <a:latin typeface="Arial" charset="0"/>
            </a:endParaRPr>
          </a:p>
        </p:txBody>
      </p:sp>
      <p:sp>
        <p:nvSpPr>
          <p:cNvPr id="56115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71550" y="692150"/>
            <a:ext cx="7799388" cy="504825"/>
          </a:xfrm>
        </p:spPr>
        <p:txBody>
          <a:bodyPr anchor="ctr"/>
          <a:lstStyle/>
          <a:p>
            <a:pPr eaLnBrk="1" hangingPunct="1">
              <a:defRPr/>
            </a:pPr>
            <a:r>
              <a:rPr lang="ru-RU" smtClean="0"/>
              <a:t>Этап начального разучивания</a:t>
            </a:r>
          </a:p>
        </p:txBody>
      </p:sp>
      <p:sp>
        <p:nvSpPr>
          <p:cNvPr id="56115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5288" y="2565400"/>
            <a:ext cx="8496300" cy="352901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z="2800" b="1" i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ru-RU" sz="2700" b="1" i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ru-RU" sz="2700" b="1" i="1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Цель</a:t>
            </a:r>
            <a:r>
              <a:rPr lang="ru-RU" sz="270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700" smtClean="0"/>
              <a:t>— сформировать у обучаемого основы техники изучаемого движения и добиться его выполнения в общих чертах.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ижний колонтитул 4"/>
          <p:cNvSpPr txBox="1">
            <a:spLocks noGrp="1"/>
          </p:cNvSpPr>
          <p:nvPr/>
        </p:nvSpPr>
        <p:spPr bwMode="auto">
          <a:xfrm>
            <a:off x="468313" y="6453188"/>
            <a:ext cx="8135937" cy="40481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endParaRPr lang="ru-RU" sz="16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5603" name="Номер слайда 5"/>
          <p:cNvSpPr txBox="1">
            <a:spLocks noGrp="1"/>
          </p:cNvSpPr>
          <p:nvPr/>
        </p:nvSpPr>
        <p:spPr bwMode="auto">
          <a:xfrm>
            <a:off x="6831013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1" hangingPunct="1"/>
            <a:fld id="{C7D8F038-E3BD-499A-9261-2077C0E05D60}" type="slidenum">
              <a:rPr lang="ru-RU" sz="1400"/>
              <a:pPr algn="r" eaLnBrk="1" hangingPunct="1"/>
              <a:t>23</a:t>
            </a:fld>
            <a:endParaRPr lang="ru-RU" sz="1400"/>
          </a:p>
        </p:txBody>
      </p:sp>
      <p:sp>
        <p:nvSpPr>
          <p:cNvPr id="56115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23850" y="836613"/>
            <a:ext cx="8302625" cy="504825"/>
          </a:xfrm>
        </p:spPr>
        <p:txBody>
          <a:bodyPr anchor="ctr"/>
          <a:lstStyle/>
          <a:p>
            <a:pPr eaLnBrk="1" hangingPunct="1">
              <a:defRPr/>
            </a:pPr>
            <a:r>
              <a:rPr lang="ru-RU" smtClean="0"/>
              <a:t>Основные задачи этапа начального разучивания:</a:t>
            </a:r>
          </a:p>
        </p:txBody>
      </p:sp>
      <p:sp>
        <p:nvSpPr>
          <p:cNvPr id="56115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850" y="2060575"/>
            <a:ext cx="8569325" cy="4248150"/>
          </a:xfrm>
        </p:spPr>
        <p:txBody>
          <a:bodyPr/>
          <a:lstStyle/>
          <a:p>
            <a:pPr eaLnBrk="1" hangingPunct="1">
              <a:defRPr/>
            </a:pPr>
            <a:r>
              <a:rPr lang="ru-RU" smtClean="0"/>
              <a:t>Сформировать смысловое и зрительное представления о двигательном действии (ДД) и способе его выполнения.</a:t>
            </a:r>
          </a:p>
          <a:p>
            <a:pPr eaLnBrk="1" hangingPunct="1">
              <a:defRPr/>
            </a:pPr>
            <a:r>
              <a:rPr lang="ru-RU" smtClean="0"/>
              <a:t>Создать двигательные представления путем освоения подводящих упражнений.</a:t>
            </a:r>
          </a:p>
          <a:p>
            <a:pPr eaLnBrk="1" hangingPunct="1">
              <a:defRPr/>
            </a:pPr>
            <a:r>
              <a:rPr lang="ru-RU" smtClean="0"/>
              <a:t>Добиться целостного выполнения ДД в общих чертах.</a:t>
            </a:r>
          </a:p>
          <a:p>
            <a:pPr eaLnBrk="1" hangingPunct="1">
              <a:defRPr/>
            </a:pPr>
            <a:r>
              <a:rPr lang="ru-RU" smtClean="0"/>
              <a:t>Предупредить или устранить значительные искажения в технике ДД.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000" smtClean="0"/>
              <a:t>		</a:t>
            </a:r>
            <a:r>
              <a:rPr lang="ru-RU" sz="2000" smtClean="0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Задачи решаются последовательно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ижний колонтитул 4"/>
          <p:cNvSpPr txBox="1">
            <a:spLocks noGrp="1"/>
          </p:cNvSpPr>
          <p:nvPr/>
        </p:nvSpPr>
        <p:spPr bwMode="auto">
          <a:xfrm>
            <a:off x="468313" y="6453188"/>
            <a:ext cx="8135937" cy="40481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endParaRPr lang="ru-RU" sz="16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6627" name="Номер слайда 5"/>
          <p:cNvSpPr txBox="1">
            <a:spLocks noGrp="1"/>
          </p:cNvSpPr>
          <p:nvPr/>
        </p:nvSpPr>
        <p:spPr bwMode="auto">
          <a:xfrm>
            <a:off x="6831013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1" hangingPunct="1"/>
            <a:fld id="{0993A0C7-2D48-4EE2-BE00-BFF6D0C6BF85}" type="slidenum">
              <a:rPr lang="ru-RU" sz="1400"/>
              <a:pPr algn="r" eaLnBrk="1" hangingPunct="1"/>
              <a:t>24</a:t>
            </a:fld>
            <a:endParaRPr lang="ru-RU" sz="1400"/>
          </a:p>
        </p:txBody>
      </p:sp>
      <p:sp>
        <p:nvSpPr>
          <p:cNvPr id="56115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23850" y="836613"/>
            <a:ext cx="8302625" cy="504825"/>
          </a:xfrm>
        </p:spPr>
        <p:txBody>
          <a:bodyPr anchor="ctr"/>
          <a:lstStyle/>
          <a:p>
            <a:pPr eaLnBrk="1" hangingPunct="1">
              <a:defRPr/>
            </a:pPr>
            <a:r>
              <a:rPr lang="ru-RU" smtClean="0"/>
              <a:t>Методы обучения на этапе начального разучивания:</a:t>
            </a:r>
          </a:p>
        </p:txBody>
      </p:sp>
      <p:sp>
        <p:nvSpPr>
          <p:cNvPr id="56115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850" y="2276475"/>
            <a:ext cx="8569325" cy="403225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z="28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Активно используются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8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методы передачи устной информации (</a:t>
            </a:r>
            <a:r>
              <a:rPr lang="ru-RU" sz="280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описание, объяснение, указание</a:t>
            </a:r>
            <a:r>
              <a:rPr lang="ru-RU" sz="28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),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8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методы обеспечения наглядности </a:t>
            </a:r>
            <a:r>
              <a:rPr lang="ru-RU" sz="280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показ (непосредственный и опосредованный),</a:t>
            </a:r>
            <a:r>
              <a:rPr lang="ru-RU" sz="28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80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направленного прочувствование двигательного действия, срочной информации</a:t>
            </a:r>
            <a:r>
              <a:rPr lang="ru-RU" sz="28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.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8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ижний колонтитул 4"/>
          <p:cNvSpPr txBox="1">
            <a:spLocks noGrp="1"/>
          </p:cNvSpPr>
          <p:nvPr/>
        </p:nvSpPr>
        <p:spPr bwMode="auto">
          <a:xfrm>
            <a:off x="468313" y="6453188"/>
            <a:ext cx="8135937" cy="40481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endParaRPr lang="ru-RU" sz="16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7651" name="Номер слайда 5"/>
          <p:cNvSpPr txBox="1">
            <a:spLocks noGrp="1"/>
          </p:cNvSpPr>
          <p:nvPr/>
        </p:nvSpPr>
        <p:spPr bwMode="auto">
          <a:xfrm>
            <a:off x="6831013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1" hangingPunct="1"/>
            <a:fld id="{59D9D86E-6109-41CA-86A5-E9027200273E}" type="slidenum">
              <a:rPr lang="ru-RU" sz="1400"/>
              <a:pPr algn="r" eaLnBrk="1" hangingPunct="1"/>
              <a:t>25</a:t>
            </a:fld>
            <a:endParaRPr lang="ru-RU" sz="1400"/>
          </a:p>
        </p:txBody>
      </p:sp>
      <p:sp>
        <p:nvSpPr>
          <p:cNvPr id="56115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23850" y="836613"/>
            <a:ext cx="8302625" cy="504825"/>
          </a:xfrm>
        </p:spPr>
        <p:txBody>
          <a:bodyPr anchor="ctr"/>
          <a:lstStyle/>
          <a:p>
            <a:pPr eaLnBrk="1" hangingPunct="1">
              <a:defRPr/>
            </a:pPr>
            <a:r>
              <a:rPr lang="ru-RU" smtClean="0"/>
              <a:t>Методы обучения на этапе начального разучивания:</a:t>
            </a:r>
          </a:p>
        </p:txBody>
      </p:sp>
      <p:sp>
        <p:nvSpPr>
          <p:cNvPr id="56115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850" y="2060575"/>
            <a:ext cx="8569325" cy="424815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В зависимости от особенностей и сложности изучаемой техники действия, физической подготовленности занимающихся Д.Д. разучивается </a:t>
            </a:r>
            <a:r>
              <a:rPr lang="ru-RU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по частям или в целом</a:t>
            </a:r>
            <a:r>
              <a:rPr lang="ru-RU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. На этом этапе разучивания действия широко применяют </a:t>
            </a:r>
            <a:r>
              <a:rPr lang="ru-RU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подводящие упражнения в условиях, облегчающих выполнение движений</a:t>
            </a:r>
            <a:r>
              <a:rPr lang="ru-RU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При завершении попытки выполнить действие следуют </a:t>
            </a:r>
            <a:r>
              <a:rPr lang="ru-RU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анализ и оценка</a:t>
            </a:r>
            <a:r>
              <a:rPr lang="ru-RU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его выполнения и постановка задач по совершенствованию действия при следующей попытке.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Номер слайда 5"/>
          <p:cNvSpPr txBox="1">
            <a:spLocks noGrp="1"/>
          </p:cNvSpPr>
          <p:nvPr/>
        </p:nvSpPr>
        <p:spPr bwMode="auto">
          <a:xfrm>
            <a:off x="6831013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1" hangingPunct="1"/>
            <a:fld id="{E7DDDA06-2F66-4802-98D2-0B8E2E0746F9}" type="slidenum">
              <a:rPr lang="ru-RU" sz="1400"/>
              <a:pPr algn="r" eaLnBrk="1" hangingPunct="1"/>
              <a:t>26</a:t>
            </a:fld>
            <a:endParaRPr lang="ru-RU" sz="1400"/>
          </a:p>
        </p:txBody>
      </p:sp>
      <p:sp>
        <p:nvSpPr>
          <p:cNvPr id="5765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00113" y="404813"/>
            <a:ext cx="7797800" cy="1152525"/>
          </a:xfrm>
        </p:spPr>
        <p:txBody>
          <a:bodyPr anchor="ctr"/>
          <a:lstStyle/>
          <a:p>
            <a:pPr eaLnBrk="1" hangingPunct="1">
              <a:defRPr/>
            </a:pPr>
            <a:r>
              <a:rPr lang="ru-RU" smtClean="0"/>
              <a:t>Наиболее типичны двигательные ошибки:</a:t>
            </a:r>
            <a:r>
              <a:rPr lang="ru-RU" sz="2800" b="1" smtClean="0"/>
              <a:t> </a:t>
            </a:r>
          </a:p>
        </p:txBody>
      </p:sp>
      <p:sp>
        <p:nvSpPr>
          <p:cNvPr id="57651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331913" y="2349500"/>
            <a:ext cx="7343775" cy="3816350"/>
          </a:xfrm>
        </p:spPr>
        <p:txBody>
          <a:bodyPr/>
          <a:lstStyle/>
          <a:p>
            <a:pPr eaLnBrk="1" hangingPunct="1">
              <a:buFont typeface="Wingdings" pitchFamily="2" charset="2"/>
              <a:buChar char="v"/>
              <a:defRPr/>
            </a:pPr>
            <a:r>
              <a:rPr lang="ru-RU" sz="26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лишние, ненужные движения; </a:t>
            </a:r>
          </a:p>
          <a:p>
            <a:pPr eaLnBrk="1" hangingPunct="1">
              <a:buFont typeface="Wingdings" pitchFamily="2" charset="2"/>
              <a:buChar char="v"/>
              <a:defRPr/>
            </a:pPr>
            <a:r>
              <a:rPr lang="ru-RU" sz="26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искажение движения по амплитуде и направлению; </a:t>
            </a:r>
          </a:p>
          <a:p>
            <a:pPr eaLnBrk="1" hangingPunct="1">
              <a:buFont typeface="Wingdings" pitchFamily="2" charset="2"/>
              <a:buChar char="v"/>
              <a:defRPr/>
            </a:pPr>
            <a:r>
              <a:rPr lang="ru-RU" sz="26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нарушение ритма двигательного действия; </a:t>
            </a:r>
          </a:p>
          <a:p>
            <a:pPr eaLnBrk="1" hangingPunct="1">
              <a:buFont typeface="Wingdings" pitchFamily="2" charset="2"/>
              <a:buChar char="v"/>
              <a:defRPr/>
            </a:pPr>
            <a:r>
              <a:rPr lang="ru-RU" sz="26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закрепощенность движения.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Номер слайда 5"/>
          <p:cNvSpPr txBox="1">
            <a:spLocks noGrp="1"/>
          </p:cNvSpPr>
          <p:nvPr/>
        </p:nvSpPr>
        <p:spPr bwMode="auto">
          <a:xfrm>
            <a:off x="6831013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1" hangingPunct="1"/>
            <a:fld id="{7B82986C-6576-4127-82BE-D16A9DAFF4DC}" type="slidenum">
              <a:rPr lang="ru-RU" sz="1400"/>
              <a:pPr algn="r" eaLnBrk="1" hangingPunct="1"/>
              <a:t>27</a:t>
            </a:fld>
            <a:endParaRPr lang="ru-RU" sz="1400"/>
          </a:p>
        </p:txBody>
      </p:sp>
      <p:sp>
        <p:nvSpPr>
          <p:cNvPr id="5765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71550" y="765175"/>
            <a:ext cx="7726363" cy="792163"/>
          </a:xfrm>
        </p:spPr>
        <p:txBody>
          <a:bodyPr anchor="ctr"/>
          <a:lstStyle/>
          <a:p>
            <a:pPr eaLnBrk="1" hangingPunct="1">
              <a:defRPr/>
            </a:pPr>
            <a:r>
              <a:rPr lang="ru-RU" dirty="0" smtClean="0"/>
              <a:t>Причины ошибок</a:t>
            </a:r>
            <a:endParaRPr lang="ru-RU" sz="2800" dirty="0" smtClean="0"/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00113" y="2205038"/>
            <a:ext cx="7704137" cy="3673475"/>
          </a:xfrm>
        </p:spPr>
        <p:txBody>
          <a:bodyPr/>
          <a:lstStyle/>
          <a:p>
            <a:pPr eaLnBrk="1" hangingPunct="1">
              <a:buFont typeface="Wingdings" pitchFamily="2" charset="2"/>
              <a:buChar char="Ш"/>
            </a:pPr>
            <a:r>
              <a:rPr lang="ru-RU" sz="2800" smtClean="0"/>
              <a:t>недостаточно ясное представление о двигательной задаче; </a:t>
            </a:r>
          </a:p>
          <a:p>
            <a:pPr eaLnBrk="1" hangingPunct="1">
              <a:buFont typeface="Wingdings" pitchFamily="2" charset="2"/>
              <a:buChar char="Ш"/>
            </a:pPr>
            <a:r>
              <a:rPr lang="ru-RU" sz="2800" smtClean="0"/>
              <a:t>неправильное выполнение предыдущих действий; </a:t>
            </a:r>
          </a:p>
          <a:p>
            <a:pPr eaLnBrk="1" hangingPunct="1">
              <a:buFont typeface="Wingdings" pitchFamily="2" charset="2"/>
              <a:buChar char="Ш"/>
            </a:pPr>
            <a:r>
              <a:rPr lang="ru-RU" sz="2800" smtClean="0"/>
              <a:t>слабое развитие координационных и других двигательных способностей; </a:t>
            </a:r>
          </a:p>
          <a:p>
            <a:pPr eaLnBrk="1" hangingPunct="1">
              <a:buFont typeface="Wingdings" pitchFamily="2" charset="2"/>
              <a:buChar char="Ш"/>
            </a:pPr>
            <a:r>
              <a:rPr lang="ru-RU" sz="2800" smtClean="0"/>
              <a:t>состояние утомления;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Номер слайда 5"/>
          <p:cNvSpPr txBox="1">
            <a:spLocks noGrp="1"/>
          </p:cNvSpPr>
          <p:nvPr/>
        </p:nvSpPr>
        <p:spPr bwMode="auto">
          <a:xfrm>
            <a:off x="6831013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1" hangingPunct="1"/>
            <a:fld id="{7B3AE28F-5A0A-48C2-B0A1-95292FAFCBBC}" type="slidenum">
              <a:rPr lang="ru-RU" sz="1400"/>
              <a:pPr algn="r" eaLnBrk="1" hangingPunct="1"/>
              <a:t>28</a:t>
            </a:fld>
            <a:endParaRPr lang="ru-RU" sz="1400"/>
          </a:p>
        </p:txBody>
      </p:sp>
      <p:sp>
        <p:nvSpPr>
          <p:cNvPr id="5765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765175"/>
            <a:ext cx="8302625" cy="504825"/>
          </a:xfrm>
        </p:spPr>
        <p:txBody>
          <a:bodyPr anchor="ctr"/>
          <a:lstStyle/>
          <a:p>
            <a:pPr eaLnBrk="1" hangingPunct="1">
              <a:defRPr/>
            </a:pPr>
            <a:r>
              <a:rPr lang="ru-RU" dirty="0" smtClean="0"/>
              <a:t>Причины ошибок</a:t>
            </a:r>
          </a:p>
        </p:txBody>
      </p:sp>
      <p:sp>
        <p:nvSpPr>
          <p:cNvPr id="3072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11188" y="1916113"/>
            <a:ext cx="8532812" cy="4249737"/>
          </a:xfrm>
        </p:spPr>
        <p:txBody>
          <a:bodyPr/>
          <a:lstStyle/>
          <a:p>
            <a:pPr eaLnBrk="1" hangingPunct="1">
              <a:buFont typeface="Wingdings" pitchFamily="2" charset="2"/>
              <a:buChar char="Ш"/>
            </a:pPr>
            <a:r>
              <a:rPr lang="ru-RU" sz="2800" smtClean="0"/>
              <a:t>влияние конкурирующих навыков;</a:t>
            </a:r>
          </a:p>
          <a:p>
            <a:pPr eaLnBrk="1" hangingPunct="1">
              <a:buFont typeface="Wingdings" pitchFamily="2" charset="2"/>
              <a:buChar char="Ш"/>
            </a:pPr>
            <a:r>
              <a:rPr lang="ru-RU" sz="2800" smtClean="0"/>
              <a:t>недостаточность двигательного опыта занимающегося;</a:t>
            </a:r>
          </a:p>
          <a:p>
            <a:pPr eaLnBrk="1" hangingPunct="1">
              <a:buFont typeface="Wingdings" pitchFamily="2" charset="2"/>
              <a:buChar char="Ш"/>
            </a:pPr>
            <a:r>
              <a:rPr lang="ru-RU" sz="2800" smtClean="0"/>
              <a:t>неблагоприятные условия выполнение действий;</a:t>
            </a:r>
          </a:p>
          <a:p>
            <a:pPr eaLnBrk="1" hangingPunct="1">
              <a:buFont typeface="Wingdings" pitchFamily="2" charset="2"/>
              <a:buChar char="Ш"/>
            </a:pPr>
            <a:r>
              <a:rPr lang="ru-RU" sz="2800" smtClean="0"/>
              <a:t>психологические причины: боязнь, невнимательность, неуверенность, повышенная возбудимость занимающихся и др.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Номер слайда 5"/>
          <p:cNvSpPr txBox="1">
            <a:spLocks noGrp="1"/>
          </p:cNvSpPr>
          <p:nvPr/>
        </p:nvSpPr>
        <p:spPr bwMode="auto">
          <a:xfrm>
            <a:off x="6831013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1" hangingPunct="1"/>
            <a:fld id="{AB92AE1C-84C0-48DD-82B6-BDBFD115ACB1}" type="slidenum">
              <a:rPr lang="ru-RU" sz="1400"/>
              <a:pPr algn="r" eaLnBrk="1" hangingPunct="1"/>
              <a:t>29</a:t>
            </a:fld>
            <a:endParaRPr lang="ru-RU" sz="1400"/>
          </a:p>
        </p:txBody>
      </p:sp>
      <p:sp>
        <p:nvSpPr>
          <p:cNvPr id="5765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71550" y="476250"/>
            <a:ext cx="7726363" cy="936625"/>
          </a:xfrm>
        </p:spPr>
        <p:txBody>
          <a:bodyPr anchor="ctr"/>
          <a:lstStyle/>
          <a:p>
            <a:pPr eaLnBrk="1" hangingPunct="1">
              <a:defRPr/>
            </a:pPr>
            <a:r>
              <a:rPr lang="ru-RU" smtClean="0"/>
              <a:t>Правила исправления ошибок</a:t>
            </a:r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042988" y="2060575"/>
            <a:ext cx="7632700" cy="4105275"/>
          </a:xfrm>
        </p:spPr>
        <p:txBody>
          <a:bodyPr/>
          <a:lstStyle/>
          <a:p>
            <a:pPr eaLnBrk="1" hangingPunct="1"/>
            <a:r>
              <a:rPr lang="ru-RU" sz="2800" smtClean="0"/>
              <a:t>Ошибка должна быть понята. </a:t>
            </a:r>
          </a:p>
          <a:p>
            <a:pPr eaLnBrk="1" hangingPunct="1"/>
            <a:r>
              <a:rPr lang="ru-RU" sz="2800" smtClean="0"/>
              <a:t>Ошибки следует исправлять не все сразу, а последовательно, по степени их значимости. 	Вначале исправляются грубые, искажающие основу техники действия или приводящие к травматизму. Затем исправляются ошибки в деталях техники.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Номер слайда 5"/>
          <p:cNvSpPr>
            <a:spLocks noGrp="1"/>
          </p:cNvSpPr>
          <p:nvPr>
            <p:ph type="sldNum" sz="quarter" idx="11"/>
          </p:nvPr>
        </p:nvSpPr>
        <p:spPr>
          <a:xfrm>
            <a:off x="6831013" y="6381750"/>
            <a:ext cx="2133600" cy="476250"/>
          </a:xfrm>
          <a:noFill/>
        </p:spPr>
        <p:txBody>
          <a:bodyPr anchor="t"/>
          <a:lstStyle/>
          <a:p>
            <a:fld id="{9B27C30B-A5AD-4C36-9441-F6915A3325D7}" type="slidenum">
              <a:rPr lang="ru-RU" smtClean="0">
                <a:latin typeface="Arial" charset="0"/>
              </a:rPr>
              <a:pPr/>
              <a:t>3</a:t>
            </a:fld>
            <a:endParaRPr lang="ru-RU" smtClean="0">
              <a:latin typeface="Arial" charset="0"/>
            </a:endParaRPr>
          </a:p>
        </p:txBody>
      </p:sp>
      <p:sp>
        <p:nvSpPr>
          <p:cNvPr id="53862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836613"/>
            <a:ext cx="8302625" cy="792162"/>
          </a:xfrm>
        </p:spPr>
        <p:txBody>
          <a:bodyPr anchor="ctr"/>
          <a:lstStyle/>
          <a:p>
            <a:pPr eaLnBrk="1" hangingPunct="1">
              <a:defRPr/>
            </a:pPr>
            <a:r>
              <a:rPr lang="ru-RU" smtClean="0"/>
              <a:t>Двигательные умения и навыки</a:t>
            </a:r>
            <a:endParaRPr lang="ru-RU" sz="2800" smtClean="0"/>
          </a:p>
        </p:txBody>
      </p:sp>
      <p:sp>
        <p:nvSpPr>
          <p:cNvPr id="5386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0825" y="2133600"/>
            <a:ext cx="8642350" cy="381635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800" b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Признаки двигательного умения: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ru-RU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Управление движениями происходит </a:t>
            </a:r>
            <a:r>
              <a:rPr lang="ru-RU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неавтоматизировано</a:t>
            </a:r>
            <a:r>
              <a:rPr lang="ru-RU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ru-RU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Сознание ученика загружено контролем каждого движения.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ru-RU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Невысокая быстрота выполнения действия.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ru-RU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Действие выполняется неэкономно, при значительной степени утомления.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ru-RU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Неустойчивостью к действию сбивающих факторов.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ru-RU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Нестабильность результатов действия.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Номер слайда 5"/>
          <p:cNvSpPr txBox="1">
            <a:spLocks noGrp="1"/>
          </p:cNvSpPr>
          <p:nvPr/>
        </p:nvSpPr>
        <p:spPr bwMode="auto">
          <a:xfrm>
            <a:off x="6831013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1" hangingPunct="1"/>
            <a:fld id="{614BA281-7266-4573-92A9-D5798C630A2F}" type="slidenum">
              <a:rPr lang="ru-RU" sz="1400"/>
              <a:pPr algn="r" eaLnBrk="1" hangingPunct="1"/>
              <a:t>30</a:t>
            </a:fld>
            <a:endParaRPr lang="ru-RU" sz="1400"/>
          </a:p>
        </p:txBody>
      </p:sp>
      <p:sp>
        <p:nvSpPr>
          <p:cNvPr id="5765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00113" y="476250"/>
            <a:ext cx="7797800" cy="936625"/>
          </a:xfrm>
        </p:spPr>
        <p:txBody>
          <a:bodyPr anchor="ctr"/>
          <a:lstStyle/>
          <a:p>
            <a:pPr eaLnBrk="1" hangingPunct="1">
              <a:defRPr/>
            </a:pPr>
            <a:r>
              <a:rPr lang="ru-RU" dirty="0" smtClean="0"/>
              <a:t>Правила исправления ошибок</a:t>
            </a:r>
          </a:p>
        </p:txBody>
      </p:sp>
      <p:sp>
        <p:nvSpPr>
          <p:cNvPr id="3277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71550" y="1989138"/>
            <a:ext cx="7704138" cy="4176712"/>
          </a:xfrm>
        </p:spPr>
        <p:txBody>
          <a:bodyPr/>
          <a:lstStyle/>
          <a:p>
            <a:pPr eaLnBrk="1" hangingPunct="1">
              <a:buFont typeface="Wingdings" pitchFamily="2" charset="2"/>
              <a:buAutoNum type="arabicPeriod" startAt="3"/>
            </a:pPr>
            <a:r>
              <a:rPr lang="ru-RU" sz="2800" smtClean="0"/>
              <a:t>Указания преподавателя об исправлении ошибки должно соответствовать возможностям обучаемого в данный момент. </a:t>
            </a:r>
          </a:p>
          <a:p>
            <a:pPr eaLnBrk="1" hangingPunct="1">
              <a:buFont typeface="Wingdings" pitchFamily="2" charset="2"/>
              <a:buAutoNum type="arabicPeriod" startAt="3"/>
            </a:pPr>
            <a:r>
              <a:rPr lang="ru-RU" sz="2800" smtClean="0"/>
              <a:t>Не рекомендуется показывать ошибки в утрированном виде.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Номер слайда 5"/>
          <p:cNvSpPr txBox="1">
            <a:spLocks noGrp="1"/>
          </p:cNvSpPr>
          <p:nvPr/>
        </p:nvSpPr>
        <p:spPr bwMode="auto">
          <a:xfrm>
            <a:off x="6831013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1" hangingPunct="1"/>
            <a:fld id="{9D29AB3F-74D7-4AD3-8274-D81043E122DE}" type="slidenum">
              <a:rPr lang="ru-RU" sz="1400"/>
              <a:pPr algn="r" eaLnBrk="1" hangingPunct="1"/>
              <a:t>31</a:t>
            </a:fld>
            <a:endParaRPr lang="ru-RU" sz="1400"/>
          </a:p>
        </p:txBody>
      </p:sp>
      <p:sp>
        <p:nvSpPr>
          <p:cNvPr id="5765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00113" y="476250"/>
            <a:ext cx="7797800" cy="936625"/>
          </a:xfrm>
        </p:spPr>
        <p:txBody>
          <a:bodyPr anchor="ctr"/>
          <a:lstStyle/>
          <a:p>
            <a:pPr eaLnBrk="1" hangingPunct="1">
              <a:defRPr/>
            </a:pPr>
            <a:r>
              <a:rPr lang="ru-RU" smtClean="0"/>
              <a:t>Рекомендации при освоении Д Д</a:t>
            </a:r>
          </a:p>
        </p:txBody>
      </p:sp>
      <p:sp>
        <p:nvSpPr>
          <p:cNvPr id="3379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71550" y="2060575"/>
            <a:ext cx="7704138" cy="4105275"/>
          </a:xfrm>
        </p:spPr>
        <p:txBody>
          <a:bodyPr/>
          <a:lstStyle/>
          <a:p>
            <a:pPr eaLnBrk="1" hangingPunct="1"/>
            <a:r>
              <a:rPr lang="ru-RU" smtClean="0"/>
              <a:t>Число повторений нового действия определяется возможностями обучаемого улучшать движение при каждой новой попытке;</a:t>
            </a:r>
          </a:p>
          <a:p>
            <a:pPr eaLnBrk="1" hangingPunct="1"/>
            <a:r>
              <a:rPr lang="ru-RU" smtClean="0"/>
              <a:t>Повторное выполнение с одними и теми же ошибками является сигналом к перерыву для отдыха и обдумыванию своих действий;</a:t>
            </a:r>
          </a:p>
          <a:p>
            <a:pPr eaLnBrk="1" hangingPunct="1"/>
            <a:r>
              <a:rPr lang="ru-RU" smtClean="0"/>
              <a:t>Интервалы отдыха должны обеспечивать оптимальную готовность к выполнению очередной попытки (готовность как физическую, так и психическую);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Номер слайда 5"/>
          <p:cNvSpPr txBox="1">
            <a:spLocks noGrp="1"/>
          </p:cNvSpPr>
          <p:nvPr/>
        </p:nvSpPr>
        <p:spPr bwMode="auto">
          <a:xfrm>
            <a:off x="6831013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1" hangingPunct="1"/>
            <a:fld id="{9C2E462B-D7A5-4438-BD37-72826EA3F590}" type="slidenum">
              <a:rPr lang="ru-RU" sz="1400"/>
              <a:pPr algn="r" eaLnBrk="1" hangingPunct="1"/>
              <a:t>32</a:t>
            </a:fld>
            <a:endParaRPr lang="ru-RU" sz="1400"/>
          </a:p>
        </p:txBody>
      </p:sp>
      <p:sp>
        <p:nvSpPr>
          <p:cNvPr id="5765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00113" y="476250"/>
            <a:ext cx="7797800" cy="936625"/>
          </a:xfrm>
        </p:spPr>
        <p:txBody>
          <a:bodyPr anchor="ctr"/>
          <a:lstStyle/>
          <a:p>
            <a:pPr eaLnBrk="1" hangingPunct="1">
              <a:defRPr/>
            </a:pPr>
            <a:r>
              <a:rPr lang="ru-RU" dirty="0" smtClean="0"/>
              <a:t>Рекомендации при освоении ДД</a:t>
            </a:r>
          </a:p>
        </p:txBody>
      </p:sp>
      <p:sp>
        <p:nvSpPr>
          <p:cNvPr id="3482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71550" y="2060575"/>
            <a:ext cx="7704138" cy="4105275"/>
          </a:xfrm>
        </p:spPr>
        <p:txBody>
          <a:bodyPr/>
          <a:lstStyle/>
          <a:p>
            <a:pPr eaLnBrk="1" hangingPunct="1">
              <a:buFont typeface="Wingdings" pitchFamily="2" charset="2"/>
              <a:buAutoNum type="arabicPeriod" startAt="4"/>
            </a:pPr>
            <a:r>
              <a:rPr lang="ru-RU" smtClean="0"/>
              <a:t>Продолжать освоение движений в условиях прогрессирующего утомления нецелесообразно и даже вредно;</a:t>
            </a:r>
          </a:p>
          <a:p>
            <a:pPr eaLnBrk="1" hangingPunct="1">
              <a:buFont typeface="Wingdings" pitchFamily="2" charset="2"/>
              <a:buAutoNum type="arabicPeriod" startAt="4"/>
            </a:pPr>
            <a:r>
              <a:rPr lang="ru-RU" smtClean="0"/>
              <a:t>Обучение двигательным действиям целесообразно проводить в начале основной части занятия.</a:t>
            </a:r>
          </a:p>
          <a:p>
            <a:pPr eaLnBrk="1" hangingPunct="1">
              <a:buFont typeface="Wingdings" pitchFamily="2" charset="2"/>
              <a:buAutoNum type="arabicPeriod" startAt="4"/>
            </a:pPr>
            <a:r>
              <a:rPr lang="ru-RU" smtClean="0"/>
              <a:t>Интервалы между занятиями рекомендуется делать по возможности короткими, чтобы избежать угасания ещё не стойких умений.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Номер слайда 5"/>
          <p:cNvSpPr>
            <a:spLocks noGrp="1"/>
          </p:cNvSpPr>
          <p:nvPr>
            <p:ph type="sldNum" sz="quarter" idx="11"/>
          </p:nvPr>
        </p:nvSpPr>
        <p:spPr>
          <a:xfrm>
            <a:off x="6831013" y="6381750"/>
            <a:ext cx="2133600" cy="476250"/>
          </a:xfrm>
          <a:noFill/>
        </p:spPr>
        <p:txBody>
          <a:bodyPr anchor="t"/>
          <a:lstStyle/>
          <a:p>
            <a:fld id="{04A8D041-6F5D-4827-BBCB-BDA44F668531}" type="slidenum">
              <a:rPr lang="ru-RU" smtClean="0">
                <a:latin typeface="Arial" charset="0"/>
              </a:rPr>
              <a:pPr/>
              <a:t>33</a:t>
            </a:fld>
            <a:endParaRPr lang="ru-RU" smtClean="0">
              <a:latin typeface="Arial" charset="0"/>
            </a:endParaRPr>
          </a:p>
        </p:txBody>
      </p:sp>
      <p:sp>
        <p:nvSpPr>
          <p:cNvPr id="5775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00113" y="836613"/>
            <a:ext cx="7797800" cy="649287"/>
          </a:xfrm>
        </p:spPr>
        <p:txBody>
          <a:bodyPr anchor="ctr"/>
          <a:lstStyle/>
          <a:p>
            <a:pPr eaLnBrk="1" hangingPunct="1">
              <a:defRPr/>
            </a:pPr>
            <a:r>
              <a:rPr lang="ru-RU" smtClean="0"/>
              <a:t>Этап углубленного разучивания</a:t>
            </a:r>
          </a:p>
        </p:txBody>
      </p:sp>
      <p:sp>
        <p:nvSpPr>
          <p:cNvPr id="5775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5288" y="2205038"/>
            <a:ext cx="8280400" cy="3887787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z="2800" b="1" i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800" b="1" i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ru-RU" sz="2800" b="1" i="1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Цель</a:t>
            </a:r>
            <a:r>
              <a:rPr lang="ru-RU" sz="280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8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— сформировать полноценное двигательное умение</a:t>
            </a:r>
            <a:endParaRPr lang="ru-RU" sz="2800" i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ru-RU" sz="28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Номер слайда 5"/>
          <p:cNvSpPr txBox="1">
            <a:spLocks noGrp="1"/>
          </p:cNvSpPr>
          <p:nvPr/>
        </p:nvSpPr>
        <p:spPr bwMode="auto">
          <a:xfrm>
            <a:off x="6831013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1" hangingPunct="1"/>
            <a:fld id="{8D01D820-DD6D-4150-B156-7B112FC9119F}" type="slidenum">
              <a:rPr lang="ru-RU" sz="1400"/>
              <a:pPr algn="r" eaLnBrk="1" hangingPunct="1"/>
              <a:t>34</a:t>
            </a:fld>
            <a:endParaRPr lang="ru-RU" sz="1400"/>
          </a:p>
        </p:txBody>
      </p:sp>
      <p:sp>
        <p:nvSpPr>
          <p:cNvPr id="5775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00113" y="476250"/>
            <a:ext cx="7870825" cy="649288"/>
          </a:xfrm>
        </p:spPr>
        <p:txBody>
          <a:bodyPr anchor="ctr"/>
          <a:lstStyle/>
          <a:p>
            <a:pPr eaLnBrk="1" hangingPunct="1">
              <a:defRPr/>
            </a:pPr>
            <a:r>
              <a:rPr lang="ru-RU" smtClean="0"/>
              <a:t>Задачи этапа углубленного разучивания</a:t>
            </a:r>
          </a:p>
        </p:txBody>
      </p:sp>
      <p:sp>
        <p:nvSpPr>
          <p:cNvPr id="5775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827088" y="1989138"/>
            <a:ext cx="7704137" cy="4103687"/>
          </a:xfrm>
        </p:spPr>
        <p:txBody>
          <a:bodyPr/>
          <a:lstStyle/>
          <a:p>
            <a:pPr eaLnBrk="1" hangingPunct="1">
              <a:lnSpc>
                <a:spcPct val="110000"/>
              </a:lnSpc>
              <a:defRPr/>
            </a:pPr>
            <a:r>
              <a:rPr lang="ru-RU" sz="23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Уточнить действия во всех основных опорных точках как в основе, так и в деталях техники (с учетом индивидуальных особенностей занимающихся).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ru-RU" sz="23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Добиться целостного выполнения ДД на основе сознательного контроля пространственных, временных и динамических характеристик техники.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ru-RU" sz="23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Устранить мелкие ошибки в технике, особенно в ее основном звене.</a:t>
            </a:r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  <a:defRPr/>
            </a:pPr>
            <a:r>
              <a:rPr lang="ru-RU" sz="2000" smtClean="0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Данные задачи могут решаться одновременно.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Номер слайда 5"/>
          <p:cNvSpPr txBox="1">
            <a:spLocks noGrp="1"/>
          </p:cNvSpPr>
          <p:nvPr/>
        </p:nvSpPr>
        <p:spPr bwMode="auto">
          <a:xfrm>
            <a:off x="6831013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1" hangingPunct="1"/>
            <a:fld id="{2AD29BCB-25C8-4880-B4E5-954896B1FFBF}" type="slidenum">
              <a:rPr lang="ru-RU" sz="1400"/>
              <a:pPr algn="r" eaLnBrk="1" hangingPunct="1"/>
              <a:t>35</a:t>
            </a:fld>
            <a:endParaRPr lang="ru-RU" sz="1400"/>
          </a:p>
        </p:txBody>
      </p:sp>
      <p:sp>
        <p:nvSpPr>
          <p:cNvPr id="5775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00113" y="476250"/>
            <a:ext cx="7870825" cy="649288"/>
          </a:xfrm>
        </p:spPr>
        <p:txBody>
          <a:bodyPr anchor="ctr"/>
          <a:lstStyle/>
          <a:p>
            <a:pPr eaLnBrk="1" hangingPunct="1">
              <a:defRPr/>
            </a:pPr>
            <a:r>
              <a:rPr lang="ru-RU" smtClean="0"/>
              <a:t>Методы обучения на этапе углубленного разучивания</a:t>
            </a:r>
          </a:p>
        </p:txBody>
      </p:sp>
      <p:sp>
        <p:nvSpPr>
          <p:cNvPr id="5775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79388" y="1844675"/>
            <a:ext cx="8964612" cy="4248150"/>
          </a:xfrm>
        </p:spPr>
        <p:txBody>
          <a:bodyPr/>
          <a:lstStyle/>
          <a:p>
            <a:pPr eaLnBrk="1" hangingPunct="1">
              <a:lnSpc>
                <a:spcPct val="110000"/>
              </a:lnSpc>
              <a:buFont typeface="Wingdings" pitchFamily="2" charset="2"/>
              <a:buNone/>
              <a:defRPr/>
            </a:pPr>
            <a:r>
              <a:rPr lang="ru-RU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Ведущее значение приобретает метод </a:t>
            </a:r>
            <a:r>
              <a:rPr lang="ru-RU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целостного упражнения</a:t>
            </a:r>
            <a:r>
              <a:rPr lang="ru-RU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. В числе методов передачи устной информации ведущими становятся </a:t>
            </a:r>
            <a:r>
              <a:rPr lang="ru-RU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анализ и разбор </a:t>
            </a:r>
            <a:r>
              <a:rPr lang="ru-RU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техники действия,</a:t>
            </a:r>
            <a:r>
              <a:rPr lang="ru-RU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беседа</a:t>
            </a:r>
            <a:r>
              <a:rPr lang="ru-RU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. Широко применяются методы обеспечения наглядности </a:t>
            </a:r>
            <a:r>
              <a:rPr lang="ru-RU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показ (</a:t>
            </a:r>
            <a:r>
              <a:rPr lang="ru-RU" i="1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непосредственный и опосредованный</a:t>
            </a:r>
            <a:r>
              <a:rPr lang="ru-RU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),</a:t>
            </a:r>
            <a:r>
              <a:rPr lang="ru-RU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направленного прочувствование Д Д, срочной информации</a:t>
            </a:r>
            <a:r>
              <a:rPr lang="ru-RU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, для создания ощущений правильного исполнения деталей техники. Часто используется метод </a:t>
            </a:r>
            <a:r>
              <a:rPr lang="ru-RU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идеомоторного упражнения.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Номер слайда 5"/>
          <p:cNvSpPr>
            <a:spLocks noGrp="1"/>
          </p:cNvSpPr>
          <p:nvPr>
            <p:ph type="sldNum" sz="quarter" idx="11"/>
          </p:nvPr>
        </p:nvSpPr>
        <p:spPr>
          <a:xfrm>
            <a:off x="6831013" y="6381750"/>
            <a:ext cx="2133600" cy="476250"/>
          </a:xfrm>
          <a:noFill/>
        </p:spPr>
        <p:txBody>
          <a:bodyPr anchor="t"/>
          <a:lstStyle/>
          <a:p>
            <a:fld id="{7DAB2351-EC05-4D10-8C42-771B11669129}" type="slidenum">
              <a:rPr lang="ru-RU" smtClean="0">
                <a:latin typeface="Arial" charset="0"/>
              </a:rPr>
              <a:pPr/>
              <a:t>36</a:t>
            </a:fld>
            <a:endParaRPr lang="ru-RU" smtClean="0">
              <a:latin typeface="Arial" charset="0"/>
            </a:endParaRPr>
          </a:p>
        </p:txBody>
      </p:sp>
      <p:sp>
        <p:nvSpPr>
          <p:cNvPr id="56320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981075"/>
            <a:ext cx="8302625" cy="431800"/>
          </a:xfrm>
        </p:spPr>
        <p:txBody>
          <a:bodyPr anchor="ctr"/>
          <a:lstStyle/>
          <a:p>
            <a:pPr eaLnBrk="1" hangingPunct="1">
              <a:defRPr/>
            </a:pPr>
            <a:r>
              <a:rPr lang="ru-RU" smtClean="0"/>
              <a:t>Этап закрепления и дальнейшего совершенствования</a:t>
            </a:r>
          </a:p>
        </p:txBody>
      </p:sp>
      <p:sp>
        <p:nvSpPr>
          <p:cNvPr id="5632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5288" y="2133600"/>
            <a:ext cx="8208962" cy="41751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z="2800" b="1" i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ru-RU" sz="2700" b="1" i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700" b="1" i="1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	Цель</a:t>
            </a:r>
            <a:r>
              <a:rPr lang="ru-RU" sz="270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7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— двигательное умение перевести в навык, обладающий возможностью его целевого использования.</a:t>
            </a:r>
            <a:endParaRPr lang="ru-RU" sz="2700" i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Номер слайда 5"/>
          <p:cNvSpPr txBox="1">
            <a:spLocks noGrp="1"/>
          </p:cNvSpPr>
          <p:nvPr/>
        </p:nvSpPr>
        <p:spPr bwMode="auto">
          <a:xfrm>
            <a:off x="6831013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1" hangingPunct="1"/>
            <a:fld id="{0EE12E2D-DD03-44AD-8CF1-6C5C4E0C1C43}" type="slidenum">
              <a:rPr lang="ru-RU" sz="1400"/>
              <a:pPr algn="r" eaLnBrk="1" hangingPunct="1"/>
              <a:t>37</a:t>
            </a:fld>
            <a:endParaRPr lang="ru-RU" sz="1400"/>
          </a:p>
        </p:txBody>
      </p:sp>
      <p:sp>
        <p:nvSpPr>
          <p:cNvPr id="56320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042988" y="404813"/>
            <a:ext cx="7654925" cy="1079500"/>
          </a:xfrm>
        </p:spPr>
        <p:txBody>
          <a:bodyPr anchor="ctr"/>
          <a:lstStyle/>
          <a:p>
            <a:pPr eaLnBrk="1" hangingPunct="1">
              <a:defRPr/>
            </a:pPr>
            <a:r>
              <a:rPr lang="ru-RU" smtClean="0"/>
              <a:t>Задачи этапа закрепления и дальнейшего совершенствования:</a:t>
            </a:r>
          </a:p>
        </p:txBody>
      </p:sp>
      <p:sp>
        <p:nvSpPr>
          <p:cNvPr id="5632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55650" y="1989138"/>
            <a:ext cx="7848600" cy="4319587"/>
          </a:xfrm>
        </p:spPr>
        <p:txBody>
          <a:bodyPr/>
          <a:lstStyle/>
          <a:p>
            <a:pPr eaLnBrk="1" hangingPunct="1">
              <a:defRPr/>
            </a:pPr>
            <a:r>
              <a:rPr lang="ru-RU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Добиться стабильности и автоматизма выполнения двигательного действия.</a:t>
            </a:r>
          </a:p>
          <a:p>
            <a:pPr eaLnBrk="1" hangingPunct="1">
              <a:defRPr/>
            </a:pPr>
            <a:r>
              <a:rPr lang="ru-RU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Довести до необходимой степени совершенства индивидуальные черты техники.</a:t>
            </a:r>
          </a:p>
          <a:p>
            <a:pPr eaLnBrk="1" hangingPunct="1">
              <a:defRPr/>
            </a:pPr>
            <a:r>
              <a:rPr lang="ru-RU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Добиться выполнения ДД в соответствии с требованиями его практического использования </a:t>
            </a:r>
          </a:p>
          <a:p>
            <a:pPr eaLnBrk="1" hangingPunct="1">
              <a:defRPr/>
            </a:pPr>
            <a:r>
              <a:rPr lang="ru-RU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Обеспечить вариативное использование действия в зависимости от конкретных практических обстоятельств.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18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ru-RU" sz="1800" smtClean="0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Эти задачи могут решаться как одновременно, так и последовательно.</a:t>
            </a:r>
            <a:endParaRPr lang="ru-RU" sz="2300" smtClean="0">
              <a:solidFill>
                <a:srgbClr val="FF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Номер слайда 5"/>
          <p:cNvSpPr txBox="1">
            <a:spLocks noGrp="1"/>
          </p:cNvSpPr>
          <p:nvPr/>
        </p:nvSpPr>
        <p:spPr bwMode="auto">
          <a:xfrm>
            <a:off x="6831013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1" hangingPunct="1"/>
            <a:fld id="{9F7B0464-5DE8-4338-A0A8-DF65A7A6645C}" type="slidenum">
              <a:rPr lang="ru-RU" sz="1400"/>
              <a:pPr algn="r" eaLnBrk="1" hangingPunct="1"/>
              <a:t>38</a:t>
            </a:fld>
            <a:endParaRPr lang="ru-RU" sz="1400"/>
          </a:p>
        </p:txBody>
      </p:sp>
      <p:sp>
        <p:nvSpPr>
          <p:cNvPr id="57856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23850" y="404813"/>
            <a:ext cx="8302625" cy="1223962"/>
          </a:xfrm>
        </p:spPr>
        <p:txBody>
          <a:bodyPr anchor="ctr"/>
          <a:lstStyle/>
          <a:p>
            <a:pPr eaLnBrk="1" hangingPunct="1">
              <a:defRPr/>
            </a:pPr>
            <a:r>
              <a:rPr lang="ru-RU" sz="2800" smtClean="0"/>
              <a:t>Вариативность ДД достигается его </a:t>
            </a:r>
            <a:br>
              <a:rPr lang="ru-RU" sz="2800" smtClean="0"/>
            </a:br>
            <a:r>
              <a:rPr lang="ru-RU" sz="2800" smtClean="0"/>
              <a:t>многократным повторением в самых</a:t>
            </a:r>
            <a:br>
              <a:rPr lang="ru-RU" sz="2800" smtClean="0"/>
            </a:br>
            <a:r>
              <a:rPr lang="ru-RU" sz="2800" smtClean="0"/>
              <a:t>различных условиях:</a:t>
            </a:r>
          </a:p>
        </p:txBody>
      </p:sp>
      <p:sp>
        <p:nvSpPr>
          <p:cNvPr id="57856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71550" y="1989138"/>
            <a:ext cx="8172450" cy="4030662"/>
          </a:xfrm>
        </p:spPr>
        <p:txBody>
          <a:bodyPr/>
          <a:lstStyle/>
          <a:p>
            <a:pPr eaLnBrk="1" hangingPunct="1">
              <a:lnSpc>
                <a:spcPct val="110000"/>
              </a:lnSpc>
              <a:buFont typeface="Wingdings" pitchFamily="2" charset="2"/>
              <a:buNone/>
              <a:defRPr/>
            </a:pPr>
            <a:r>
              <a:rPr lang="ru-RU" sz="22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а) при усложнении внешних условий (условия опоры, ограничение пространства, неблагоприятные метеоусловия)</a:t>
            </a:r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  <a:defRPr/>
            </a:pPr>
            <a:r>
              <a:rPr lang="ru-RU" sz="22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б) при изменениях в физическом и психическом состоянии занимающихся (при утомлении, отвлечении внимания, волнения и.т.п.)</a:t>
            </a:r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  <a:defRPr/>
            </a:pPr>
            <a:r>
              <a:rPr lang="ru-RU" sz="22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в) различных сочетаниях с другими действиями, и в том числе в сочетаниях, требующих преодолевать отрицательный перенос навыков</a:t>
            </a:r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  <a:defRPr/>
            </a:pPr>
            <a:r>
              <a:rPr lang="ru-RU" sz="22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г) при возрастающих физических усилиях.</a:t>
            </a:r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  <a:defRPr/>
            </a:pPr>
            <a:endParaRPr lang="ru-RU" sz="22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Номер слайда 5"/>
          <p:cNvSpPr>
            <a:spLocks noGrp="1"/>
          </p:cNvSpPr>
          <p:nvPr>
            <p:ph type="sldNum" sz="quarter" idx="11"/>
          </p:nvPr>
        </p:nvSpPr>
        <p:spPr>
          <a:xfrm>
            <a:off x="6831013" y="6381750"/>
            <a:ext cx="2133600" cy="476250"/>
          </a:xfrm>
          <a:noFill/>
        </p:spPr>
        <p:txBody>
          <a:bodyPr anchor="t"/>
          <a:lstStyle/>
          <a:p>
            <a:fld id="{FAC46B77-9204-4416-9C8B-D2B7B8795FAF}" type="slidenum">
              <a:rPr lang="ru-RU" smtClean="0">
                <a:latin typeface="Arial" charset="0"/>
              </a:rPr>
              <a:pPr/>
              <a:t>4</a:t>
            </a:fld>
            <a:endParaRPr lang="ru-RU" smtClean="0">
              <a:latin typeface="Arial" charset="0"/>
            </a:endParaRPr>
          </a:p>
        </p:txBody>
      </p:sp>
      <p:sp>
        <p:nvSpPr>
          <p:cNvPr id="5427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476250"/>
            <a:ext cx="8302625" cy="1296988"/>
          </a:xfrm>
        </p:spPr>
        <p:txBody>
          <a:bodyPr anchor="ctr"/>
          <a:lstStyle/>
          <a:p>
            <a:pPr eaLnBrk="1" hangingPunct="1">
              <a:defRPr/>
            </a:pPr>
            <a:r>
              <a:rPr lang="ru-RU" smtClean="0"/>
              <a:t> </a:t>
            </a:r>
          </a:p>
        </p:txBody>
      </p:sp>
      <p:sp>
        <p:nvSpPr>
          <p:cNvPr id="5427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9750" y="2325688"/>
            <a:ext cx="8339138" cy="3624262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	</a:t>
            </a:r>
            <a:r>
              <a:rPr lang="ru-RU" sz="26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ru-RU" sz="2600" b="1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Двигательный навык</a:t>
            </a:r>
            <a:r>
              <a:rPr lang="ru-RU" sz="26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— это такая степень владения двигательным действием, при которой управление движениями происходит автоматизировано</a:t>
            </a:r>
          </a:p>
        </p:txBody>
      </p:sp>
      <p:sp>
        <p:nvSpPr>
          <p:cNvPr id="542724" name="Rectangle 4"/>
          <p:cNvSpPr>
            <a:spLocks noChangeArrowheads="1"/>
          </p:cNvSpPr>
          <p:nvPr/>
        </p:nvSpPr>
        <p:spPr bwMode="auto">
          <a:xfrm>
            <a:off x="755650" y="1052513"/>
            <a:ext cx="77041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200" dirty="0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Двигательные умения и навыки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Номер слайда 5"/>
          <p:cNvSpPr>
            <a:spLocks noGrp="1"/>
          </p:cNvSpPr>
          <p:nvPr>
            <p:ph type="sldNum" sz="quarter" idx="11"/>
          </p:nvPr>
        </p:nvSpPr>
        <p:spPr>
          <a:xfrm>
            <a:off x="6831013" y="6381750"/>
            <a:ext cx="2133600" cy="476250"/>
          </a:xfrm>
          <a:noFill/>
        </p:spPr>
        <p:txBody>
          <a:bodyPr anchor="t"/>
          <a:lstStyle/>
          <a:p>
            <a:fld id="{3E4B616D-4F4F-476E-85A4-E761F4CEEAB5}" type="slidenum">
              <a:rPr lang="ru-RU" smtClean="0">
                <a:latin typeface="Arial" charset="0"/>
              </a:rPr>
              <a:pPr/>
              <a:t>5</a:t>
            </a:fld>
            <a:endParaRPr lang="ru-RU" smtClean="0">
              <a:latin typeface="Arial" charset="0"/>
            </a:endParaRPr>
          </a:p>
        </p:txBody>
      </p:sp>
      <p:sp>
        <p:nvSpPr>
          <p:cNvPr id="5550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765175"/>
            <a:ext cx="8302625" cy="792163"/>
          </a:xfrm>
        </p:spPr>
        <p:txBody>
          <a:bodyPr anchor="ctr"/>
          <a:lstStyle/>
          <a:p>
            <a:pPr eaLnBrk="1" hangingPunct="1">
              <a:defRPr/>
            </a:pPr>
            <a:r>
              <a:rPr lang="ru-RU" smtClean="0"/>
              <a:t> Двигательные умения и навыки</a:t>
            </a:r>
          </a:p>
        </p:txBody>
      </p:sp>
      <p:sp>
        <p:nvSpPr>
          <p:cNvPr id="55501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11188" y="1989138"/>
            <a:ext cx="8137525" cy="4319587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2800" b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Признаки двигательного навыка: </a:t>
            </a: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ru-RU" sz="2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Автоматизированное управление действиями; концентрация внимания на целях и условиях действий.</a:t>
            </a: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ru-RU" sz="2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Слитность движений (операций).</a:t>
            </a: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ru-RU" sz="2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Устойчивость, стабильность, надежность действия.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Номер слайда 5"/>
          <p:cNvSpPr>
            <a:spLocks noGrp="1"/>
          </p:cNvSpPr>
          <p:nvPr>
            <p:ph type="sldNum" sz="quarter" idx="11"/>
          </p:nvPr>
        </p:nvSpPr>
        <p:spPr>
          <a:xfrm>
            <a:off x="6831013" y="6381750"/>
            <a:ext cx="2133600" cy="476250"/>
          </a:xfrm>
          <a:noFill/>
        </p:spPr>
        <p:txBody>
          <a:bodyPr anchor="t"/>
          <a:lstStyle/>
          <a:p>
            <a:fld id="{DDB8FBE1-9E82-48D1-938F-65797F4F5A51}" type="slidenum">
              <a:rPr lang="ru-RU" smtClean="0">
                <a:latin typeface="Arial" charset="0"/>
              </a:rPr>
              <a:pPr/>
              <a:t>6</a:t>
            </a:fld>
            <a:endParaRPr lang="ru-RU" smtClean="0">
              <a:latin typeface="Arial" charset="0"/>
            </a:endParaRPr>
          </a:p>
        </p:txBody>
      </p:sp>
      <p:sp>
        <p:nvSpPr>
          <p:cNvPr id="55296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476250"/>
            <a:ext cx="8302625" cy="649288"/>
          </a:xfrm>
        </p:spPr>
        <p:txBody>
          <a:bodyPr anchor="ctr"/>
          <a:lstStyle/>
          <a:p>
            <a:pPr eaLnBrk="1" hangingPunct="1">
              <a:defRPr/>
            </a:pPr>
            <a:r>
              <a:rPr lang="ru-RU" smtClean="0"/>
              <a:t>Двигательные умения и навыки</a:t>
            </a:r>
          </a:p>
        </p:txBody>
      </p:sp>
      <p:sp>
        <p:nvSpPr>
          <p:cNvPr id="55296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668463" y="2141538"/>
            <a:ext cx="6800850" cy="399097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endParaRPr lang="ru-RU" sz="9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8197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550" y="1125538"/>
            <a:ext cx="7200900" cy="518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Номер слайда 5"/>
          <p:cNvSpPr>
            <a:spLocks noGrp="1"/>
          </p:cNvSpPr>
          <p:nvPr>
            <p:ph type="sldNum" sz="quarter" idx="11"/>
          </p:nvPr>
        </p:nvSpPr>
        <p:spPr>
          <a:xfrm>
            <a:off x="6831013" y="6381750"/>
            <a:ext cx="2133600" cy="476250"/>
          </a:xfrm>
          <a:noFill/>
        </p:spPr>
        <p:txBody>
          <a:bodyPr anchor="t"/>
          <a:lstStyle/>
          <a:p>
            <a:fld id="{E8B9F677-2C08-411D-A2E7-CB40E7B70C54}" type="slidenum">
              <a:rPr lang="ru-RU" smtClean="0">
                <a:latin typeface="Arial" charset="0"/>
              </a:rPr>
              <a:pPr/>
              <a:t>7</a:t>
            </a:fld>
            <a:endParaRPr lang="ru-RU" smtClean="0">
              <a:latin typeface="Arial" charset="0"/>
            </a:endParaRPr>
          </a:p>
        </p:txBody>
      </p:sp>
      <p:sp>
        <p:nvSpPr>
          <p:cNvPr id="56422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71550" y="333375"/>
            <a:ext cx="7726363" cy="1150938"/>
          </a:xfrm>
        </p:spPr>
        <p:txBody>
          <a:bodyPr anchor="ctr"/>
          <a:lstStyle/>
          <a:p>
            <a:pPr eaLnBrk="1" hangingPunct="1">
              <a:defRPr/>
            </a:pPr>
            <a:r>
              <a:rPr lang="ru-RU" sz="3000" smtClean="0"/>
              <a:t>Продолжительность перехода от умения до уровня навыка зависят от:</a:t>
            </a:r>
            <a:r>
              <a:rPr lang="ru-RU" smtClean="0"/>
              <a:t> </a:t>
            </a:r>
          </a:p>
        </p:txBody>
      </p:sp>
      <p:sp>
        <p:nvSpPr>
          <p:cNvPr id="5642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11188" y="2276475"/>
            <a:ext cx="8389937" cy="4105275"/>
          </a:xfrm>
        </p:spPr>
        <p:txBody>
          <a:bodyPr/>
          <a:lstStyle/>
          <a:p>
            <a:pPr eaLnBrk="1" hangingPunct="1">
              <a:defRPr/>
            </a:pPr>
            <a:r>
              <a:rPr lang="ru-RU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Двигательной одаренности и двигательного опыта обучающегося;</a:t>
            </a:r>
          </a:p>
          <a:p>
            <a:pPr eaLnBrk="1" hangingPunct="1">
              <a:defRPr/>
            </a:pPr>
            <a:r>
              <a:rPr lang="ru-RU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Возраста обучающегося; </a:t>
            </a:r>
          </a:p>
          <a:p>
            <a:pPr eaLnBrk="1" hangingPunct="1">
              <a:defRPr/>
            </a:pPr>
            <a:r>
              <a:rPr lang="ru-RU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Координационной сложности двигательного действия; </a:t>
            </a:r>
          </a:p>
          <a:p>
            <a:pPr eaLnBrk="1" hangingPunct="1">
              <a:defRPr/>
            </a:pPr>
            <a:r>
              <a:rPr lang="ru-RU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Профессионального мастерства преподавателя; </a:t>
            </a:r>
          </a:p>
          <a:p>
            <a:pPr eaLnBrk="1" hangingPunct="1">
              <a:defRPr/>
            </a:pPr>
            <a:r>
              <a:rPr lang="ru-RU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Уровня мотивации, сознательности, активности обучающегося и др.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Номер слайда 5"/>
          <p:cNvSpPr>
            <a:spLocks noGrp="1"/>
          </p:cNvSpPr>
          <p:nvPr>
            <p:ph type="sldNum" sz="quarter" idx="11"/>
          </p:nvPr>
        </p:nvSpPr>
        <p:spPr>
          <a:xfrm>
            <a:off x="6831013" y="6381750"/>
            <a:ext cx="2133600" cy="476250"/>
          </a:xfrm>
          <a:noFill/>
        </p:spPr>
        <p:txBody>
          <a:bodyPr anchor="t"/>
          <a:lstStyle/>
          <a:p>
            <a:fld id="{B6EFA68B-8D09-438A-9803-EB3D8FA55C14}" type="slidenum">
              <a:rPr lang="ru-RU" smtClean="0">
                <a:latin typeface="Arial" charset="0"/>
              </a:rPr>
              <a:pPr/>
              <a:t>8</a:t>
            </a:fld>
            <a:endParaRPr lang="ru-RU" smtClean="0">
              <a:latin typeface="Arial" charset="0"/>
            </a:endParaRPr>
          </a:p>
        </p:txBody>
      </p:sp>
      <p:sp>
        <p:nvSpPr>
          <p:cNvPr id="5478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27088" y="476250"/>
            <a:ext cx="7870825" cy="1081088"/>
          </a:xfrm>
        </p:spPr>
        <p:txBody>
          <a:bodyPr anchor="ctr"/>
          <a:lstStyle/>
          <a:p>
            <a:pPr eaLnBrk="1" hangingPunct="1">
              <a:defRPr/>
            </a:pPr>
            <a:r>
              <a:rPr lang="ru-RU" smtClean="0"/>
              <a:t>Особенности обучения двигательным действиям</a:t>
            </a:r>
          </a:p>
        </p:txBody>
      </p:sp>
      <p:sp>
        <p:nvSpPr>
          <p:cNvPr id="5478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331913" y="1844675"/>
            <a:ext cx="7437437" cy="42481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ru-RU" sz="9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ru-RU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Педагогические особенности.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  <a:defRPr/>
            </a:pPr>
            <a:endParaRPr lang="ru-RU" sz="9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ru-RU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Психофизиологические особенности.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  <a:defRPr/>
            </a:pPr>
            <a:endParaRPr lang="ru-RU" sz="10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ru-RU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Неравномерность формирования навыка.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  <a:defRPr/>
            </a:pPr>
            <a:endParaRPr lang="ru-RU" sz="10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ru-RU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Угасание навыка.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  <a:defRPr/>
            </a:pPr>
            <a:endParaRPr lang="ru-RU" sz="10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ru-RU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Отсутствие предела в развитии двигательного навыка.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  <a:defRPr/>
            </a:pPr>
            <a:endParaRPr lang="ru-RU" sz="10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ru-RU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Взаимодействие навыков.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Номер слайда 5"/>
          <p:cNvSpPr>
            <a:spLocks noGrp="1"/>
          </p:cNvSpPr>
          <p:nvPr>
            <p:ph type="sldNum" sz="quarter" idx="11"/>
          </p:nvPr>
        </p:nvSpPr>
        <p:spPr>
          <a:xfrm>
            <a:off x="6831013" y="6381750"/>
            <a:ext cx="2133600" cy="476250"/>
          </a:xfrm>
          <a:noFill/>
        </p:spPr>
        <p:txBody>
          <a:bodyPr anchor="t"/>
          <a:lstStyle/>
          <a:p>
            <a:fld id="{02526E07-D069-4B1C-B097-78C160327095}" type="slidenum">
              <a:rPr lang="ru-RU" smtClean="0">
                <a:latin typeface="Arial" charset="0"/>
              </a:rPr>
              <a:pPr/>
              <a:t>9</a:t>
            </a:fld>
            <a:endParaRPr lang="ru-RU" smtClean="0">
              <a:latin typeface="Arial" charset="0"/>
            </a:endParaRPr>
          </a:p>
        </p:txBody>
      </p:sp>
      <p:sp>
        <p:nvSpPr>
          <p:cNvPr id="5498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476250"/>
            <a:ext cx="8302625" cy="1081088"/>
          </a:xfrm>
        </p:spPr>
        <p:txBody>
          <a:bodyPr anchor="ctr"/>
          <a:lstStyle/>
          <a:p>
            <a:pPr eaLnBrk="1" hangingPunct="1">
              <a:defRPr/>
            </a:pPr>
            <a:r>
              <a:rPr lang="ru-RU" smtClean="0"/>
              <a:t>Педагогические особенности</a:t>
            </a:r>
          </a:p>
        </p:txBody>
      </p:sp>
      <p:sp>
        <p:nvSpPr>
          <p:cNvPr id="5498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5288" y="2060575"/>
            <a:ext cx="8748712" cy="42481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3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0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ru-RU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ru-RU" b="1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Методическая последовательность овладения двигательным действием: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 Формирование у занимающихся положительной учебной мотивации.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2. Формирование знаний о сущности двигательного действия.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3. Создание полноценного представления об изучаемом движении по каждой основной опорной точке (ООТ).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4. Освоение изучаемого двигательного действия в целом.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алитра">
  <a:themeElements>
    <a:clrScheme name="Палитра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Палитра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Палитра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литра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литра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Палитра">
  <a:themeElements>
    <a:clrScheme name="1_Палитра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1_Палитра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Палитра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Палитра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Палитра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Палитра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Палитра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Палитра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2114</TotalTime>
  <Words>803</Words>
  <Application>Microsoft Office PowerPoint</Application>
  <PresentationFormat>Экран (4:3)</PresentationFormat>
  <Paragraphs>206</Paragraphs>
  <Slides>38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38</vt:i4>
      </vt:variant>
    </vt:vector>
  </HeadingPairs>
  <TitlesOfParts>
    <vt:vector size="44" baseType="lpstr">
      <vt:lpstr>Arial</vt:lpstr>
      <vt:lpstr>Tahoma</vt:lpstr>
      <vt:lpstr>Wingdings</vt:lpstr>
      <vt:lpstr>Times New Roman</vt:lpstr>
      <vt:lpstr>Палитра</vt:lpstr>
      <vt:lpstr>1_Палитра</vt:lpstr>
      <vt:lpstr>Обучение двигательным действиям </vt:lpstr>
      <vt:lpstr> </vt:lpstr>
      <vt:lpstr>Двигательные умения и навыки</vt:lpstr>
      <vt:lpstr> </vt:lpstr>
      <vt:lpstr> Двигательные умения и навыки</vt:lpstr>
      <vt:lpstr>Двигательные умения и навыки</vt:lpstr>
      <vt:lpstr>Продолжительность перехода от умения до уровня навыка зависят от: </vt:lpstr>
      <vt:lpstr>Особенности обучения двигательным действиям</vt:lpstr>
      <vt:lpstr>Педагогические особенности</vt:lpstr>
      <vt:lpstr>Инструкция по обучению  спринтерскому бегу</vt:lpstr>
      <vt:lpstr>Инструкция по обучению спринтерскому бегу (описание основной опорной точки)</vt:lpstr>
      <vt:lpstr>Психофизиологические особенности</vt:lpstr>
      <vt:lpstr>Психофизиологические особенности</vt:lpstr>
      <vt:lpstr>Психофизиологические особенности</vt:lpstr>
      <vt:lpstr>Неравномерность формирования двигательного навыка</vt:lpstr>
      <vt:lpstr>Неравномерность формирования двигательного навыка</vt:lpstr>
      <vt:lpstr>Неравномерность формирования двигательного навыка</vt:lpstr>
      <vt:lpstr>Угасание навыка</vt:lpstr>
      <vt:lpstr>Отсутствие предела в развитии двигательного навыка</vt:lpstr>
      <vt:lpstr>Взаимодействие навыков</vt:lpstr>
      <vt:lpstr>Этапы обучения двигательным действиям </vt:lpstr>
      <vt:lpstr>Этап начального разучивания</vt:lpstr>
      <vt:lpstr>Основные задачи этапа начального разучивания:</vt:lpstr>
      <vt:lpstr>Методы обучения на этапе начального разучивания:</vt:lpstr>
      <vt:lpstr>Методы обучения на этапе начального разучивания:</vt:lpstr>
      <vt:lpstr>Наиболее типичны двигательные ошибки: </vt:lpstr>
      <vt:lpstr>Причины ошибок</vt:lpstr>
      <vt:lpstr>Причины ошибок</vt:lpstr>
      <vt:lpstr>Правила исправления ошибок</vt:lpstr>
      <vt:lpstr>Правила исправления ошибок</vt:lpstr>
      <vt:lpstr>Рекомендации при освоении Д Д</vt:lpstr>
      <vt:lpstr>Рекомендации при освоении ДД</vt:lpstr>
      <vt:lpstr>Этап углубленного разучивания</vt:lpstr>
      <vt:lpstr>Задачи этапа углубленного разучивания</vt:lpstr>
      <vt:lpstr>Методы обучения на этапе углубленного разучивания</vt:lpstr>
      <vt:lpstr>Этап закрепления и дальнейшего совершенствования</vt:lpstr>
      <vt:lpstr>Задачи этапа закрепления и дальнейшего совершенствования:</vt:lpstr>
      <vt:lpstr>Вариативность ДД достигается его  многократным повторением в самых различных условиях: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Закономерности физического развития детей школьного возраста</dc:title>
  <dc:creator>user</dc:creator>
  <cp:lastModifiedBy>Елена Жукова</cp:lastModifiedBy>
  <cp:revision>64</cp:revision>
  <dcterms:created xsi:type="dcterms:W3CDTF">2008-10-13T07:15:54Z</dcterms:created>
  <dcterms:modified xsi:type="dcterms:W3CDTF">2018-10-10T17:33:26Z</dcterms:modified>
</cp:coreProperties>
</file>