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mp3" ContentType="audio/mpe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36" r:id="rId1"/>
  </p:sldMasterIdLst>
  <p:sldIdLst>
    <p:sldId id="264" r:id="rId2"/>
    <p:sldId id="265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78" r:id="rId11"/>
    <p:sldId id="277" r:id="rId12"/>
    <p:sldId id="276" r:id="rId13"/>
    <p:sldId id="268" r:id="rId14"/>
    <p:sldId id="269" r:id="rId15"/>
    <p:sldId id="273" r:id="rId16"/>
    <p:sldId id="275" r:id="rId17"/>
    <p:sldId id="279" r:id="rId18"/>
    <p:sldId id="274" r:id="rId19"/>
  </p:sldIdLst>
  <p:sldSz cx="12192000" cy="6858000"/>
  <p:notesSz cx="6858000" cy="9144000"/>
  <p:custShowLst>
    <p:custShow name="Произвольный показ 1" id="0">
      <p:sldLst>
        <p:sld r:id="rId2"/>
        <p:sld r:id="rId3"/>
        <p:sld r:id="rId4"/>
        <p:sld r:id="rId5"/>
        <p:sld r:id="rId6"/>
        <p:sld r:id="rId7"/>
        <p:sld r:id="rId8"/>
        <p:sld r:id="rId9"/>
        <p:sld r:id="rId10"/>
        <p:sld r:id="rId11"/>
        <p:sld r:id="rId12"/>
        <p:sld r:id="rId13"/>
        <p:sld r:id="rId14"/>
        <p:sld r:id="rId15"/>
        <p:sld r:id="rId16"/>
        <p:sld r:id="rId17"/>
        <p:sld r:id="rId18"/>
        <p:sld r:id="rId19"/>
      </p:sldLst>
    </p:custShow>
  </p:custShow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882" autoAdjust="0"/>
    <p:restoredTop sz="94660"/>
  </p:normalViewPr>
  <p:slideViewPr>
    <p:cSldViewPr snapToGrid="0">
      <p:cViewPr varScale="1">
        <p:scale>
          <a:sx n="69" d="100"/>
          <a:sy n="69" d="100"/>
        </p:scale>
        <p:origin x="-744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6B45D-7CDA-4732-B8E5-A730ACB67832}" type="datetimeFigureOut">
              <a:rPr lang="ru-RU" smtClean="0"/>
              <a:pPr/>
              <a:t>02.07.2020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624D8-B058-4DA0-ABF6-4D1BC374C5D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643888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 advTm="5000">
        <p:split orient="vert"/>
      </p:transition>
    </mc:Choice>
    <mc:Fallback>
      <p:transition spd="slow" advClick="0" advTm="5000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6B45D-7CDA-4732-B8E5-A730ACB67832}" type="datetimeFigureOut">
              <a:rPr lang="ru-RU" smtClean="0"/>
              <a:pPr/>
              <a:t>02.07.2020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624D8-B058-4DA0-ABF6-4D1BC374C5D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961082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 advTm="5000">
        <p:split orient="vert"/>
      </p:transition>
    </mc:Choice>
    <mc:Fallback>
      <p:transition spd="slow" advClick="0" advTm="5000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6B45D-7CDA-4732-B8E5-A730ACB67832}" type="datetimeFigureOut">
              <a:rPr lang="ru-RU" smtClean="0"/>
              <a:pPr/>
              <a:t>02.07.2020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624D8-B058-4DA0-ABF6-4D1BC374C5D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019549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 advTm="5000">
        <p:split orient="vert"/>
      </p:transition>
    </mc:Choice>
    <mc:Fallback>
      <p:transition spd="slow" advClick="0" advTm="5000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6B45D-7CDA-4732-B8E5-A730ACB67832}" type="datetimeFigureOut">
              <a:rPr lang="ru-RU" smtClean="0"/>
              <a:pPr/>
              <a:t>02.07.2020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624D8-B058-4DA0-ABF6-4D1BC374C5D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533732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 advTm="5000">
        <p:split orient="vert"/>
      </p:transition>
    </mc:Choice>
    <mc:Fallback>
      <p:transition spd="slow" advClick="0" advTm="5000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6B45D-7CDA-4732-B8E5-A730ACB67832}" type="datetimeFigureOut">
              <a:rPr lang="ru-RU" smtClean="0"/>
              <a:pPr/>
              <a:t>02.07.2020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624D8-B058-4DA0-ABF6-4D1BC374C5D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637339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 advTm="5000">
        <p:split orient="vert"/>
      </p:transition>
    </mc:Choice>
    <mc:Fallback>
      <p:transition spd="slow" advClick="0" advTm="5000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6B45D-7CDA-4732-B8E5-A730ACB67832}" type="datetimeFigureOut">
              <a:rPr lang="ru-RU" smtClean="0"/>
              <a:pPr/>
              <a:t>02.07.2020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624D8-B058-4DA0-ABF6-4D1BC374C5D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790367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 advTm="5000">
        <p:split orient="vert"/>
      </p:transition>
    </mc:Choice>
    <mc:Fallback>
      <p:transition spd="slow" advClick="0" advTm="5000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6B45D-7CDA-4732-B8E5-A730ACB67832}" type="datetimeFigureOut">
              <a:rPr lang="ru-RU" smtClean="0"/>
              <a:pPr/>
              <a:t>02.07.2020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624D8-B058-4DA0-ABF6-4D1BC374C5D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747911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 advTm="5000">
        <p:split orient="vert"/>
      </p:transition>
    </mc:Choice>
    <mc:Fallback>
      <p:transition spd="slow" advClick="0" advTm="5000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6B45D-7CDA-4732-B8E5-A730ACB67832}" type="datetimeFigureOut">
              <a:rPr lang="ru-RU" smtClean="0"/>
              <a:pPr/>
              <a:t>02.07.2020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624D8-B058-4DA0-ABF6-4D1BC374C5D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264415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 advTm="5000">
        <p:split orient="vert"/>
      </p:transition>
    </mc:Choice>
    <mc:Fallback>
      <p:transition spd="slow" advClick="0" advTm="5000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6B45D-7CDA-4732-B8E5-A730ACB67832}" type="datetimeFigureOut">
              <a:rPr lang="ru-RU" smtClean="0"/>
              <a:pPr/>
              <a:t>02.07.2020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624D8-B058-4DA0-ABF6-4D1BC374C5D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187948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 advTm="5000">
        <p:split orient="vert"/>
      </p:transition>
    </mc:Choice>
    <mc:Fallback>
      <p:transition spd="slow" advClick="0" advTm="5000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6B45D-7CDA-4732-B8E5-A730ACB67832}" type="datetimeFigureOut">
              <a:rPr lang="ru-RU" smtClean="0"/>
              <a:pPr/>
              <a:t>02.07.2020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624D8-B058-4DA0-ABF6-4D1BC374C5D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817817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 advTm="5000">
        <p:split orient="vert"/>
      </p:transition>
    </mc:Choice>
    <mc:Fallback>
      <p:transition spd="slow" advClick="0" advTm="5000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6B45D-7CDA-4732-B8E5-A730ACB67832}" type="datetimeFigureOut">
              <a:rPr lang="ru-RU" smtClean="0"/>
              <a:pPr/>
              <a:t>02.07.2020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624D8-B058-4DA0-ABF6-4D1BC374C5D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035695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 advTm="5000">
        <p:split orient="vert"/>
      </p:transition>
    </mc:Choice>
    <mc:Fallback>
      <p:transition spd="slow" advClick="0" advTm="5000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F6B45D-7CDA-4732-B8E5-A730ACB67832}" type="datetimeFigureOut">
              <a:rPr lang="ru-RU" smtClean="0"/>
              <a:pPr/>
              <a:t>02.07.2020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7624D8-B058-4DA0-ABF6-4D1BC374C5D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97999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  <p:sldLayoutId id="2147483940" r:id="rId4"/>
    <p:sldLayoutId id="2147483941" r:id="rId5"/>
    <p:sldLayoutId id="2147483942" r:id="rId6"/>
    <p:sldLayoutId id="2147483943" r:id="rId7"/>
    <p:sldLayoutId id="2147483944" r:id="rId8"/>
    <p:sldLayoutId id="2147483945" r:id="rId9"/>
    <p:sldLayoutId id="2147483946" r:id="rId10"/>
    <p:sldLayoutId id="2147483947" r:id="rId11"/>
  </p:sldLayoutIdLst>
  <mc:AlternateContent xmlns:mc="http://schemas.openxmlformats.org/markup-compatibility/2006">
    <mc:Choice xmlns:p14="http://schemas.microsoft.com/office/powerpoint/2010/main" xmlns="" Requires="p14">
      <p:transition spd="slow" p14:dur="1500" advClick="0" advTm="5000">
        <p:split orient="vert"/>
      </p:transition>
    </mc:Choice>
    <mc:Fallback>
      <p:transition spd="slow" advClick="0" advTm="5000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microsoft.com/office/2007/relationships/media" Target="../media/media2.mp3"/><Relationship Id="rId2" Type="http://schemas.openxmlformats.org/officeDocument/2006/relationships/audio" Target="../media/media2.mp3"/><Relationship Id="rId1" Type="http://schemas.openxmlformats.org/officeDocument/2006/relationships/audio" Target="../media/media1.wma"/><Relationship Id="rId6" Type="http://schemas.openxmlformats.org/officeDocument/2006/relationships/image" Target="../media/image2.jpeg"/><Relationship Id="rId5" Type="http://schemas.openxmlformats.org/officeDocument/2006/relationships/image" Target="../media/image1.png"/><Relationship Id="rId4" Type="http://schemas.microsoft.com/office/2007/relationships/media" Target="../media/media1.wma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media3.wma"/><Relationship Id="rId5" Type="http://schemas.openxmlformats.org/officeDocument/2006/relationships/image" Target="../media/image1.png"/><Relationship Id="rId4" Type="http://schemas.microsoft.com/office/2007/relationships/media" Target="../media/media3.wma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media4.wma"/><Relationship Id="rId5" Type="http://schemas.openxmlformats.org/officeDocument/2006/relationships/image" Target="../media/image1.png"/><Relationship Id="rId4" Type="http://schemas.microsoft.com/office/2007/relationships/media" Target="../media/media4.wma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media5.wma"/><Relationship Id="rId5" Type="http://schemas.openxmlformats.org/officeDocument/2006/relationships/image" Target="../media/image1.png"/><Relationship Id="rId4" Type="http://schemas.microsoft.com/office/2007/relationships/media" Target="../media/media5.wma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71700" y="1770063"/>
            <a:ext cx="9144000" cy="2387600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7714" y="0"/>
            <a:ext cx="1225234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Виды ходьбы, упражнения с различными               гимнастическими предметами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НЕПОСЕДЫ - Гимнастика_(Inkompmusic.ru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xmlns="" r:embed="rId7">
                  <p14:fade in="5000" out="5000"/>
                </p14:media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5" name="НЕПОСЕДЫ - Гимнастика_(Inkompmusic.ru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xmlns="" r:embed="rId7">
                  <p14:fade in="4000" out="5000"/>
                </p14:media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590801" y="5791200"/>
            <a:ext cx="106125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Подготовила Смирнова Елена Николаевна</a:t>
            </a:r>
            <a:endParaRPr lang="ru-RU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723328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 advTm="5000">
        <p:split orient="vert"/>
      </p:transition>
    </mc:Choice>
    <mc:Fallback>
      <p:transition spd="slow" advClick="0" advTm="5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numSld="999">
                <p:cTn id="16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numSld="999">
                <p:cTn id="1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887653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 advTm="5000">
        <p:split orient="vert"/>
      </p:transition>
    </mc:Choice>
    <mc:Fallback>
      <p:transition spd="slow"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-637953"/>
            <a:ext cx="12440093" cy="7465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646572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 advTm="5000">
        <p:split orient="vert"/>
      </p:transition>
    </mc:Choice>
    <mc:Fallback>
      <p:transition spd="slow"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88149" y="0"/>
            <a:ext cx="6003851" cy="669851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91386" y="489099"/>
            <a:ext cx="5996763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Упражнение с палкой </a:t>
            </a:r>
          </a:p>
          <a:p>
            <a:endParaRPr lang="en-US" sz="2400" b="1" dirty="0" smtClean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- И. п. : основная стойка, палка в правой руке. 1 – руки в стороны; 2 – руки вверх, передать палку в левую руку. 3 – руки в стороны. 4 - руки вниз. Повторить (6 раз).</a:t>
            </a:r>
          </a:p>
          <a:p>
            <a:r>
              <a:rPr lang="ru-RU" sz="24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-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И.п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: основная стойка, палка внизу. 1— 2 - подняться на носки, поднимая палку обеими прямыми руками вверх-вниз; 3-4 -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и.п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(8 раз).</a:t>
            </a:r>
          </a:p>
          <a:p>
            <a:r>
              <a:rPr lang="ru-RU" sz="24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- И. п. : основная стойка, палка вверху, руки прямые. 1— присесть, палку вперед; 2— вернуться в исходное положение. (5 раз)</a:t>
            </a:r>
          </a:p>
          <a:p>
            <a:r>
              <a:rPr lang="ru-RU" sz="24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- И. п. : стоя ноги врозь, палка внизу. 1-2-поворот туловища вправо, руки прямые, колени не сгибать; 3-4 вернуться в и. п. То же влево. (8 раз)</a:t>
            </a:r>
            <a:endParaRPr lang="ru-RU" sz="2400" b="0" i="0" dirty="0">
              <a:solidFill>
                <a:srgbClr val="333333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023836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 advTm="5000">
        <p:split orient="vert"/>
      </p:transition>
    </mc:Choice>
    <mc:Fallback>
      <p:transition spd="slow"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68482" y="332510"/>
            <a:ext cx="6508172" cy="56955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375"/>
              </a:spcBef>
              <a:spcAft>
                <a:spcPts val="375"/>
              </a:spcAft>
            </a:pPr>
            <a:r>
              <a:rPr lang="ru-RU" sz="28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Упражнение со скакалкой: «Высокое дерево»</a:t>
            </a:r>
            <a:endParaRPr lang="ru-RU" sz="2800" dirty="0" smtClean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375"/>
              </a:spcBef>
              <a:spcAft>
                <a:spcPts val="1125"/>
              </a:spcAft>
            </a:pPr>
            <a:r>
              <a:rPr lang="ru-RU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Исходное положение - стоя, ноги на ширине плеч, скакалку сложить вчетверо и держать перед собой в опущенных руках. На счет 1 – плавно поднять прямые руки вперед перед собой, на счет 2 – стать на носки и поднять руки вверх, на счет 3 – медленно прогнуться и посмотреть на скакалку, на счет 4 - вернуться в исходное положение. Повторить 5–7 раз в медленном темпе</a:t>
            </a:r>
            <a:r>
              <a:rPr lang="ru-RU" sz="28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8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34176" y="332510"/>
            <a:ext cx="4557823" cy="6195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08150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 advTm="5000">
        <p:split orient="vert"/>
      </p:transition>
    </mc:Choice>
    <mc:Fallback>
      <p:transition spd="slow"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23455" y="429492"/>
            <a:ext cx="4935907" cy="57015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936"/>
              </a:lnSpc>
            </a:pPr>
            <a:endParaRPr lang="ru-RU" sz="2400" b="1" i="0" dirty="0" smtClean="0">
              <a:solidFill>
                <a:srgbClr val="000000"/>
              </a:solidFill>
              <a:effectLst/>
              <a:latin typeface="Times New Roman, serif"/>
            </a:endParaRPr>
          </a:p>
          <a:p>
            <a:pPr>
              <a:lnSpc>
                <a:spcPts val="936"/>
              </a:lnSpc>
            </a:pP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936"/>
              </a:lnSpc>
            </a:pPr>
            <a:r>
              <a:rPr lang="ru-RU" sz="2800" b="1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Упражнения с мячом </a:t>
            </a:r>
          </a:p>
          <a:p>
            <a:pPr>
              <a:lnSpc>
                <a:spcPts val="936"/>
              </a:lnSpc>
            </a:pPr>
            <a:endParaRPr lang="ru-RU" sz="2400" b="1" dirty="0">
              <a:latin typeface="Times New Roman, serif"/>
            </a:endParaRPr>
          </a:p>
          <a:p>
            <a:pPr>
              <a:lnSpc>
                <a:spcPts val="936"/>
              </a:lnSpc>
            </a:pPr>
            <a:endParaRPr lang="ru-RU" sz="2400" b="1" i="0" dirty="0" smtClean="0">
              <a:effectLst/>
              <a:latin typeface="Times New Roman, serif"/>
            </a:endParaRPr>
          </a:p>
          <a:p>
            <a:pPr>
              <a:lnSpc>
                <a:spcPts val="936"/>
              </a:lnSpc>
            </a:pP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936"/>
              </a:lnSpc>
            </a:pPr>
            <a:r>
              <a:rPr lang="ru-RU" sz="2400" b="1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Исходное положение</a:t>
            </a:r>
            <a:endParaRPr lang="ru-RU" sz="2400" b="0" i="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Стоя на правой ноге, левую согнуть в коленном суставе и приподнять, стопу левой ноги прижать к го­лени правой, мяч в опущенных руках.</a:t>
            </a:r>
          </a:p>
          <a:p>
            <a:r>
              <a:rPr lang="ru-RU" sz="2400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 первые две строчки медленно поднимать мяч над головой, сохраняя равновесие. На третью строч­ку потянуться вверх и приподняться на носках, на последнюю строчку вернуться в исходное положение. Выполняется медленно поочередно на каждой ноге.</a:t>
            </a:r>
            <a:endParaRPr lang="ru-RU" sz="2400" b="0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406020" y="0"/>
            <a:ext cx="3438939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0" dirty="0" smtClean="0">
                <a:solidFill>
                  <a:srgbClr val="000000"/>
                </a:solidFill>
                <a:effectLst/>
                <a:latin typeface="Times New Roman, serif"/>
              </a:rPr>
              <a:t/>
            </a:r>
            <a:br>
              <a:rPr lang="ru-RU" b="1" i="0" dirty="0" smtClean="0">
                <a:solidFill>
                  <a:srgbClr val="000000"/>
                </a:solidFill>
                <a:effectLst/>
                <a:latin typeface="Times New Roman, serif"/>
              </a:rPr>
            </a:br>
            <a:r>
              <a:rPr lang="ru-RU" b="1" i="0" dirty="0" smtClean="0">
                <a:effectLst/>
                <a:latin typeface="Times New Roman, serif"/>
              </a:rPr>
              <a:t>Белый аист не устанет</a:t>
            </a:r>
            <a:endParaRPr lang="ru-RU" b="0" i="0" dirty="0" smtClean="0">
              <a:effectLst/>
              <a:latin typeface="Open Sans"/>
            </a:endParaRPr>
          </a:p>
          <a:p>
            <a:r>
              <a:rPr lang="ru-RU" b="1" i="0" dirty="0" smtClean="0">
                <a:effectLst/>
                <a:latin typeface="Times New Roman, serif"/>
              </a:rPr>
              <a:t>На одной ноге стоять,</a:t>
            </a:r>
            <a:endParaRPr lang="ru-RU" b="0" i="0" dirty="0" smtClean="0">
              <a:effectLst/>
              <a:latin typeface="Open Sans"/>
            </a:endParaRPr>
          </a:p>
          <a:p>
            <a:r>
              <a:rPr lang="ru-RU" b="1" i="0" dirty="0" smtClean="0">
                <a:effectLst/>
                <a:latin typeface="Times New Roman, serif"/>
              </a:rPr>
              <a:t>Но когда весна настанет,</a:t>
            </a:r>
            <a:endParaRPr lang="ru-RU" b="0" i="0" dirty="0" smtClean="0">
              <a:effectLst/>
              <a:latin typeface="Open Sans"/>
            </a:endParaRPr>
          </a:p>
          <a:p>
            <a:r>
              <a:rPr lang="ru-RU" b="1" i="0" dirty="0" smtClean="0">
                <a:effectLst/>
                <a:latin typeface="Times New Roman, serif"/>
              </a:rPr>
              <a:t>Он захочет полетать.</a:t>
            </a:r>
            <a:endParaRPr lang="ru-RU" b="0" i="0" dirty="0" smtClean="0">
              <a:effectLst/>
              <a:latin typeface="Open Sans"/>
            </a:endParaRPr>
          </a:p>
          <a:p>
            <a:r>
              <a:rPr lang="ru-RU" b="1" i="0" dirty="0" smtClean="0">
                <a:effectLst/>
                <a:latin typeface="Times New Roman, serif"/>
              </a:rPr>
              <a:t>Крылья-паруса расправит,</a:t>
            </a:r>
            <a:endParaRPr lang="ru-RU" b="0" i="0" dirty="0" smtClean="0">
              <a:effectLst/>
              <a:latin typeface="Open Sans"/>
            </a:endParaRPr>
          </a:p>
          <a:p>
            <a:r>
              <a:rPr lang="ru-RU" b="1" i="0" dirty="0" smtClean="0">
                <a:effectLst/>
                <a:latin typeface="Times New Roman, serif"/>
              </a:rPr>
              <a:t>Улетит под небеса,</a:t>
            </a:r>
            <a:endParaRPr lang="ru-RU" b="0" i="0" dirty="0" smtClean="0">
              <a:effectLst/>
              <a:latin typeface="Open Sans"/>
            </a:endParaRPr>
          </a:p>
          <a:p>
            <a:r>
              <a:rPr lang="ru-RU" b="1" i="0" dirty="0" smtClean="0">
                <a:effectLst/>
                <a:latin typeface="Times New Roman, serif"/>
              </a:rPr>
              <a:t>Все его за это хвалят,</a:t>
            </a:r>
            <a:endParaRPr lang="ru-RU" b="0" i="0" dirty="0" smtClean="0">
              <a:effectLst/>
              <a:latin typeface="Open Sans"/>
            </a:endParaRPr>
          </a:p>
          <a:p>
            <a:r>
              <a:rPr lang="ru-RU" b="1" i="0" dirty="0" smtClean="0">
                <a:effectLst/>
                <a:latin typeface="Times New Roman, serif"/>
              </a:rPr>
              <a:t>Вот такие чудеса</a:t>
            </a:r>
            <a:r>
              <a:rPr lang="ru-RU" sz="4000" b="1" i="0" dirty="0" smtClean="0">
                <a:effectLst/>
                <a:latin typeface="Times New Roman, serif"/>
              </a:rPr>
              <a:t>.</a:t>
            </a:r>
            <a:endParaRPr lang="ru-RU" b="0" i="0" dirty="0" smtClean="0">
              <a:effectLst/>
              <a:latin typeface="Open Sans"/>
            </a:endParaRPr>
          </a:p>
          <a:p>
            <a:r>
              <a:rPr lang="ru-RU" dirty="0" smtClean="0">
                <a:solidFill>
                  <a:srgbClr val="FF0000"/>
                </a:solidFill>
              </a:rPr>
              <a:t/>
            </a:r>
            <a:br>
              <a:rPr lang="ru-RU" dirty="0" smtClean="0">
                <a:solidFill>
                  <a:srgbClr val="FF0000"/>
                </a:solidFill>
              </a:rPr>
            </a:b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61451" y="2913322"/>
            <a:ext cx="4936651" cy="3636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760587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 advTm="5000">
        <p:split orient="vert"/>
      </p:transition>
    </mc:Choice>
    <mc:Fallback>
      <p:transition spd="slow"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211780" y="153422"/>
            <a:ext cx="7855528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340"/>
            <a:r>
              <a:rPr lang="ru-RU" sz="2000" b="1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Упражнение с обручем </a:t>
            </a:r>
          </a:p>
          <a:p>
            <a:pPr indent="180340"/>
            <a:r>
              <a:rPr lang="ru-RU" sz="2000" b="1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Цель: развивать мелкие мышцы кисти рук, координации движений в мелких и крупных мышечных группах, содействовать развитию быстроты и ловкости.</a:t>
            </a:r>
            <a:br>
              <a:rPr lang="ru-RU" sz="2000" b="1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i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«Пропеллер»-</a:t>
            </a:r>
            <a:r>
              <a:rPr lang="ru-RU" sz="2000" b="1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обруч вертикально на полу, захват одной рукой. С помощью вращательного движения кисти руки привести обруч в круговое движение вокруг своей оси, успеть поймать обруч, не давая ему упасть.</a:t>
            </a:r>
            <a:br>
              <a:rPr lang="ru-RU" sz="2000" b="1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i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«Загляни в окошко»-</a:t>
            </a:r>
            <a:r>
              <a:rPr lang="ru-RU" sz="2000" b="1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обруч в том же положении; придерживать его двумя руками сверху. Встать на обруч двумя ногами. Присесть и покачиваться вправо- влево, пытаться продвигаться вперёд.</a:t>
            </a:r>
            <a:br>
              <a:rPr lang="ru-RU" sz="2000" b="1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i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«Полёт в космос»- </a:t>
            </a:r>
            <a:r>
              <a:rPr lang="ru-RU" sz="2000" b="1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обруч лежит на полу. Встать в середину обруча. Присесть, взять его двумя руками и вставая поднимать обруч вверх. Не меняя положение захвата, поднимать обруч выше и выше до уровня поднятых рук над головой.</a:t>
            </a:r>
            <a:br>
              <a:rPr lang="ru-RU" sz="2000" b="1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Подвижная игра </a:t>
            </a:r>
            <a:r>
              <a:rPr lang="ru-RU" sz="2000" b="1" i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«Скорее в обруч»</a:t>
            </a:r>
            <a:endParaRPr lang="ru-RU" sz="2000" b="1" i="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180340"/>
            <a:r>
              <a:rPr lang="ru-RU" sz="2000" b="1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 полу произвольно расположены обручи. Около каждого стоят по двое детей. По сигналу «Беги!» дети бегают вокруг своего обруча. По сигналу «В обруч!» впрыгивают в обруч и поднимают его вверх.</a:t>
            </a:r>
            <a:endParaRPr lang="ru-RU" sz="2000" b="1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7712" y="153422"/>
            <a:ext cx="3657600" cy="6555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805525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 advTm="5000">
        <p:split orient="vert"/>
      </p:transition>
    </mc:Choice>
    <mc:Fallback>
      <p:transition spd="slow"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5749" y="0"/>
            <a:ext cx="5162551" cy="633152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597156" y="1110434"/>
            <a:ext cx="6353839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/>
            <a:endParaRPr lang="ru-RU" sz="2400" dirty="0">
              <a:latin typeface="Times New Roman" panose="02020603050405020304" pitchFamily="18" charset="0"/>
            </a:endParaRPr>
          </a:p>
          <a:p>
            <a:pPr marL="457200"/>
            <a:r>
              <a:rPr lang="ru-RU" sz="2400" dirty="0" smtClean="0">
                <a:latin typeface="Times New Roman" panose="02020603050405020304" pitchFamily="18" charset="0"/>
              </a:rPr>
              <a:t>Упражнения с ленточками </a:t>
            </a:r>
            <a:endParaRPr lang="ru-RU" sz="2400" dirty="0">
              <a:latin typeface="Times New Roman" panose="02020603050405020304" pitchFamily="18" charset="0"/>
            </a:endParaRPr>
          </a:p>
          <a:p>
            <a:pPr marL="457200">
              <a:buFont typeface="+mj-lt"/>
              <a:buAutoNum type="arabicPeriod"/>
            </a:pPr>
            <a:r>
              <a:rPr lang="ru-RU" sz="2400" dirty="0" err="1" smtClean="0">
                <a:latin typeface="Times New Roman" panose="02020603050405020304" pitchFamily="18" charset="0"/>
              </a:rPr>
              <a:t>И.п</a:t>
            </a:r>
            <a:r>
              <a:rPr lang="ru-RU" sz="2400" dirty="0">
                <a:latin typeface="Times New Roman" panose="02020603050405020304" pitchFamily="18" charset="0"/>
              </a:rPr>
              <a:t>. - стоя, ноги на ширине плеч, ленты в руках, руки опущены.</a:t>
            </a:r>
            <a:br>
              <a:rPr lang="ru-RU" sz="2400" dirty="0">
                <a:latin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</a:rPr>
              <a:t> 1 - наклон вперед, коснуться лентами пола</a:t>
            </a:r>
            <a:br>
              <a:rPr lang="ru-RU" sz="2400" dirty="0">
                <a:latin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</a:rPr>
              <a:t> 2 - вернуться в </a:t>
            </a:r>
            <a:r>
              <a:rPr lang="ru-RU" sz="2400" dirty="0" err="1">
                <a:latin typeface="Times New Roman" panose="02020603050405020304" pitchFamily="18" charset="0"/>
              </a:rPr>
              <a:t>и.п</a:t>
            </a:r>
            <a:r>
              <a:rPr lang="ru-RU" sz="2400" dirty="0">
                <a:latin typeface="Times New Roman" panose="02020603050405020304" pitchFamily="18" charset="0"/>
              </a:rPr>
              <a:t>. 5-6 раз</a:t>
            </a:r>
            <a:endParaRPr lang="ru-RU" sz="2400" dirty="0">
              <a:latin typeface="Arial" panose="020B0604020202020204" pitchFamily="34" charset="0"/>
            </a:endParaRPr>
          </a:p>
          <a:p>
            <a:pPr marL="457200">
              <a:buFont typeface="+mj-lt"/>
              <a:buAutoNum type="arabicPeriod"/>
            </a:pPr>
            <a:r>
              <a:rPr lang="ru-RU" sz="2400" dirty="0" err="1">
                <a:latin typeface="Times New Roman" panose="02020603050405020304" pitchFamily="18" charset="0"/>
              </a:rPr>
              <a:t>И.п</a:t>
            </a:r>
            <a:r>
              <a:rPr lang="ru-RU" sz="2400" dirty="0">
                <a:latin typeface="Times New Roman" panose="02020603050405020304" pitchFamily="18" charset="0"/>
              </a:rPr>
              <a:t>. - сидя, ноги вытянуты перед собой, ленточки в руках перед грудью.</a:t>
            </a:r>
            <a:br>
              <a:rPr lang="ru-RU" sz="2400" dirty="0">
                <a:latin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</a:rPr>
              <a:t> 1 - наклониться достать лентами пальцы ног</a:t>
            </a:r>
            <a:br>
              <a:rPr lang="ru-RU" sz="2400" dirty="0">
                <a:latin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</a:rPr>
              <a:t> 2 - вернуться в </a:t>
            </a:r>
            <a:r>
              <a:rPr lang="ru-RU" sz="2400" dirty="0" err="1">
                <a:latin typeface="Times New Roman" panose="02020603050405020304" pitchFamily="18" charset="0"/>
              </a:rPr>
              <a:t>и.п</a:t>
            </a:r>
            <a:r>
              <a:rPr lang="ru-RU" sz="2400" dirty="0">
                <a:latin typeface="Times New Roman" panose="02020603050405020304" pitchFamily="18" charset="0"/>
              </a:rPr>
              <a:t>. 5 раз</a:t>
            </a:r>
            <a:endParaRPr lang="ru-RU" sz="2400" dirty="0">
              <a:latin typeface="Arial" panose="020B0604020202020204" pitchFamily="34" charset="0"/>
            </a:endParaRPr>
          </a:p>
          <a:p>
            <a:pPr marL="457200">
              <a:buFont typeface="+mj-lt"/>
              <a:buAutoNum type="arabicPeriod"/>
            </a:pPr>
            <a:r>
              <a:rPr lang="ru-RU" sz="2400" dirty="0" err="1">
                <a:latin typeface="Times New Roman" panose="02020603050405020304" pitchFamily="18" charset="0"/>
              </a:rPr>
              <a:t>И.п</a:t>
            </a:r>
            <a:r>
              <a:rPr lang="ru-RU" sz="2400" dirty="0">
                <a:latin typeface="Times New Roman" panose="02020603050405020304" pitchFamily="18" charset="0"/>
              </a:rPr>
              <a:t>. - стоя, ноги вместе, ленточки на полу. Прыжки на двух ногах вокруг ленточек с чередованием с ходьбой вокруг ленточек.</a:t>
            </a:r>
            <a:endParaRPr lang="ru-RU" sz="2400" b="0" i="0" dirty="0"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210548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 advTm="5000">
        <p:split orient="vert"/>
      </p:transition>
    </mc:Choice>
    <mc:Fallback>
      <p:transition spd="slow"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723015" y="510363"/>
            <a:ext cx="4848445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200" b="1" dirty="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ru-RU" sz="32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Упражнение  с булавой </a:t>
            </a:r>
          </a:p>
          <a:p>
            <a:r>
              <a:rPr lang="ru-RU" sz="32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Сбей </a:t>
            </a:r>
            <a:r>
              <a:rPr lang="ru-RU" sz="32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булаву (кеглю)».</a:t>
            </a: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 На площадке, на расстоянии 2 м от исходной черты, устанавливают 5—6 булав. Дети бросают мешочки, стараясь сбить булавы.</a:t>
            </a:r>
            <a:endParaRPr lang="ru-RU" sz="32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41581" y="0"/>
            <a:ext cx="62306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391481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 advTm="5000">
        <p:split orient="vert"/>
      </p:transition>
    </mc:Choice>
    <mc:Fallback>
      <p:transition spd="slow"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065836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 advTm="5000">
        <p:split orient="vert"/>
      </p:transition>
    </mc:Choice>
    <mc:Fallback>
      <p:transition spd="slow"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76300" y="0"/>
            <a:ext cx="9144000" cy="6858000"/>
          </a:xfrm>
          <a:prstGeom prst="rect">
            <a:avLst/>
          </a:prstGeom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858548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 advTm="5000">
        <p:split orient="vert"/>
      </p:transition>
    </mc:Choice>
    <mc:Fallback>
      <p:transition spd="slow" advClick="0" advTm="5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250192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 advTm="5000">
        <p:split orient="vert"/>
      </p:transition>
    </mc:Choice>
    <mc:Fallback>
      <p:transition spd="slow" advClick="0" advTm="5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960990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 advTm="5000">
        <p:split orient="vert"/>
      </p:transition>
    </mc:Choice>
    <mc:Fallback>
      <p:transition spd="slow" advClick="0" advTm="5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101125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 advTm="5000">
        <p:split orient="vert"/>
      </p:transition>
    </mc:Choice>
    <mc:Fallback>
      <p:transition spd="slow"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664131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 advTm="5000">
        <p:split orient="vert"/>
      </p:transition>
    </mc:Choice>
    <mc:Fallback>
      <p:transition spd="slow"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057816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 advTm="5000">
        <p:split orient="vert"/>
      </p:transition>
    </mc:Choice>
    <mc:Fallback>
      <p:transition spd="slow"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127039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 advTm="5000">
        <p:split orient="vert"/>
      </p:transition>
    </mc:Choice>
    <mc:Fallback>
      <p:transition spd="slow"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703322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 advTm="5000">
        <p:split orient="vert"/>
      </p:transition>
    </mc:Choice>
    <mc:Fallback>
      <p:transition spd="slow"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1828</TotalTime>
  <Words>197</Words>
  <Application>Microsoft Office PowerPoint</Application>
  <PresentationFormat>Произвольный</PresentationFormat>
  <Paragraphs>39</Paragraphs>
  <Slides>18</Slides>
  <Notes>0</Notes>
  <HiddenSlides>0</HiddenSlides>
  <MMClips>6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  <vt:variant>
        <vt:lpstr>Произвольные показы</vt:lpstr>
      </vt:variant>
      <vt:variant>
        <vt:i4>1</vt:i4>
      </vt:variant>
    </vt:vector>
  </HeadingPairs>
  <TitlesOfParts>
    <vt:vector size="20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Произвольный показ 1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Виды ходьбы, упражнения с различными гимнастическими предметами.</dc:title>
  <dc:creator>равиль</dc:creator>
  <cp:lastModifiedBy>Алексей Смирнов</cp:lastModifiedBy>
  <cp:revision>30</cp:revision>
  <dcterms:created xsi:type="dcterms:W3CDTF">2020-04-23T12:47:58Z</dcterms:created>
  <dcterms:modified xsi:type="dcterms:W3CDTF">2020-07-02T15:28:57Z</dcterms:modified>
</cp:coreProperties>
</file>