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56" r:id="rId3"/>
    <p:sldId id="258" r:id="rId4"/>
    <p:sldId id="257" r:id="rId5"/>
    <p:sldId id="276" r:id="rId6"/>
    <p:sldId id="274" r:id="rId7"/>
    <p:sldId id="275" r:id="rId8"/>
    <p:sldId id="260" r:id="rId9"/>
    <p:sldId id="261" r:id="rId10"/>
    <p:sldId id="262" r:id="rId11"/>
    <p:sldId id="263" r:id="rId12"/>
    <p:sldId id="270" r:id="rId13"/>
    <p:sldId id="264" r:id="rId14"/>
    <p:sldId id="265" r:id="rId15"/>
    <p:sldId id="266" r:id="rId16"/>
    <p:sldId id="267" r:id="rId17"/>
    <p:sldId id="268" r:id="rId18"/>
    <p:sldId id="277" r:id="rId19"/>
    <p:sldId id="278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EE15B410-3D63-431E-8539-1F7BED653211}">
          <p14:sldIdLst>
            <p14:sldId id="273"/>
            <p14:sldId id="256"/>
            <p14:sldId id="258"/>
            <p14:sldId id="257"/>
            <p14:sldId id="276"/>
            <p14:sldId id="274"/>
            <p14:sldId id="275"/>
            <p14:sldId id="260"/>
            <p14:sldId id="261"/>
            <p14:sldId id="262"/>
            <p14:sldId id="263"/>
            <p14:sldId id="270"/>
            <p14:sldId id="264"/>
            <p14:sldId id="265"/>
            <p14:sldId id="266"/>
            <p14:sldId id="267"/>
            <p14:sldId id="268"/>
            <p14:sldId id="277"/>
            <p14:sldId id="278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Методика развития двигательных способностей (быстроты)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5661248"/>
            <a:ext cx="5482952" cy="936104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 smtClean="0"/>
              <a:t>                                          </a:t>
            </a:r>
            <a:r>
              <a:rPr lang="ru-RU" dirty="0" smtClean="0"/>
              <a:t>Выполнила: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</a:t>
            </a:r>
            <a:r>
              <a:rPr lang="ru-RU" dirty="0" smtClean="0"/>
              <a:t>Смирнова Е.Н</a:t>
            </a:r>
            <a:endParaRPr lang="ru-RU" dirty="0" smtClean="0"/>
          </a:p>
          <a:p>
            <a:pPr marL="137160" indent="0" algn="r">
              <a:buNone/>
            </a:pPr>
            <a:endParaRPr lang="ru-RU" dirty="0" smtClean="0"/>
          </a:p>
        </p:txBody>
      </p:sp>
      <p:pic>
        <p:nvPicPr>
          <p:cNvPr id="11266" name="Picture 2" descr="C:\Users\Еленач\Pictures\i6GH7Q0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5313"/>
            <a:ext cx="2304256" cy="26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0-tub-ru.yandex.net/i?id=bc21804eba2c9457f7e92f8dad81ce9d-124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359204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04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7"/>
            <a:ext cx="8995048" cy="3600401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Развитию быстроты также способствуют подвижные игры, скоростно-силовые упражнения (прыжки, метание). 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Еленач\Pictures\быстрот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7912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3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24936" cy="619268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Эффективным средством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развития </a:t>
            </a:r>
            <a:r>
              <a:rPr lang="ru-RU" dirty="0"/>
              <a:t>быстроты </a:t>
            </a:r>
            <a:r>
              <a:rPr lang="ru-RU" dirty="0" smtClean="0"/>
              <a:t>являются</a:t>
            </a:r>
          </a:p>
          <a:p>
            <a:pPr marL="137160" indent="0">
              <a:buNone/>
            </a:pPr>
            <a:r>
              <a:rPr lang="ru-RU" dirty="0" smtClean="0"/>
              <a:t>упражнения </a:t>
            </a:r>
            <a:r>
              <a:rPr lang="ru-RU" dirty="0"/>
              <a:t>направленные </a:t>
            </a:r>
            <a:r>
              <a:rPr lang="ru-RU" dirty="0" smtClean="0"/>
              <a:t>на</a:t>
            </a:r>
          </a:p>
          <a:p>
            <a:pPr marL="13716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способности </a:t>
            </a:r>
            <a:r>
              <a:rPr lang="ru-RU" dirty="0" smtClean="0"/>
              <a:t>быстро</a:t>
            </a:r>
          </a:p>
          <a:p>
            <a:pPr marL="137160" indent="0">
              <a:buNone/>
            </a:pPr>
            <a:r>
              <a:rPr lang="ru-RU" dirty="0" smtClean="0"/>
              <a:t>выполнять </a:t>
            </a:r>
            <a:r>
              <a:rPr lang="ru-RU" dirty="0"/>
              <a:t>движения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Дети </a:t>
            </a:r>
            <a:r>
              <a:rPr lang="ru-RU" dirty="0" smtClean="0"/>
              <a:t>осваивают </a:t>
            </a:r>
            <a:r>
              <a:rPr lang="ru-RU" dirty="0"/>
              <a:t>упражнения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лучше </a:t>
            </a:r>
            <a:r>
              <a:rPr lang="ru-RU" dirty="0"/>
              <a:t>всего в медленном темпе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Упражнения не должны быть </a:t>
            </a:r>
            <a:r>
              <a:rPr lang="ru-RU" dirty="0"/>
              <a:t>продолжительными, однообразными. </a:t>
            </a:r>
          </a:p>
          <a:p>
            <a:pPr marL="137160" indent="0">
              <a:buNone/>
            </a:pPr>
            <a:r>
              <a:rPr lang="ru-RU" dirty="0" smtClean="0"/>
              <a:t> Повторять </a:t>
            </a:r>
            <a:r>
              <a:rPr lang="ru-RU" dirty="0"/>
              <a:t>в разных условиях с разной интенсивностью, с усложнениями или, наоборот, со снижением требований.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811571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39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  <a:solidFill>
            <a:schemeClr val="accent4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dirty="0">
                <a:latin typeface="Arial"/>
                <a:ea typeface="Times New Roman"/>
                <a:cs typeface="Times New Roman"/>
              </a:rPr>
              <a:t>Важными средствами развития быстроты и ловкости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являются</a:t>
            </a:r>
            <a:r>
              <a:rPr lang="en-US" dirty="0" smtClean="0">
                <a:latin typeface="Arial"/>
                <a:ea typeface="Times New Roman"/>
                <a:cs typeface="Times New Roman"/>
              </a:rPr>
              <a:t>: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подвижные </a:t>
            </a:r>
            <a:r>
              <a:rPr lang="ru-RU" dirty="0">
                <a:latin typeface="Arial"/>
                <a:ea typeface="Times New Roman"/>
                <a:cs typeface="Times New Roman"/>
              </a:rPr>
              <a:t>игры </a:t>
            </a:r>
            <a:endParaRPr lang="en-US" dirty="0" smtClean="0">
              <a:latin typeface="Arial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 игры-эстафеты</a:t>
            </a:r>
            <a:endParaRPr lang="en-US" dirty="0" smtClean="0">
              <a:latin typeface="Arial"/>
              <a:ea typeface="Times New Roman"/>
              <a:cs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ru-RU" dirty="0">
                <a:latin typeface="Arial"/>
                <a:ea typeface="Times New Roman"/>
                <a:cs typeface="Times New Roman"/>
              </a:rPr>
              <a:t>В них могут сочетаться самые разнообразные двигательные задания, развивающие быстроту и ловкость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.</a:t>
            </a:r>
            <a:endParaRPr lang="en-US" dirty="0" smtClean="0">
              <a:latin typeface="Arial"/>
              <a:ea typeface="Times New Roman"/>
              <a:cs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ru-RU" dirty="0">
                <a:latin typeface="Arial"/>
                <a:ea typeface="Times New Roman"/>
                <a:cs typeface="Times New Roman"/>
              </a:rPr>
              <a:t>Планируя эстафету надо руководствоваться следующими правилами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:</a:t>
            </a:r>
            <a:endParaRPr lang="en-US" dirty="0" smtClean="0">
              <a:latin typeface="Arial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включать </a:t>
            </a:r>
            <a:r>
              <a:rPr lang="ru-RU" dirty="0">
                <a:latin typeface="Arial"/>
                <a:ea typeface="Times New Roman"/>
                <a:cs typeface="Times New Roman"/>
              </a:rPr>
              <a:t>в ее содержание движения хорошо знакомые детям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;</a:t>
            </a:r>
            <a:endParaRPr lang="en-US" dirty="0">
              <a:latin typeface="Arial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ru-RU" dirty="0">
                <a:latin typeface="Arial"/>
                <a:ea typeface="Times New Roman"/>
                <a:cs typeface="Times New Roman"/>
              </a:rPr>
              <a:t>помнить, что от количества, сложности заданий, расстояния между местами их выполнения, подготовленности детей и избранной оценки результата эстафеты зависит величина и характер физической нагрузки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.</a:t>
            </a:r>
            <a:endParaRPr lang="en-US" dirty="0">
              <a:latin typeface="Arial"/>
              <a:ea typeface="Times New Roman"/>
              <a:cs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Организация </a:t>
            </a:r>
            <a:r>
              <a:rPr lang="ru-RU" dirty="0">
                <a:latin typeface="Arial"/>
                <a:ea typeface="Times New Roman"/>
                <a:cs typeface="Times New Roman"/>
              </a:rPr>
              <a:t>и методика проведения игр-эстафет должны быть направлены на воспитание взаимоотношений между детьми и их нравственно-волевого поведения.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7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768752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sz="2900" dirty="0"/>
              <a:t>Для воспитания у детей умения развивать максимальный темп </a:t>
            </a:r>
            <a:r>
              <a:rPr lang="ru-RU" sz="2900" b="1" dirty="0"/>
              <a:t>бега</a:t>
            </a:r>
            <a:r>
              <a:rPr lang="ru-RU" sz="2900" dirty="0"/>
              <a:t> могут быть использованы следующие упражнения</a:t>
            </a:r>
            <a:r>
              <a:rPr lang="ru-RU" sz="2900" dirty="0" smtClean="0"/>
              <a:t>:</a:t>
            </a:r>
            <a:endParaRPr lang="en-US" sz="2900" dirty="0" smtClean="0"/>
          </a:p>
          <a:p>
            <a:pPr>
              <a:buFontTx/>
              <a:buChar char="-"/>
            </a:pPr>
            <a:r>
              <a:rPr lang="ru-RU" sz="2900" dirty="0" smtClean="0"/>
              <a:t>бег </a:t>
            </a:r>
            <a:r>
              <a:rPr lang="ru-RU" sz="2900" dirty="0"/>
              <a:t>в быстром и медленном темпе</a:t>
            </a:r>
            <a:r>
              <a:rPr lang="ru-RU" sz="2900" dirty="0" smtClean="0"/>
              <a:t>;</a:t>
            </a:r>
            <a:endParaRPr lang="en-US" sz="2900" dirty="0" smtClean="0"/>
          </a:p>
          <a:p>
            <a:pPr>
              <a:buFontTx/>
              <a:buChar char="-"/>
            </a:pPr>
            <a:r>
              <a:rPr lang="ru-RU" sz="2900" dirty="0" smtClean="0"/>
              <a:t> </a:t>
            </a:r>
            <a:r>
              <a:rPr lang="ru-RU" sz="2900" dirty="0"/>
              <a:t>бег с ускорением по прямой, по диагонали</a:t>
            </a:r>
            <a:r>
              <a:rPr lang="ru-RU" sz="2900" dirty="0" smtClean="0"/>
              <a:t>.</a:t>
            </a:r>
            <a:endParaRPr lang="en-US" sz="2900" dirty="0" smtClean="0"/>
          </a:p>
          <a:p>
            <a:pPr marL="137160" indent="0">
              <a:buNone/>
            </a:pPr>
            <a:r>
              <a:rPr lang="ru-RU" sz="2900" dirty="0" smtClean="0"/>
              <a:t> </a:t>
            </a:r>
            <a:r>
              <a:rPr lang="ru-RU" sz="2900" dirty="0"/>
              <a:t>Полезно выполнять упражнения в различном темпе, что содействует развитию у детей умения прилагать разные мышечные усилия соотносительно с намеченным темпом. Для развития умения поддерживать темп движений на протяжении некоторого времени </a:t>
            </a:r>
            <a:r>
              <a:rPr lang="ru-RU" sz="2900" dirty="0" smtClean="0"/>
              <a:t>эффективным средством </a:t>
            </a:r>
            <a:r>
              <a:rPr lang="ru-RU" sz="2900" dirty="0"/>
              <a:t>является бег на </a:t>
            </a:r>
            <a:r>
              <a:rPr lang="ru-RU" sz="2900" dirty="0" smtClean="0"/>
              <a:t>короткие дистанции</a:t>
            </a:r>
            <a:r>
              <a:rPr lang="ru-RU" sz="2900" dirty="0"/>
              <a:t>: 15, 20, 30 </a:t>
            </a:r>
            <a:r>
              <a:rPr lang="ru-RU" sz="2900" dirty="0" smtClean="0"/>
              <a:t>метров. </a:t>
            </a:r>
            <a:endParaRPr lang="en-US" sz="2900" dirty="0" smtClean="0"/>
          </a:p>
          <a:p>
            <a:pPr marL="137160" indent="0">
              <a:buNone/>
            </a:pPr>
            <a:r>
              <a:rPr lang="ru-RU" sz="2900" dirty="0" smtClean="0"/>
              <a:t>При </a:t>
            </a:r>
            <a:r>
              <a:rPr lang="ru-RU" sz="2900" dirty="0"/>
              <a:t>обучении быстрому началу </a:t>
            </a:r>
            <a:r>
              <a:rPr lang="ru-RU" sz="2900" dirty="0" smtClean="0"/>
              <a:t>движения </a:t>
            </a:r>
            <a:r>
              <a:rPr lang="ru-RU" sz="2900" dirty="0"/>
              <a:t>применяется бег с </a:t>
            </a:r>
            <a:endParaRPr lang="ru-RU" sz="2900" dirty="0" smtClean="0"/>
          </a:p>
          <a:p>
            <a:pPr marL="137160" indent="0">
              <a:buNone/>
            </a:pPr>
            <a:r>
              <a:rPr lang="ru-RU" sz="2900" dirty="0" smtClean="0"/>
              <a:t>ускорением </a:t>
            </a:r>
            <a:r>
              <a:rPr lang="ru-RU" sz="2900" dirty="0"/>
              <a:t>по сигналам; старт из </a:t>
            </a:r>
            <a:endParaRPr lang="ru-RU" sz="2900" dirty="0" smtClean="0"/>
          </a:p>
          <a:p>
            <a:pPr marL="137160" indent="0">
              <a:buNone/>
            </a:pPr>
            <a:r>
              <a:rPr lang="ru-RU" sz="2900" dirty="0" smtClean="0"/>
              <a:t>разных </a:t>
            </a:r>
            <a:r>
              <a:rPr lang="ru-RU" sz="2900" dirty="0"/>
              <a:t>исходных положений. Эти </a:t>
            </a:r>
            <a:endParaRPr lang="ru-RU" sz="2900" dirty="0" smtClean="0"/>
          </a:p>
          <a:p>
            <a:pPr marL="137160" indent="0">
              <a:buNone/>
            </a:pPr>
            <a:r>
              <a:rPr lang="ru-RU" sz="2900" dirty="0" smtClean="0"/>
              <a:t>упражнения </a:t>
            </a:r>
            <a:r>
              <a:rPr lang="ru-RU" sz="2900" dirty="0"/>
              <a:t>включаются в утреннюю </a:t>
            </a:r>
            <a:endParaRPr lang="ru-RU" sz="2900" dirty="0" smtClean="0"/>
          </a:p>
          <a:p>
            <a:pPr marL="137160" indent="0">
              <a:buNone/>
            </a:pPr>
            <a:r>
              <a:rPr lang="ru-RU" sz="2900" dirty="0" smtClean="0"/>
              <a:t>гимнастику</a:t>
            </a:r>
            <a:r>
              <a:rPr lang="ru-RU" sz="2900" dirty="0"/>
              <a:t>, физкультурные занятия, </a:t>
            </a:r>
            <a:endParaRPr lang="ru-RU" sz="2900" dirty="0" smtClean="0"/>
          </a:p>
          <a:p>
            <a:pPr marL="137160" indent="0">
              <a:buNone/>
            </a:pPr>
            <a:r>
              <a:rPr lang="ru-RU" sz="2900" dirty="0" smtClean="0"/>
              <a:t>упражнения</a:t>
            </a:r>
            <a:r>
              <a:rPr lang="ru-RU" sz="2900" dirty="0"/>
              <a:t>, подвижные игры на </a:t>
            </a:r>
            <a:endParaRPr lang="ru-RU" sz="2900" dirty="0" smtClean="0"/>
          </a:p>
          <a:p>
            <a:pPr marL="137160" indent="0">
              <a:buNone/>
            </a:pPr>
            <a:r>
              <a:rPr lang="ru-RU" sz="2900" dirty="0" smtClean="0"/>
              <a:t>прогулке.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Еленач\Pictures\быстрота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091" y="4149080"/>
            <a:ext cx="29333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1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marL="137160" indent="0">
              <a:buNone/>
            </a:pPr>
            <a:r>
              <a:rPr lang="ru-RU" dirty="0"/>
              <a:t>Для </a:t>
            </a:r>
            <a:r>
              <a:rPr lang="ru-RU" b="1" dirty="0"/>
              <a:t>развития быстроты </a:t>
            </a:r>
            <a:r>
              <a:rPr lang="ru-RU" dirty="0"/>
              <a:t>целесообразно использовать различные упражнения в размахивании, кружении, взмахе, ударах, бросании и толкании легких предметов, поворотах, выполняемых с максимально возможной частотой.</a:t>
            </a:r>
          </a:p>
        </p:txBody>
      </p:sp>
      <p:pic>
        <p:nvPicPr>
          <p:cNvPr id="4" name="Picture 3" descr="C:\Users\Еленач\Pictures\быстрот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445607" cy="2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6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56424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/>
              <a:t>В</a:t>
            </a:r>
            <a:r>
              <a:rPr lang="ru-RU" b="1" dirty="0" smtClean="0"/>
              <a:t>ажным</a:t>
            </a:r>
            <a:r>
              <a:rPr lang="ru-RU" dirty="0" smtClean="0"/>
              <a:t> </a:t>
            </a:r>
            <a:r>
              <a:rPr lang="ru-RU" dirty="0"/>
              <a:t>условием для успешного выполнения быстрых движений является оптимальное состояние центральной нервной системы, которое достигается лишь тогда, когда дети не утомлены предшествующей деятельностью. Значит, игры и упражнения, совершенствующие быстроту, целесообразно проводить </a:t>
            </a:r>
            <a:r>
              <a:rPr lang="ru-RU" b="1" dirty="0"/>
              <a:t>в начале физкультурного занятия или в начале прогулки.</a:t>
            </a:r>
          </a:p>
          <a:p>
            <a:endParaRPr lang="ru-RU" dirty="0"/>
          </a:p>
        </p:txBody>
      </p:sp>
      <p:pic>
        <p:nvPicPr>
          <p:cNvPr id="6146" name="Picture 2" descr="C:\Users\Еленач\Pictures\быстрота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3352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ч\Pictures\быстрота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352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4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7401"/>
            <a:ext cx="5832648" cy="6570599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</a:t>
            </a:r>
            <a:r>
              <a:rPr lang="ru-RU" dirty="0" smtClean="0"/>
              <a:t>родолжительность </a:t>
            </a:r>
            <a:r>
              <a:rPr lang="ru-RU" dirty="0"/>
              <a:t>упражнений на быстроту должна быть небольшой, чтобы к концу выполнения этого упражнения скорость не снижалась и не наступало утомление</a:t>
            </a:r>
            <a:r>
              <a:rPr lang="ru-RU" dirty="0" smtClean="0"/>
              <a:t>.</a:t>
            </a:r>
            <a:endParaRPr lang="en-US" dirty="0" smtClean="0"/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Длина дистанции для бега в быстром темпе должна быть не более 10-30 м, число повторений прыжков 10-12 </a:t>
            </a:r>
            <a:r>
              <a:rPr lang="ru-RU" dirty="0" smtClean="0"/>
              <a:t>раз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родолжительность </a:t>
            </a:r>
            <a:r>
              <a:rPr lang="ru-RU" dirty="0"/>
              <a:t>непрерывного интенсивного бега в играх у детей 2-3 лет-10 сек, 6-7 лет – до 15-20 сек. 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олжны </a:t>
            </a:r>
            <a:r>
              <a:rPr lang="ru-RU" dirty="0"/>
              <a:t>быть интервалы </a:t>
            </a:r>
            <a:r>
              <a:rPr lang="ru-RU" dirty="0" smtClean="0"/>
              <a:t>отдыха.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Еленач\Pictures\iYDPCJI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124744"/>
            <a:ext cx="25980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3.gstatic.com/images?q=tbn:ANd9GcR3wkwSSUiDEG1xsracEK2GDfK8BllZ7ZLl3lFyCPBLB3dyDzXl5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2201"/>
            <a:ext cx="1828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22"/>
            <a:ext cx="8229600" cy="663614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137160" indent="0">
              <a:spcAft>
                <a:spcPts val="0"/>
              </a:spcAft>
              <a:buNone/>
            </a:pPr>
            <a:r>
              <a:rPr lang="ru-RU" b="1" dirty="0">
                <a:ea typeface="Times New Roman"/>
                <a:cs typeface="Times New Roman"/>
              </a:rPr>
              <a:t>З</a:t>
            </a:r>
            <a:r>
              <a:rPr lang="ru-RU" b="1" dirty="0" smtClean="0">
                <a:ea typeface="Times New Roman"/>
                <a:cs typeface="Times New Roman"/>
              </a:rPr>
              <a:t>адачи</a:t>
            </a:r>
            <a:r>
              <a:rPr lang="ru-RU" dirty="0">
                <a:ea typeface="Times New Roman"/>
                <a:cs typeface="Times New Roman"/>
              </a:rPr>
              <a:t>, направленные на развитие способности быстро выполнять движение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</a:p>
          <a:p>
            <a:pPr marL="13716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  <a:cs typeface="Times New Roman"/>
              </a:rPr>
              <a:t>1.Упражнение </a:t>
            </a:r>
            <a:r>
              <a:rPr lang="ru-RU" dirty="0">
                <a:ea typeface="Times New Roman"/>
                <a:cs typeface="Times New Roman"/>
              </a:rPr>
              <a:t>в быстром начале движения, умении мгновенно реагировать действием на сигнал (словесный, звуковой). Это качество необходимо во многих подвижных и спортивных </a:t>
            </a:r>
            <a:r>
              <a:rPr lang="ru-RU" dirty="0" smtClean="0">
                <a:ea typeface="Times New Roman"/>
                <a:cs typeface="Times New Roman"/>
              </a:rPr>
              <a:t>играх, </a:t>
            </a:r>
            <a:r>
              <a:rPr lang="ru-RU" dirty="0">
                <a:ea typeface="Times New Roman"/>
                <a:cs typeface="Times New Roman"/>
              </a:rPr>
              <a:t>на старте в беге, плавании, любых эстафетах. </a:t>
            </a:r>
            <a:endParaRPr lang="ru-RU" dirty="0" smtClean="0">
              <a:ea typeface="Times New Roman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  <a:cs typeface="Times New Roman"/>
              </a:rPr>
              <a:t>2.</a:t>
            </a:r>
            <a:r>
              <a:rPr lang="ru-RU" dirty="0">
                <a:ea typeface="Times New Roman"/>
                <a:cs typeface="Times New Roman"/>
              </a:rPr>
              <a:t>У</a:t>
            </a:r>
            <a:r>
              <a:rPr lang="ru-RU" dirty="0" smtClean="0">
                <a:ea typeface="Times New Roman"/>
                <a:cs typeface="Times New Roman"/>
              </a:rPr>
              <a:t>чить </a:t>
            </a:r>
            <a:r>
              <a:rPr lang="ru-RU" dirty="0">
                <a:ea typeface="Times New Roman"/>
                <a:cs typeface="Times New Roman"/>
              </a:rPr>
              <a:t>поддерживать высокий темп движения, например, в беге наперегонки, за партнером, при катании мяча, обруча.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C:\Users\Еленач\Pictures\iXX6G0JO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3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184576" cy="6480720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работе с детьми </a:t>
            </a:r>
            <a:r>
              <a:rPr lang="ru-RU" b="1" i="1" dirty="0"/>
              <a:t>младшего дошкольного возраста</a:t>
            </a:r>
            <a:r>
              <a:rPr lang="ru-RU" i="1" dirty="0"/>
              <a:t> </a:t>
            </a:r>
            <a:r>
              <a:rPr lang="ru-RU" dirty="0"/>
              <a:t>преобладают приемы опосредованного обучения (игра), объяснение, сопровождающееся показом, выполнение детьми упражнений совместно с воспитателем и др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В средней, старшей и подготовительной к школе группах</a:t>
            </a:r>
            <a:r>
              <a:rPr lang="ru-RU" dirty="0"/>
              <a:t> ведущими являются методы и приемы прямого обучения, а также методы и приемы, направленные на формирование двигательных качеств (строго дозированные упражнения, повторение их через определенные интервалы времени, увеличение интенсивности движений).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359" y="1339444"/>
            <a:ext cx="1905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73016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4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548680"/>
            <a:ext cx="8229600" cy="511260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dirty="0"/>
              <a:t>Средства, методы и приемы обучения, упражнения, воспитания, а также способы организации детей на занятиях </a:t>
            </a:r>
            <a:r>
              <a:rPr lang="ru-RU" b="1" i="1" dirty="0"/>
              <a:t>(индивидуальный, групповой, фронтальный) </a:t>
            </a:r>
            <a:r>
              <a:rPr lang="ru-RU" dirty="0"/>
              <a:t>опираются на ведущую для каждого возрастного периода развития детей деятельность </a:t>
            </a:r>
            <a:r>
              <a:rPr lang="ru-RU" b="1" i="1" dirty="0"/>
              <a:t>(ориентировочно-познавательную, предметную, игровую и др.).</a:t>
            </a:r>
          </a:p>
          <a:p>
            <a:endParaRPr lang="ru-RU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112568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65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64896" cy="576064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/>
              <a:t>Актуальной задачей </a:t>
            </a:r>
            <a:r>
              <a:rPr lang="ru-RU" sz="4000" dirty="0"/>
              <a:t>физического воспитания является поиск эффективных средств совершенствования развития двигательного статуса детей дошкольного возраста на основе формирования у них потребности в движениях. </a:t>
            </a:r>
          </a:p>
        </p:txBody>
      </p:sp>
    </p:spTree>
    <p:extLst>
      <p:ext uri="{BB962C8B-B14F-4D97-AF65-F5344CB8AC3E}">
        <p14:creationId xmlns:p14="http://schemas.microsoft.com/office/powerpoint/2010/main" xmlns="" val="40080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ФОРМИРОВАНИЕ ИНТЕРЕСА К ДВИГАТЕЛЬНОЙ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Проявление интереса детей к движениям увеличивается, если они уверенно ими владеют. Ребята особенно охотно стремятся участвовать в таких играх, где могут применить свои двигательные умения, например, ловко обежать или перепрыгнуть препятствие, передать мяч и т.п. Неоднократное повторение движений в привлекательных для детей играх ведет к дальнейшему их совершенствованию и одно временно развивает сообразительность, характер, настойчивость, приучает к дисциплине. </a:t>
            </a:r>
          </a:p>
        </p:txBody>
      </p:sp>
    </p:spTree>
    <p:extLst>
      <p:ext uri="{BB962C8B-B14F-4D97-AF65-F5344CB8AC3E}">
        <p14:creationId xmlns:p14="http://schemas.microsoft.com/office/powerpoint/2010/main" xmlns="" val="39813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42" name="Picture 2" descr="C:\Users\Еленач\Pictures\быстрота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48672" cy="44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8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8002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двигательные качества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3600400" cy="388843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Быстрота</a:t>
            </a:r>
          </a:p>
          <a:p>
            <a:pPr algn="just"/>
            <a:r>
              <a:rPr lang="ru-RU" sz="4000" dirty="0" smtClean="0"/>
              <a:t>Сила</a:t>
            </a:r>
          </a:p>
          <a:p>
            <a:pPr algn="just"/>
            <a:r>
              <a:rPr lang="ru-RU" sz="4000" dirty="0" smtClean="0"/>
              <a:t>Выносливость</a:t>
            </a:r>
          </a:p>
          <a:p>
            <a:pPr algn="just"/>
            <a:r>
              <a:rPr lang="ru-RU" sz="4000" dirty="0" smtClean="0"/>
              <a:t>Ловкость</a:t>
            </a:r>
          </a:p>
          <a:p>
            <a:pPr algn="just"/>
            <a:r>
              <a:rPr lang="ru-RU" sz="4000" dirty="0" smtClean="0"/>
              <a:t>Гибкость </a:t>
            </a:r>
            <a:endParaRPr lang="ru-RU" sz="4000" dirty="0"/>
          </a:p>
        </p:txBody>
      </p:sp>
      <p:pic>
        <p:nvPicPr>
          <p:cNvPr id="3074" name="Picture 2" descr="http://im3-tub-ru.yandex.net/i?id=77008bd460306914feb5b718414a46ee-119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6805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8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260648"/>
            <a:ext cx="6192688" cy="6408712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3200" dirty="0"/>
              <a:t>Быстрота развивается в процессе обучения ребенка основным движениям. Для развития скоростных качеств </a:t>
            </a:r>
            <a:r>
              <a:rPr lang="ru-RU" sz="3200" dirty="0" smtClean="0"/>
              <a:t> Е. Н. Вавилова </a:t>
            </a:r>
            <a:r>
              <a:rPr lang="ru-RU" sz="3200" dirty="0"/>
              <a:t>предполагает использовать упражнения в быстром и медленном беге</a:t>
            </a:r>
            <a:r>
              <a:rPr lang="ru-RU" sz="3200" dirty="0" smtClean="0"/>
              <a:t>:</a:t>
            </a:r>
          </a:p>
          <a:p>
            <a:pPr marL="137160" indent="0">
              <a:buNone/>
            </a:pPr>
            <a:r>
              <a:rPr lang="ru-RU" sz="3200" dirty="0" smtClean="0"/>
              <a:t>- </a:t>
            </a:r>
            <a:r>
              <a:rPr lang="ru-RU" sz="3200" dirty="0"/>
              <a:t>чередование бега в максимальном темпе на короткие дистанции с переходом на более спокойный </a:t>
            </a:r>
            <a:r>
              <a:rPr lang="ru-RU" sz="3200" dirty="0" smtClean="0"/>
              <a:t>темп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marL="137160" indent="0">
              <a:buNone/>
            </a:pPr>
            <a:r>
              <a:rPr lang="en-US" sz="3200" dirty="0" smtClean="0"/>
              <a:t>-</a:t>
            </a:r>
            <a:r>
              <a:rPr lang="ru-RU" sz="3200" dirty="0" smtClean="0"/>
              <a:t> </a:t>
            </a:r>
            <a:r>
              <a:rPr lang="ru-RU" sz="3200" dirty="0"/>
              <a:t>в</a:t>
            </a:r>
            <a:r>
              <a:rPr lang="ru-RU" sz="3200" dirty="0" smtClean="0"/>
              <a:t>ыполнение </a:t>
            </a:r>
            <a:r>
              <a:rPr lang="ru-RU" sz="3200" dirty="0"/>
              <a:t>упражнений в разном темпе способствует развитию у детей умения прикладывать различное мышечное усилие в соответствии с заданным темпом.</a:t>
            </a:r>
          </a:p>
          <a:p>
            <a:endParaRPr lang="ru-RU" dirty="0"/>
          </a:p>
        </p:txBody>
      </p:sp>
      <p:pic>
        <p:nvPicPr>
          <p:cNvPr id="4098" name="Picture 2" descr="http://im3-tub-ru.yandex.net/i?id=04d1d2138d0f7bd601c1357e7b833b1a-01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592288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3-tub-ru.yandex.net/i?id=c34e57d726b57edfa4d77f35741dca03-35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592288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2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536504" cy="85010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5400" i="1" dirty="0"/>
              <a:t>Б</a:t>
            </a:r>
            <a:r>
              <a:rPr lang="ru-RU" sz="5400" i="1" dirty="0" smtClean="0"/>
              <a:t>ыстрота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042792" cy="5184616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Как физическое качество быстрота – это способность совершать двигательные действия в минимальный для данных условий отрезок времени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Выделяют три основные формы проявления быстроты:</a:t>
            </a:r>
          </a:p>
          <a:p>
            <a:pPr marL="137160" indent="0">
              <a:buNone/>
            </a:pPr>
            <a:r>
              <a:rPr lang="ru-RU" dirty="0"/>
              <a:t>1) Латентное время двигательной реакции;</a:t>
            </a:r>
          </a:p>
          <a:p>
            <a:pPr marL="137160" indent="0">
              <a:buNone/>
            </a:pPr>
            <a:r>
              <a:rPr lang="ru-RU" dirty="0"/>
              <a:t>2) Скорость отдельного движения;</a:t>
            </a:r>
          </a:p>
          <a:p>
            <a:pPr marL="137160" indent="0">
              <a:buNone/>
            </a:pPr>
            <a:r>
              <a:rPr lang="ru-RU" dirty="0"/>
              <a:t>3) Частота движений.</a:t>
            </a:r>
          </a:p>
          <a:p>
            <a:endParaRPr lang="ru-RU" dirty="0"/>
          </a:p>
        </p:txBody>
      </p:sp>
      <p:pic>
        <p:nvPicPr>
          <p:cNvPr id="5122" name="Picture 2" descr="https://encrypted-tbn0.gstatic.com/images?q=tbn:ANd9GcRoBC9Rlg2xjO917T7o-_bGrmGJOTT2VH72BjOlRxkGa6f44EU0t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450912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Q3PrrjfDp2EA-pTj5IkoobfhG9UR7oKmDXrhP9C6__sghLY4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3716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SEj0_nuDhNB-nliTQNGxMGg0wRM9ujR9DNl609lmqypHYhcPN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583" y="45189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static.com/images?q=tbn:ANd9GcTFr7izWfwj-7Ip2eQ0gxj_MMuq4DW9v7jUzyohUan-KSUkJe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441" y="23488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1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dirty="0"/>
              <a:t>Важную роль в проявлении быстроты играет </a:t>
            </a:r>
            <a:r>
              <a:rPr lang="ru-RU" dirty="0" smtClean="0"/>
              <a:t>подвижность </a:t>
            </a:r>
            <a:r>
              <a:rPr lang="ru-RU" dirty="0"/>
              <a:t>нервных процессов</a:t>
            </a:r>
            <a:r>
              <a:rPr lang="ru-RU" dirty="0" smtClean="0"/>
              <a:t>.</a:t>
            </a:r>
          </a:p>
          <a:p>
            <a:r>
              <a:rPr lang="ru-RU" dirty="0"/>
              <a:t>Быстрота является комплексным двигательным качеством </a:t>
            </a:r>
            <a:r>
              <a:rPr lang="ru-RU" dirty="0" smtClean="0"/>
              <a:t>человека</a:t>
            </a:r>
          </a:p>
          <a:p>
            <a:r>
              <a:rPr lang="ru-RU" dirty="0"/>
              <a:t>Стандартное повторение упражнений с максимально возможной скоростью может уже в детском возрасте привести к образованию скоростного барьера. </a:t>
            </a:r>
          </a:p>
        </p:txBody>
      </p:sp>
      <p:pic>
        <p:nvPicPr>
          <p:cNvPr id="6146" name="Picture 2" descr="https://encrypted-tbn3.gstatic.com/images?q=tbn:ANd9GcSvowoHbYbWUnip5MSdvwQG3TxAExH99ZzsOPEYkFL-jkfy_21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4644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1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0344" y="476672"/>
            <a:ext cx="8579296" cy="612072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b="1" dirty="0"/>
              <a:t>В дошкольном возрасте используют разнообразные упражнения, требующие быстрых кратковременных перемещений и локальных движений. </a:t>
            </a:r>
            <a:endParaRPr lang="ru-RU" b="1" dirty="0" smtClean="0"/>
          </a:p>
          <a:p>
            <a:r>
              <a:rPr lang="ru-RU" dirty="0"/>
              <a:t>упражнения с </a:t>
            </a:r>
            <a:r>
              <a:rPr lang="ru-RU" dirty="0" smtClean="0"/>
              <a:t>короткой </a:t>
            </a:r>
            <a:r>
              <a:rPr lang="ru-RU" dirty="0"/>
              <a:t>и длинной скакалкой </a:t>
            </a:r>
            <a:endParaRPr lang="ru-RU" dirty="0" smtClean="0"/>
          </a:p>
          <a:p>
            <a:r>
              <a:rPr lang="ru-RU" dirty="0"/>
              <a:t>эстафеты с </a:t>
            </a:r>
            <a:r>
              <a:rPr lang="ru-RU" dirty="0" smtClean="0"/>
              <a:t>бегом</a:t>
            </a:r>
          </a:p>
          <a:p>
            <a:r>
              <a:rPr lang="ru-RU" dirty="0"/>
              <a:t>упражнения с бросками и ловлей мяча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1"/>
            <a:ext cx="34837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2.gstatic.com/images?q=tbn:ANd9GcSst5j_Iq9j-TWbt4I5hieWjbm5AkHlrQXFnZYHWbu5OZsA2y3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0963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90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ч\Picture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65737" cy="581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5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48" y="1052736"/>
            <a:ext cx="8229600" cy="5461198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Быстрота определяется скоростью двигательной реакции, отдельных движений, частотой неоднократно повторяющихся движений. Развитие быстроты происходит в процессе обучения детей основным движениям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Для развития скоростных качеств следует </a:t>
            </a:r>
            <a:r>
              <a:rPr lang="ru-RU" dirty="0" smtClean="0"/>
              <a:t>использовать</a:t>
            </a:r>
            <a:r>
              <a:rPr lang="en-US" dirty="0" smtClean="0"/>
              <a:t>: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-    </a:t>
            </a:r>
            <a:r>
              <a:rPr lang="ru-RU" dirty="0" smtClean="0"/>
              <a:t>повторный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ru-RU" dirty="0" smtClean="0"/>
              <a:t>переменный </a:t>
            </a:r>
            <a:r>
              <a:rPr lang="ru-RU" dirty="0"/>
              <a:t>(с изменением темпа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соревновательный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игровой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методы</a:t>
            </a:r>
            <a:r>
              <a:rPr lang="ru-RU" dirty="0"/>
              <a:t>. </a:t>
            </a:r>
            <a:endParaRPr lang="en-US" dirty="0" smtClean="0"/>
          </a:p>
          <a:p>
            <a:pPr marL="137160" indent="0">
              <a:buNone/>
            </a:pPr>
            <a:r>
              <a:rPr lang="ru-RU" dirty="0" smtClean="0"/>
              <a:t>В </a:t>
            </a:r>
            <a:r>
              <a:rPr lang="ru-RU" dirty="0"/>
              <a:t>игровой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деятельности </a:t>
            </a:r>
            <a:r>
              <a:rPr lang="ru-RU" dirty="0"/>
              <a:t>используется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бег </a:t>
            </a:r>
            <a:r>
              <a:rPr lang="ru-RU" dirty="0"/>
              <a:t>из усложненных </a:t>
            </a:r>
            <a:r>
              <a:rPr lang="ru-RU" dirty="0" smtClean="0"/>
              <a:t>стартовых</a:t>
            </a:r>
          </a:p>
          <a:p>
            <a:pPr marL="137160" indent="0">
              <a:buNone/>
            </a:pPr>
            <a:r>
              <a:rPr lang="ru-RU" dirty="0" smtClean="0"/>
              <a:t>положений (</a:t>
            </a:r>
            <a:r>
              <a:rPr lang="ru-RU" dirty="0"/>
              <a:t>сидя, стоя на </a:t>
            </a:r>
            <a:r>
              <a:rPr lang="ru-RU" dirty="0" smtClean="0"/>
              <a:t>одном</a:t>
            </a:r>
          </a:p>
          <a:p>
            <a:pPr marL="137160" indent="0">
              <a:buNone/>
            </a:pPr>
            <a:r>
              <a:rPr lang="ru-RU" dirty="0" smtClean="0"/>
              <a:t>колене</a:t>
            </a:r>
            <a:r>
              <a:rPr lang="ru-RU" dirty="0"/>
              <a:t>, сидя на корточках </a:t>
            </a:r>
            <a:r>
              <a:rPr lang="ru-RU" dirty="0" smtClean="0"/>
              <a:t>)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648" y="188640"/>
            <a:ext cx="8229600" cy="79208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Методика развития быстроты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378" y="3356992"/>
            <a:ext cx="2857500" cy="17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97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970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Методика развития двигательных способностей (быстроты)</vt:lpstr>
      <vt:lpstr>Слайд 2</vt:lpstr>
      <vt:lpstr>Основные двигательные качества</vt:lpstr>
      <vt:lpstr>Слайд 4</vt:lpstr>
      <vt:lpstr>Быстрота</vt:lpstr>
      <vt:lpstr>Слайд 6</vt:lpstr>
      <vt:lpstr>Слайд 7</vt:lpstr>
      <vt:lpstr>Слайд 8</vt:lpstr>
      <vt:lpstr>Методика развития быстроты</vt:lpstr>
      <vt:lpstr>Развитию быстроты также способствуют подвижные игры, скоростно-силовые упражнения (прыжки, метание).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ФОРМИРОВАНИЕ ИНТЕРЕСА К ДВИГАТЕЛЬНОЙ ДЕЯТЕЛЬНОСТИ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Алексей Смирнов</cp:lastModifiedBy>
  <cp:revision>62</cp:revision>
  <dcterms:created xsi:type="dcterms:W3CDTF">2014-10-19T11:25:25Z</dcterms:created>
  <dcterms:modified xsi:type="dcterms:W3CDTF">2020-02-20T13:56:45Z</dcterms:modified>
</cp:coreProperties>
</file>