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257" r:id="rId3"/>
    <p:sldId id="269" r:id="rId4"/>
    <p:sldId id="258" r:id="rId5"/>
    <p:sldId id="270" r:id="rId6"/>
    <p:sldId id="271" r:id="rId7"/>
    <p:sldId id="259" r:id="rId8"/>
    <p:sldId id="260" r:id="rId9"/>
    <p:sldId id="272" r:id="rId10"/>
    <p:sldId id="273" r:id="rId11"/>
    <p:sldId id="274" r:id="rId12"/>
    <p:sldId id="275" r:id="rId13"/>
    <p:sldId id="261" r:id="rId14"/>
    <p:sldId id="262" r:id="rId15"/>
    <p:sldId id="263" r:id="rId16"/>
    <p:sldId id="279" r:id="rId17"/>
    <p:sldId id="264" r:id="rId18"/>
    <p:sldId id="265" r:id="rId19"/>
    <p:sldId id="277" r:id="rId20"/>
    <p:sldId id="278" r:id="rId21"/>
    <p:sldId id="266" r:id="rId22"/>
    <p:sldId id="276" r:id="rId23"/>
    <p:sldId id="267" r:id="rId24"/>
    <p:sldId id="268"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621C5F-6AD3-4D0B-94B0-62FF53987801}" type="datetimeFigureOut">
              <a:rPr lang="ru-RU" smtClean="0"/>
              <a:pPr/>
              <a:t>02.07.2020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55BE30-1B6D-4459-9BC2-56F2B65ADD1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955BE30-1B6D-4459-9BC2-56F2B65ADD15}"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8B85D15-74ED-4B6E-B16D-C42F2E98AFCF}" type="datetimeFigureOut">
              <a:rPr lang="ru-RU" smtClean="0"/>
              <a:pPr/>
              <a:t>02.07.2020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2697A02-E4B0-4B76-934C-E2DE41E332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8B85D15-74ED-4B6E-B16D-C42F2E98AFCF}" type="datetimeFigureOut">
              <a:rPr lang="ru-RU" smtClean="0"/>
              <a:pPr/>
              <a:t>02.07.2020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7A02-E4B0-4B76-934C-E2DE41E332C8}" type="slidenum">
              <a:rPr lang="ru-RU" smtClean="0"/>
              <a:pPr/>
              <a:t>‹#›</a:t>
            </a:fld>
            <a:endParaRPr lang="ru-RU"/>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8B85D15-74ED-4B6E-B16D-C42F2E98AFCF}" type="datetimeFigureOut">
              <a:rPr lang="ru-RU" smtClean="0"/>
              <a:pPr/>
              <a:t>02.07.2020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7A02-E4B0-4B76-934C-E2DE41E332C8}" type="slidenum">
              <a:rPr lang="ru-RU" smtClean="0"/>
              <a:pPr/>
              <a:t>‹#›</a:t>
            </a:fld>
            <a:endParaRPr lang="ru-RU"/>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8B85D15-74ED-4B6E-B16D-C42F2E98AFCF}" type="datetimeFigureOut">
              <a:rPr lang="ru-RU" smtClean="0"/>
              <a:pPr/>
              <a:t>02.07.2020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7A02-E4B0-4B76-934C-E2DE41E332C8}" type="slidenum">
              <a:rPr lang="ru-RU" smtClean="0"/>
              <a:pPr/>
              <a:t>‹#›</a:t>
            </a:fld>
            <a:endParaRPr lang="ru-RU"/>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8B85D15-74ED-4B6E-B16D-C42F2E98AFCF}" type="datetimeFigureOut">
              <a:rPr lang="ru-RU" smtClean="0"/>
              <a:pPr/>
              <a:t>02.07.2020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697A02-E4B0-4B76-934C-E2DE41E332C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8B85D15-74ED-4B6E-B16D-C42F2E98AFCF}" type="datetimeFigureOut">
              <a:rPr lang="ru-RU" smtClean="0"/>
              <a:pPr/>
              <a:t>02.07.2020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97A02-E4B0-4B76-934C-E2DE41E332C8}" type="slidenum">
              <a:rPr lang="ru-RU" smtClean="0"/>
              <a:pPr/>
              <a:t>‹#›</a:t>
            </a:fld>
            <a:endParaRPr lang="ru-RU"/>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8B85D15-74ED-4B6E-B16D-C42F2E98AFCF}" type="datetimeFigureOut">
              <a:rPr lang="ru-RU" smtClean="0"/>
              <a:pPr/>
              <a:t>02.07.2020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697A02-E4B0-4B76-934C-E2DE41E332C8}" type="slidenum">
              <a:rPr lang="ru-RU" smtClean="0"/>
              <a:pPr/>
              <a:t>‹#›</a:t>
            </a:fld>
            <a:endParaRPr lang="ru-RU"/>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8B85D15-74ED-4B6E-B16D-C42F2E98AFCF}" type="datetimeFigureOut">
              <a:rPr lang="ru-RU" smtClean="0"/>
              <a:pPr/>
              <a:t>02.07.2020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697A02-E4B0-4B76-934C-E2DE41E332C8}" type="slidenum">
              <a:rPr lang="ru-RU" smtClean="0"/>
              <a:pPr/>
              <a:t>‹#›</a:t>
            </a:fld>
            <a:endParaRPr lang="ru-RU"/>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8B85D15-74ED-4B6E-B16D-C42F2E98AFCF}" type="datetimeFigureOut">
              <a:rPr lang="ru-RU" smtClean="0"/>
              <a:pPr/>
              <a:t>02.07.2020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697A02-E4B0-4B76-934C-E2DE41E332C8}" type="slidenum">
              <a:rPr lang="ru-RU" smtClean="0"/>
              <a:pPr/>
              <a:t>‹#›</a:t>
            </a:fld>
            <a:endParaRPr lang="ru-RU"/>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8B85D15-74ED-4B6E-B16D-C42F2E98AFCF}" type="datetimeFigureOut">
              <a:rPr lang="ru-RU" smtClean="0"/>
              <a:pPr/>
              <a:t>02.07.2020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697A02-E4B0-4B76-934C-E2DE41E332C8}" type="slidenum">
              <a:rPr lang="ru-RU" smtClean="0"/>
              <a:pPr/>
              <a:t>‹#›</a:t>
            </a:fld>
            <a:endParaRPr lang="ru-RU"/>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8B85D15-74ED-4B6E-B16D-C42F2E98AFCF}" type="datetimeFigureOut">
              <a:rPr lang="ru-RU" smtClean="0"/>
              <a:pPr/>
              <a:t>02.07.2020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2697A02-E4B0-4B76-934C-E2DE41E332C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B85D15-74ED-4B6E-B16D-C42F2E98AFCF}" type="datetimeFigureOut">
              <a:rPr lang="ru-RU" smtClean="0"/>
              <a:pPr/>
              <a:t>02.07.2020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697A02-E4B0-4B76-934C-E2DE41E332C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zoom/>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Home\Downloads\&#1042;%20&#1082;&#1072;&#1078;&#1076;&#1086;&#1084;%20&#1084;&#1072;&#1083;&#1077;&#1085;&#1100;&#1082;&#1086;&#1084;%20&#1088;&#1077;&#1073;&#1105;&#1085;&#1082;&#1077;%20-%20&#1048;&#1079;%20&#1084;_&#1092;%20_&#1054;&#1089;&#1090;&#1086;&#1088;&#1086;&#1078;&#1085;&#1086;,%20&#1054;&#1073;&#1077;&#1079;&#1100;&#1103;&#1085;&#1082;&#1080;_.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371600"/>
            <a:ext cx="7851648" cy="761256"/>
          </a:xfrm>
        </p:spPr>
        <p:txBody>
          <a:bodyPr>
            <a:normAutofit fontScale="90000"/>
          </a:bodyPr>
          <a:lstStyle/>
          <a:p>
            <a:pPr algn="ctr"/>
            <a:r>
              <a:rPr lang="ru-RU" dirty="0" smtClean="0"/>
              <a:t>Смирнова Е.Н.</a:t>
            </a:r>
            <a:endParaRPr lang="ru-RU" dirty="0"/>
          </a:p>
        </p:txBody>
      </p:sp>
      <p:sp>
        <p:nvSpPr>
          <p:cNvPr id="3" name="Подзаголовок 2"/>
          <p:cNvSpPr>
            <a:spLocks noGrp="1"/>
          </p:cNvSpPr>
          <p:nvPr>
            <p:ph type="subTitle" idx="1"/>
          </p:nvPr>
        </p:nvSpPr>
        <p:spPr>
          <a:xfrm>
            <a:off x="533400" y="2636912"/>
            <a:ext cx="7854696" cy="3600400"/>
          </a:xfrm>
        </p:spPr>
        <p:txBody>
          <a:bodyPr>
            <a:normAutofit/>
          </a:bodyPr>
          <a:lstStyle/>
          <a:p>
            <a:pPr algn="ctr"/>
            <a:r>
              <a:rPr lang="ru-RU" sz="4000" dirty="0" smtClean="0"/>
              <a:t>Практикум по совершенствованию двигательных умений и навыков </a:t>
            </a:r>
            <a:endParaRPr lang="ru-RU" sz="4000" dirty="0"/>
          </a:p>
        </p:txBody>
      </p:sp>
      <p:pic>
        <p:nvPicPr>
          <p:cNvPr id="4" name="В каждом маленьком ребёнке - Из м_ф _Осторожно, Обезьянки_.mp3">
            <a:hlinkClick r:id="" action="ppaction://media"/>
          </p:cNvPr>
          <p:cNvPicPr>
            <a:picLocks noRot="1" noChangeAspect="1"/>
          </p:cNvPicPr>
          <p:nvPr>
            <a:audioFile r:link="rId1"/>
          </p:nvPr>
        </p:nvPicPr>
        <p:blipFill>
          <a:blip r:embed="rId4" cstate="print"/>
          <a:stretch>
            <a:fillRect/>
          </a:stretch>
        </p:blipFill>
        <p:spPr>
          <a:xfrm>
            <a:off x="8388424" y="6165304"/>
            <a:ext cx="304800" cy="304800"/>
          </a:xfrm>
          <a:prstGeom prst="rect">
            <a:avLst/>
          </a:prstGeo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асс 2.jpg"/>
          <p:cNvPicPr>
            <a:picLocks noChangeAspect="1"/>
          </p:cNvPicPr>
          <p:nvPr/>
        </p:nvPicPr>
        <p:blipFill>
          <a:blip r:embed="rId2" cstate="print"/>
          <a:stretch>
            <a:fillRect/>
          </a:stretch>
        </p:blipFill>
        <p:spPr>
          <a:xfrm>
            <a:off x="683568" y="908720"/>
            <a:ext cx="7488832" cy="5256584"/>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ассажер.jpg"/>
          <p:cNvPicPr>
            <a:picLocks noChangeAspect="1"/>
          </p:cNvPicPr>
          <p:nvPr/>
        </p:nvPicPr>
        <p:blipFill>
          <a:blip r:embed="rId2" cstate="print"/>
          <a:stretch>
            <a:fillRect/>
          </a:stretch>
        </p:blipFill>
        <p:spPr>
          <a:xfrm>
            <a:off x="899592" y="908720"/>
            <a:ext cx="7344816" cy="5544616"/>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ассаж.jpg"/>
          <p:cNvPicPr>
            <a:picLocks noChangeAspect="1"/>
          </p:cNvPicPr>
          <p:nvPr/>
        </p:nvPicPr>
        <p:blipFill>
          <a:blip r:embed="rId2" cstate="print"/>
          <a:stretch>
            <a:fillRect/>
          </a:stretch>
        </p:blipFill>
        <p:spPr>
          <a:xfrm>
            <a:off x="827585" y="1023937"/>
            <a:ext cx="7488832" cy="5141367"/>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836712"/>
            <a:ext cx="2808312" cy="576064"/>
          </a:xfrm>
        </p:spPr>
        <p:txBody>
          <a:bodyPr/>
          <a:lstStyle/>
          <a:p>
            <a:r>
              <a:rPr lang="ru-RU" b="1" dirty="0" smtClean="0">
                <a:solidFill>
                  <a:schemeClr val="accent1">
                    <a:lumMod val="75000"/>
                  </a:schemeClr>
                </a:solidFill>
              </a:rPr>
              <a:t>Ходьба на носках</a:t>
            </a:r>
            <a:endParaRPr lang="ru-RU" b="1" dirty="0">
              <a:solidFill>
                <a:schemeClr val="accent1">
                  <a:lumMod val="75000"/>
                </a:schemeClr>
              </a:solidFill>
            </a:endParaRPr>
          </a:p>
        </p:txBody>
      </p:sp>
      <p:sp>
        <p:nvSpPr>
          <p:cNvPr id="3" name="Текст 2"/>
          <p:cNvSpPr>
            <a:spLocks noGrp="1"/>
          </p:cNvSpPr>
          <p:nvPr>
            <p:ph type="body" idx="2"/>
          </p:nvPr>
        </p:nvSpPr>
        <p:spPr>
          <a:xfrm>
            <a:off x="685800" y="1676400"/>
            <a:ext cx="2806080" cy="4572000"/>
          </a:xfrm>
        </p:spPr>
        <p:txBody>
          <a:bodyPr>
            <a:normAutofit lnSpcReduction="10000"/>
          </a:bodyPr>
          <a:lstStyle/>
          <a:p>
            <a:r>
              <a:rPr lang="ru-RU" sz="2000" dirty="0" smtClean="0"/>
              <a:t>Выполняется на более прямых ногах. Шаги короткие, туловище выпрямлено. Нога ставится на переднюю часть стопы( на полупальцы0), пятка не касается поверхности. Движения рук незначительные, они несколько расслаблены. Их можно поставить на пояс, положить за голову. Плечи пущены, осанка непринужденная.</a:t>
            </a:r>
            <a:endParaRPr lang="ru-RU" sz="2000" dirty="0"/>
          </a:p>
        </p:txBody>
      </p:sp>
      <p:pic>
        <p:nvPicPr>
          <p:cNvPr id="5" name="Содержимое 4" descr="Gm1305.jpg"/>
          <p:cNvPicPr>
            <a:picLocks noGrp="1" noChangeAspect="1"/>
          </p:cNvPicPr>
          <p:nvPr>
            <p:ph sz="half" idx="1"/>
          </p:nvPr>
        </p:nvPicPr>
        <p:blipFill>
          <a:blip r:embed="rId2" cstate="print"/>
          <a:stretch>
            <a:fillRect/>
          </a:stretch>
        </p:blipFill>
        <p:spPr>
          <a:xfrm>
            <a:off x="3923928" y="1340768"/>
            <a:ext cx="4536503" cy="4680519"/>
          </a:xfrm>
          <a:prstGeom prst="roundRect">
            <a:avLst>
              <a:gd name="adj" fmla="val 8594"/>
            </a:avLst>
          </a:prstGeom>
          <a:solidFill>
            <a:srgbClr val="FFFFFF">
              <a:shade val="85000"/>
            </a:srgbClr>
          </a:solidFill>
          <a:ln w="3810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ходьба на носках.jpg"/>
          <p:cNvPicPr>
            <a:picLocks noChangeAspect="1"/>
          </p:cNvPicPr>
          <p:nvPr/>
        </p:nvPicPr>
        <p:blipFill>
          <a:blip r:embed="rId2" cstate="print"/>
          <a:stretch>
            <a:fillRect/>
          </a:stretch>
        </p:blipFill>
        <p:spPr>
          <a:xfrm>
            <a:off x="899592" y="764704"/>
            <a:ext cx="7344815" cy="5112567"/>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20688"/>
            <a:ext cx="2743200" cy="792088"/>
          </a:xfrm>
        </p:spPr>
        <p:txBody>
          <a:bodyPr/>
          <a:lstStyle/>
          <a:p>
            <a:r>
              <a:rPr lang="ru-RU" dirty="0" smtClean="0"/>
              <a:t>Ходьба на пятках</a:t>
            </a:r>
            <a:endParaRPr lang="ru-RU" dirty="0"/>
          </a:p>
        </p:txBody>
      </p:sp>
      <p:sp>
        <p:nvSpPr>
          <p:cNvPr id="3" name="Текст 2"/>
          <p:cNvSpPr>
            <a:spLocks noGrp="1"/>
          </p:cNvSpPr>
          <p:nvPr>
            <p:ph type="body" idx="2"/>
          </p:nvPr>
        </p:nvSpPr>
        <p:spPr/>
        <p:txBody>
          <a:bodyPr>
            <a:normAutofit/>
          </a:bodyPr>
          <a:lstStyle/>
          <a:p>
            <a:r>
              <a:rPr lang="ru-RU" sz="2000" dirty="0" smtClean="0"/>
              <a:t>Этот вид  ходьбы выполняется почти на прямых ногах.  Шаги короткие, живот подтянут, спина выпрямлена.  Нога ставится  на  пятку, носки подняты вверх, при этом не  следует их сильно  разворачивать в сторону. Движения рук незначительные  </a:t>
            </a:r>
          </a:p>
          <a:p>
            <a:r>
              <a:rPr lang="ru-RU" sz="2000" dirty="0" smtClean="0"/>
              <a:t>( поставить на пояс, положить за голову).</a:t>
            </a:r>
          </a:p>
          <a:p>
            <a:endParaRPr lang="ru-RU" sz="2000" dirty="0"/>
          </a:p>
        </p:txBody>
      </p:sp>
      <p:pic>
        <p:nvPicPr>
          <p:cNvPr id="5" name="Содержимое 4" descr="на пятках.jpg"/>
          <p:cNvPicPr>
            <a:picLocks noGrp="1" noChangeAspect="1"/>
          </p:cNvPicPr>
          <p:nvPr>
            <p:ph sz="half" idx="1"/>
          </p:nvPr>
        </p:nvPicPr>
        <p:blipFill>
          <a:blip r:embed="rId2" cstate="print"/>
          <a:stretch>
            <a:fillRect/>
          </a:stretch>
        </p:blipFill>
        <p:spPr>
          <a:xfrm>
            <a:off x="3575050" y="1124744"/>
            <a:ext cx="5111750" cy="4968551"/>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ят нос.jpg"/>
          <p:cNvPicPr>
            <a:picLocks noChangeAspect="1"/>
          </p:cNvPicPr>
          <p:nvPr/>
        </p:nvPicPr>
        <p:blipFill>
          <a:blip r:embed="rId2" cstate="print"/>
          <a:stretch>
            <a:fillRect/>
          </a:stretch>
        </p:blipFill>
        <p:spPr>
          <a:xfrm>
            <a:off x="827584" y="1124744"/>
            <a:ext cx="7560840" cy="4536504"/>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ходьба на пятках.jpg"/>
          <p:cNvPicPr>
            <a:picLocks noChangeAspect="1"/>
          </p:cNvPicPr>
          <p:nvPr/>
        </p:nvPicPr>
        <p:blipFill>
          <a:blip r:embed="rId2" cstate="print"/>
          <a:stretch>
            <a:fillRect/>
          </a:stretch>
        </p:blipFill>
        <p:spPr>
          <a:xfrm>
            <a:off x="755576" y="836712"/>
            <a:ext cx="7488832" cy="5256584"/>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Ходьба на внешней и внутренней сторонах  стоп.</a:t>
            </a:r>
            <a:endParaRPr lang="ru-RU" sz="2400" dirty="0"/>
          </a:p>
        </p:txBody>
      </p:sp>
      <p:sp>
        <p:nvSpPr>
          <p:cNvPr id="3" name="Текст 2"/>
          <p:cNvSpPr>
            <a:spLocks noGrp="1"/>
          </p:cNvSpPr>
          <p:nvPr>
            <p:ph type="body" idx="2"/>
          </p:nvPr>
        </p:nvSpPr>
        <p:spPr>
          <a:xfrm>
            <a:off x="685800" y="2060848"/>
            <a:ext cx="2743200" cy="3816424"/>
          </a:xfrm>
        </p:spPr>
        <p:txBody>
          <a:bodyPr>
            <a:normAutofit/>
          </a:bodyPr>
          <a:lstStyle/>
          <a:p>
            <a:r>
              <a:rPr lang="ru-RU" sz="2000" dirty="0" smtClean="0"/>
              <a:t>Эта  гимнастика применяется не только при плоскостопии, но и здоровым людям для профилактики. Укрепляет связки голеностопных суставов и ударных поверхностей стопы.</a:t>
            </a:r>
            <a:endParaRPr lang="ru-RU" sz="2000" dirty="0"/>
          </a:p>
        </p:txBody>
      </p:sp>
      <p:pic>
        <p:nvPicPr>
          <p:cNvPr id="5" name="Содержимое 4" descr="внеш.jpg"/>
          <p:cNvPicPr>
            <a:picLocks noGrp="1" noChangeAspect="1"/>
          </p:cNvPicPr>
          <p:nvPr>
            <p:ph sz="half" idx="1"/>
          </p:nvPr>
        </p:nvPicPr>
        <p:blipFill>
          <a:blip r:embed="rId2" cstate="print"/>
          <a:stretch>
            <a:fillRect/>
          </a:stretch>
        </p:blipFill>
        <p:spPr>
          <a:xfrm>
            <a:off x="3575050" y="836712"/>
            <a:ext cx="5111750" cy="4680520"/>
          </a:xfrm>
          <a:prstGeom prst="roundRect">
            <a:avLst>
              <a:gd name="adj" fmla="val 8594"/>
            </a:avLst>
          </a:prstGeom>
          <a:solidFill>
            <a:srgbClr val="FFFFFF">
              <a:shade val="85000"/>
            </a:srgbClr>
          </a:solidFill>
          <a:ln w="3810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пр на плос 2.jpg"/>
          <p:cNvPicPr>
            <a:picLocks noChangeAspect="1"/>
          </p:cNvPicPr>
          <p:nvPr/>
        </p:nvPicPr>
        <p:blipFill>
          <a:blip r:embed="rId2" cstate="print"/>
          <a:stretch>
            <a:fillRect/>
          </a:stretch>
        </p:blipFill>
        <p:spPr>
          <a:xfrm>
            <a:off x="1000124" y="764704"/>
            <a:ext cx="7316291" cy="4968552"/>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620688"/>
            <a:ext cx="7772400" cy="1728192"/>
          </a:xfrm>
        </p:spPr>
        <p:txBody>
          <a:bodyPr/>
          <a:lstStyle/>
          <a:p>
            <a:pPr algn="ctr"/>
            <a:r>
              <a:rPr lang="ru-RU" sz="4000" dirty="0" smtClean="0"/>
              <a:t>Отработка навыков показа различных видов ходьбы</a:t>
            </a:r>
            <a:endParaRPr lang="ru-RU" sz="4000" dirty="0"/>
          </a:p>
        </p:txBody>
      </p:sp>
      <p:sp>
        <p:nvSpPr>
          <p:cNvPr id="3" name="Текст 2"/>
          <p:cNvSpPr>
            <a:spLocks noGrp="1"/>
          </p:cNvSpPr>
          <p:nvPr>
            <p:ph type="body" idx="1"/>
          </p:nvPr>
        </p:nvSpPr>
        <p:spPr>
          <a:xfrm>
            <a:off x="530352" y="2704664"/>
            <a:ext cx="7772400" cy="3460640"/>
          </a:xfrm>
        </p:spPr>
        <p:txBody>
          <a:bodyPr/>
          <a:lstStyle/>
          <a:p>
            <a:endParaRPr lang="ru-RU" dirty="0"/>
          </a:p>
        </p:txBody>
      </p:sp>
      <p:pic>
        <p:nvPicPr>
          <p:cNvPr id="4" name="Рисунок 3" descr="виды.jpg"/>
          <p:cNvPicPr>
            <a:picLocks noChangeAspect="1"/>
          </p:cNvPicPr>
          <p:nvPr/>
        </p:nvPicPr>
        <p:blipFill>
          <a:blip r:embed="rId2" cstate="print"/>
          <a:stretch>
            <a:fillRect/>
          </a:stretch>
        </p:blipFill>
        <p:spPr>
          <a:xfrm>
            <a:off x="467544" y="2636912"/>
            <a:ext cx="7848872" cy="3528392"/>
          </a:xfrm>
          <a:prstGeom prst="roundRect">
            <a:avLst>
              <a:gd name="adj" fmla="val 8594"/>
            </a:avLst>
          </a:prstGeom>
          <a:solidFill>
            <a:srgbClr val="FFFFFF">
              <a:shade val="85000"/>
            </a:srgbClr>
          </a:solidFill>
          <a:ln w="38100">
            <a:solidFill>
              <a:schemeClr val="accent5">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пр на плоск.jpg"/>
          <p:cNvPicPr>
            <a:picLocks noChangeAspect="1"/>
          </p:cNvPicPr>
          <p:nvPr/>
        </p:nvPicPr>
        <p:blipFill>
          <a:blip r:embed="rId2" cstate="print"/>
          <a:stretch>
            <a:fillRect/>
          </a:stretch>
        </p:blipFill>
        <p:spPr>
          <a:xfrm>
            <a:off x="762000" y="692696"/>
            <a:ext cx="7620000" cy="5328592"/>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ходьба на внеш. и вн ст.стопф.jpg"/>
          <p:cNvPicPr>
            <a:picLocks noChangeAspect="1"/>
          </p:cNvPicPr>
          <p:nvPr/>
        </p:nvPicPr>
        <p:blipFill>
          <a:blip r:embed="rId2" cstate="print"/>
          <a:stretch>
            <a:fillRect/>
          </a:stretch>
        </p:blipFill>
        <p:spPr>
          <a:xfrm>
            <a:off x="827584" y="764704"/>
            <a:ext cx="7632848" cy="5112568"/>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вод.jpg"/>
          <p:cNvPicPr>
            <a:picLocks noChangeAspect="1"/>
          </p:cNvPicPr>
          <p:nvPr/>
        </p:nvPicPr>
        <p:blipFill>
          <a:blip r:embed="rId2" cstate="print"/>
          <a:stretch>
            <a:fillRect/>
          </a:stretch>
        </p:blipFill>
        <p:spPr>
          <a:xfrm>
            <a:off x="971600" y="764704"/>
            <a:ext cx="7416824" cy="5616624"/>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50.jpg"/>
          <p:cNvPicPr>
            <a:picLocks noChangeAspect="1"/>
          </p:cNvPicPr>
          <p:nvPr/>
        </p:nvPicPr>
        <p:blipFill>
          <a:blip r:embed="rId2" cstate="print"/>
          <a:stretch>
            <a:fillRect/>
          </a:stretch>
        </p:blipFill>
        <p:spPr>
          <a:xfrm>
            <a:off x="611560" y="836712"/>
            <a:ext cx="7992888" cy="5400600"/>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17-017-Spasibo-za-vnimanie.jpg"/>
          <p:cNvPicPr>
            <a:picLocks noChangeAspect="1"/>
          </p:cNvPicPr>
          <p:nvPr/>
        </p:nvPicPr>
        <p:blipFill>
          <a:blip r:embed="rId2" cstate="print"/>
          <a:stretch>
            <a:fillRect/>
          </a:stretch>
        </p:blipFill>
        <p:spPr>
          <a:xfrm>
            <a:off x="611560" y="548680"/>
            <a:ext cx="7848872" cy="5832648"/>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764704"/>
            <a:ext cx="7772400" cy="1512168"/>
          </a:xfrm>
        </p:spPr>
        <p:txBody>
          <a:bodyPr/>
          <a:lstStyle/>
          <a:p>
            <a:pPr algn="ctr"/>
            <a:r>
              <a:rPr lang="ru-RU" i="1" dirty="0" smtClean="0"/>
              <a:t>Виды ходьбы</a:t>
            </a:r>
            <a:endParaRPr lang="ru-RU" i="1" dirty="0"/>
          </a:p>
        </p:txBody>
      </p:sp>
      <p:sp>
        <p:nvSpPr>
          <p:cNvPr id="3" name="Текст 2"/>
          <p:cNvSpPr>
            <a:spLocks noGrp="1"/>
          </p:cNvSpPr>
          <p:nvPr>
            <p:ph type="body" idx="1"/>
          </p:nvPr>
        </p:nvSpPr>
        <p:spPr>
          <a:xfrm>
            <a:off x="530352" y="2276872"/>
            <a:ext cx="7772400" cy="3600400"/>
          </a:xfrm>
        </p:spPr>
        <p:txBody>
          <a:bodyPr>
            <a:noAutofit/>
          </a:bodyPr>
          <a:lstStyle/>
          <a:p>
            <a:pPr>
              <a:buFontTx/>
              <a:buChar char="-"/>
            </a:pPr>
            <a:r>
              <a:rPr lang="ru-RU" sz="2800" dirty="0" smtClean="0"/>
              <a:t>Ходьба на носках ( укрепляет мышцы и связки  стопы, способствует  профилактике  плоскостопия).</a:t>
            </a:r>
          </a:p>
          <a:p>
            <a:pPr>
              <a:buFontTx/>
              <a:buChar char="-"/>
            </a:pPr>
            <a:r>
              <a:rPr lang="ru-RU" sz="2800" dirty="0" smtClean="0"/>
              <a:t>Ходьба на пятках ( укрепляет мышцы спины, стопы)</a:t>
            </a:r>
          </a:p>
          <a:p>
            <a:pPr>
              <a:buFontTx/>
              <a:buChar char="-"/>
            </a:pPr>
            <a:r>
              <a:rPr lang="ru-RU" sz="2800" dirty="0" smtClean="0"/>
              <a:t>Ходьба на наружных сторонах стоп (так же  укрепляет мышцы стоп, способствует профилактике плоскостопия).</a:t>
            </a:r>
            <a:endParaRPr lang="ru-RU" sz="2800" dirty="0"/>
          </a:p>
        </p:txBody>
      </p:sp>
    </p:spTree>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бычн.jpg"/>
          <p:cNvPicPr>
            <a:picLocks noChangeAspect="1"/>
          </p:cNvPicPr>
          <p:nvPr/>
        </p:nvPicPr>
        <p:blipFill>
          <a:blip r:embed="rId2" cstate="print"/>
          <a:stretch>
            <a:fillRect/>
          </a:stretch>
        </p:blipFill>
        <p:spPr>
          <a:xfrm>
            <a:off x="899592" y="908720"/>
            <a:ext cx="7488832" cy="5184576"/>
          </a:xfrm>
          <a:prstGeom prst="roundRect">
            <a:avLst>
              <a:gd name="adj" fmla="val 8594"/>
            </a:avLst>
          </a:prstGeom>
          <a:solidFill>
            <a:srgbClr val="FFFFFF">
              <a:shade val="85000"/>
            </a:srgbClr>
          </a:solidFill>
          <a:ln w="57150">
            <a:solidFill>
              <a:schemeClr val="accent1">
                <a:lumMod val="60000"/>
                <a:lumOff val="40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бычная.png"/>
          <p:cNvPicPr>
            <a:picLocks noChangeAspect="1"/>
          </p:cNvPicPr>
          <p:nvPr/>
        </p:nvPicPr>
        <p:blipFill>
          <a:blip r:embed="rId2" cstate="print"/>
          <a:stretch>
            <a:fillRect/>
          </a:stretch>
        </p:blipFill>
        <p:spPr>
          <a:xfrm>
            <a:off x="1259632" y="980728"/>
            <a:ext cx="6696744" cy="4752528"/>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быч..jpg"/>
          <p:cNvPicPr>
            <a:picLocks noChangeAspect="1"/>
          </p:cNvPicPr>
          <p:nvPr/>
        </p:nvPicPr>
        <p:blipFill>
          <a:blip r:embed="rId2" cstate="print"/>
          <a:stretch>
            <a:fillRect/>
          </a:stretch>
        </p:blipFill>
        <p:spPr>
          <a:xfrm>
            <a:off x="899592" y="980728"/>
            <a:ext cx="7056784" cy="4896544"/>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ладкая ходьба.jpg"/>
          <p:cNvPicPr>
            <a:picLocks noChangeAspect="1"/>
          </p:cNvPicPr>
          <p:nvPr/>
        </p:nvPicPr>
        <p:blipFill>
          <a:blip r:embed="rId2" cstate="print"/>
          <a:stretch>
            <a:fillRect/>
          </a:stretch>
        </p:blipFill>
        <p:spPr>
          <a:xfrm>
            <a:off x="971601" y="764704"/>
            <a:ext cx="7416824" cy="5256584"/>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бщее.jpg"/>
          <p:cNvPicPr>
            <a:picLocks noChangeAspect="1"/>
          </p:cNvPicPr>
          <p:nvPr/>
        </p:nvPicPr>
        <p:blipFill>
          <a:blip r:embed="rId2" cstate="print"/>
          <a:stretch>
            <a:fillRect/>
          </a:stretch>
        </p:blipFill>
        <p:spPr>
          <a:xfrm>
            <a:off x="899592" y="764704"/>
            <a:ext cx="7416824" cy="5400600"/>
          </a:xfrm>
          <a:prstGeom prst="roundRect">
            <a:avLst>
              <a:gd name="adj" fmla="val 8594"/>
            </a:avLst>
          </a:prstGeom>
          <a:solidFill>
            <a:srgbClr val="FFFFFF">
              <a:shade val="85000"/>
            </a:srgbClr>
          </a:solidFill>
          <a:ln w="57150">
            <a:solidFill>
              <a:schemeClr val="accent1">
                <a:lumMod val="75000"/>
              </a:schemeClr>
            </a:solidFill>
          </a:ln>
          <a:effectLst>
            <a:reflection blurRad="12700" stA="38000" endPos="28000" dist="5000" dir="5400000" sy="-100000" algn="bl" rotWithShape="0"/>
          </a:effectLst>
        </p:spPr>
      </p:pic>
    </p:spTree>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04088"/>
            <a:ext cx="7848872" cy="502916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ru-RU" sz="3200" dirty="0" smtClean="0">
                <a:solidFill>
                  <a:schemeClr val="tx2">
                    <a:lumMod val="50000"/>
                  </a:schemeClr>
                </a:solidFill>
              </a:rPr>
              <a:t>Общеизвестно, что массаж оказывает благотворное влияние не только на формирование ног и </a:t>
            </a:r>
            <a:r>
              <a:rPr lang="ru-RU" sz="3200" dirty="0" err="1" smtClean="0">
                <a:solidFill>
                  <a:schemeClr val="tx2">
                    <a:lumMod val="50000"/>
                  </a:schemeClr>
                </a:solidFill>
              </a:rPr>
              <a:t>опорно</a:t>
            </a:r>
            <a:r>
              <a:rPr lang="ru-RU" sz="3200" dirty="0" smtClean="0">
                <a:solidFill>
                  <a:schemeClr val="tx2">
                    <a:lumMod val="50000"/>
                  </a:schemeClr>
                </a:solidFill>
              </a:rPr>
              <a:t> – двигательного аппарата, ребенка, но и на центральную нервную систему, а через нее – на весь организм в целом. Поэтому он является одним из эффективным способов укрепления здоровья.  </a:t>
            </a:r>
            <a:br>
              <a:rPr lang="ru-RU" sz="3200" dirty="0" smtClean="0">
                <a:solidFill>
                  <a:schemeClr val="tx2">
                    <a:lumMod val="50000"/>
                  </a:schemeClr>
                </a:solidFill>
              </a:rPr>
            </a:br>
            <a:r>
              <a:rPr lang="ru-RU" sz="3200" dirty="0" smtClean="0">
                <a:solidFill>
                  <a:schemeClr val="tx2">
                    <a:lumMod val="50000"/>
                  </a:schemeClr>
                </a:solidFill>
              </a:rPr>
              <a:t>Упражнения с массажными ковриками и дорожками создают положительный настрой повышают настроение, дают заряд бодрости и энергии.</a:t>
            </a:r>
            <a:endParaRPr lang="ru-RU" sz="3200" dirty="0">
              <a:solidFill>
                <a:schemeClr val="tx2">
                  <a:lumMod val="50000"/>
                </a:schemeClr>
              </a:solidFill>
            </a:endParaRPr>
          </a:p>
        </p:txBody>
      </p:sp>
    </p:spTree>
  </p:cSld>
  <p:clrMapOvr>
    <a:masterClrMapping/>
  </p:clrMapOvr>
  <p:transition spd="slow">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117</TotalTime>
  <Words>244</Words>
  <Application>Microsoft Office PowerPoint</Application>
  <PresentationFormat>Экран (4:3)</PresentationFormat>
  <Paragraphs>16</Paragraphs>
  <Slides>24</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Поток</vt:lpstr>
      <vt:lpstr>Смирнова Е.Н.</vt:lpstr>
      <vt:lpstr>Отработка навыков показа различных видов ходьбы</vt:lpstr>
      <vt:lpstr>Виды ходьбы</vt:lpstr>
      <vt:lpstr>Слайд 4</vt:lpstr>
      <vt:lpstr>Слайд 5</vt:lpstr>
      <vt:lpstr>Слайд 6</vt:lpstr>
      <vt:lpstr>Слайд 7</vt:lpstr>
      <vt:lpstr>Слайд 8</vt:lpstr>
      <vt:lpstr>Общеизвестно, что массаж оказывает благотворное влияние не только на формирование ног и опорно – двигательного аппарата, ребенка, но и на центральную нервную систему, а через нее – на весь организм в целом. Поэтому он является одним из эффективным способов укрепления здоровья.   Упражнения с массажными ковриками и дорожками создают положительный настрой повышают настроение, дают заряд бодрости и энергии.</vt:lpstr>
      <vt:lpstr>Слайд 10</vt:lpstr>
      <vt:lpstr>Слайд 11</vt:lpstr>
      <vt:lpstr>Слайд 12</vt:lpstr>
      <vt:lpstr>Ходьба на носках</vt:lpstr>
      <vt:lpstr>Слайд 14</vt:lpstr>
      <vt:lpstr>Ходьба на пятках</vt:lpstr>
      <vt:lpstr>Слайд 16</vt:lpstr>
      <vt:lpstr>Слайд 17</vt:lpstr>
      <vt:lpstr>Ходьба на внешней и внутренней сторонах  стоп.</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Отработка навыков показа различных видов ходьбы</dc:title>
  <dc:creator>Home</dc:creator>
  <cp:lastModifiedBy>Алексей Смирнов</cp:lastModifiedBy>
  <cp:revision>36</cp:revision>
  <dcterms:created xsi:type="dcterms:W3CDTF">2020-04-21T11:01:43Z</dcterms:created>
  <dcterms:modified xsi:type="dcterms:W3CDTF">2020-07-02T15:31:06Z</dcterms:modified>
</cp:coreProperties>
</file>