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61" r:id="rId5"/>
    <p:sldId id="259" r:id="rId6"/>
    <p:sldId id="260" r:id="rId7"/>
    <p:sldId id="265" r:id="rId8"/>
    <p:sldId id="258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CEB75-FB0A-48BB-B4EF-14A93EA1870F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ED37E-DE39-47B8-B6BD-A9399A944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09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D37E-DE39-47B8-B6BD-A9399A94471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72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DDF-CB7B-400C-B5F5-E394EC01346F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C8B-F6C6-48BB-B6D3-0FE0F723B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9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DDF-CB7B-400C-B5F5-E394EC01346F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C8B-F6C6-48BB-B6D3-0FE0F723B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89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DDF-CB7B-400C-B5F5-E394EC01346F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C8B-F6C6-48BB-B6D3-0FE0F723B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56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DDF-CB7B-400C-B5F5-E394EC01346F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C8B-F6C6-48BB-B6D3-0FE0F723B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98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DDF-CB7B-400C-B5F5-E394EC01346F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C8B-F6C6-48BB-B6D3-0FE0F723B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54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DDF-CB7B-400C-B5F5-E394EC01346F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C8B-F6C6-48BB-B6D3-0FE0F723B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23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DDF-CB7B-400C-B5F5-E394EC01346F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C8B-F6C6-48BB-B6D3-0FE0F723B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62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DDF-CB7B-400C-B5F5-E394EC01346F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C8B-F6C6-48BB-B6D3-0FE0F723B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65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DDF-CB7B-400C-B5F5-E394EC01346F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C8B-F6C6-48BB-B6D3-0FE0F723B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05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DDF-CB7B-400C-B5F5-E394EC01346F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C8B-F6C6-48BB-B6D3-0FE0F723B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26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EDDF-CB7B-400C-B5F5-E394EC01346F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C8B-F6C6-48BB-B6D3-0FE0F723B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25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1EDDF-CB7B-400C-B5F5-E394EC01346F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CC8B-F6C6-48BB-B6D3-0FE0F723BF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32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udrost.ru/avtor/hippocrate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690944"/>
            <a:ext cx="727280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ОСНОВНЫХ ВИДОВ ДВИЖЕНИЙ </a:t>
            </a:r>
          </a:p>
          <a:p>
            <a:pPr algn="ctr"/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4581128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Смирнова Елена Николаевна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2557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51423" y="476672"/>
            <a:ext cx="1617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Прыжки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6915" y="1340768"/>
            <a:ext cx="54518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i="0" dirty="0" smtClean="0">
                <a:effectLst/>
                <a:latin typeface="Cambria"/>
              </a:rPr>
              <a:t>Прыжок в длину с места.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0" dirty="0" smtClean="0">
                <a:effectLst/>
                <a:latin typeface="Cambria"/>
              </a:rPr>
              <a:t>Прыжок в глубину (с невысоких предметов).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0" dirty="0" smtClean="0">
                <a:effectLst/>
                <a:latin typeface="Cambria"/>
              </a:rPr>
              <a:t>Прыжок в длину с разбега.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0" dirty="0" smtClean="0">
                <a:effectLst/>
                <a:latin typeface="Cambria"/>
              </a:rPr>
              <a:t>Прыжок в высоту с разбега.</a:t>
            </a:r>
            <a:endParaRPr lang="ru-RU" b="1" i="0" dirty="0">
              <a:effectLst/>
              <a:latin typeface="Cambri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1097"/>
            <a:ext cx="3744416" cy="420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41096"/>
            <a:ext cx="3816423" cy="420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70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48314" y="476672"/>
            <a:ext cx="1644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Метания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067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В этом возрасте рекомендуются упражнения, которые подготавливают ребенка к метаниям: прокатывание, бросание и ловля мячей, шариков и других предметов одной и двумя руками из-за головы. Основная цель этих упражнений — научить ребенка энергично отталкивать или бросать предмет в заданном направлении.</a:t>
            </a:r>
            <a:endParaRPr lang="ru-RU" dirty="0"/>
          </a:p>
        </p:txBody>
      </p:sp>
      <p:pic>
        <p:nvPicPr>
          <p:cNvPr id="8194" name="Picture 2" descr="F:\pErwQ_4BU3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4620"/>
            <a:ext cx="3248910" cy="38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LQFXNO-Kj3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321004"/>
            <a:ext cx="4033588" cy="41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9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XvrJk8rAUZ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1556"/>
            <a:ext cx="388843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s622829.vk.me/v622829002/4adf8/4l3UqOC6ni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5403"/>
            <a:ext cx="4312940" cy="269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s622829.vk.me/v622829002/4ae01/bLNhzbLIh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312940" cy="35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54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9065" y="548680"/>
            <a:ext cx="3510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   Подвижные игры</a:t>
            </a:r>
            <a:endParaRPr lang="ru-RU" sz="2800" b="1" i="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7190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С детьми 3—4 лет игры проводят на понятном и близком им материале. Их привлекает главным образом сам процесс движения: им интересно бегать, догонять, бросать предметы и искать их. Поэтому для них подбирают игры с одним-двумя основными движениями. Как их выполнять, показывает взрослый, который принимает непосредственное участие в игре.</a:t>
            </a:r>
            <a:endParaRPr lang="ru-RU" dirty="0"/>
          </a:p>
        </p:txBody>
      </p:sp>
      <p:pic>
        <p:nvPicPr>
          <p:cNvPr id="10242" name="Picture 2" descr="F:\Rq-A2ic76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49228"/>
            <a:ext cx="7128792" cy="41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18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s622829.vk.me/v622829002/4ae15/rBqJ32gtg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6044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3849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6844"/>
            <a:ext cx="4384948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22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verdana"/>
              </a:rPr>
              <a:t>Ожидаемый результат:</a:t>
            </a:r>
            <a:endParaRPr lang="ru-RU" b="0" i="0" dirty="0" smtClean="0">
              <a:solidFill>
                <a:srgbClr val="000000"/>
              </a:solidFill>
              <a:effectLst/>
              <a:latin typeface="verdana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1. Создание оптимальных условий для развития и совершенствования основных видов движений, для самостоятельной двигательной деятельности.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2. Интерес детей к процессу двигательной деятельности и активное их участие в нём.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3. Пополнение знаний родителей о физической культуре и здоровье ребёнка.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pic>
        <p:nvPicPr>
          <p:cNvPr id="11268" name="Picture 4" descr="http://narodhz.ru/images/photos/SPORT/Fizkultura_giwbt4g75iwcb3y84oytw8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2857004"/>
            <a:ext cx="8192135" cy="35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11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14" y="848906"/>
            <a:ext cx="8786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 ВНИМАНИЕ!</a:t>
            </a:r>
            <a:endParaRPr lang="ru-RU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cs622829.vk.me/v622829002/4ae28/pCFXHRjUX0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71287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61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0793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0" dirty="0" smtClean="0">
                <a:solidFill>
                  <a:srgbClr val="000000"/>
                </a:solidFill>
                <a:effectLst/>
                <a:latin typeface="Georgia"/>
              </a:rPr>
              <a:t>   </a:t>
            </a:r>
            <a:r>
              <a:rPr lang="ru-RU" b="1" i="0" dirty="0" smtClean="0">
                <a:solidFill>
                  <a:srgbClr val="FF0000"/>
                </a:solidFill>
                <a:effectLst/>
                <a:latin typeface="Georgia"/>
              </a:rPr>
              <a:t>Гимнастика, физические упражнения, ходьба должны прочно войти в повседневный быт каждого, кто хочет   сохранить работоспособность, здоровье, полноценную и радостную жизнь.   </a:t>
            </a:r>
            <a:r>
              <a:rPr lang="ru-RU" b="1" i="0" u="sng" dirty="0" smtClean="0">
                <a:solidFill>
                  <a:srgbClr val="8C0209"/>
                </a:solidFill>
                <a:effectLst/>
                <a:latin typeface="Georgia"/>
                <a:hlinkClick r:id="rId3"/>
              </a:rPr>
              <a:t>Гиппократ</a:t>
            </a:r>
            <a:endParaRPr lang="ru-RU" dirty="0"/>
          </a:p>
        </p:txBody>
      </p:sp>
      <p:pic>
        <p:nvPicPr>
          <p:cNvPr id="1026" name="Picture 2" descr="F:\i_001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05000"/>
            <a:ext cx="6408712" cy="44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43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indent="144145" algn="just">
              <a:spcAft>
                <a:spcPts val="0"/>
              </a:spcAft>
            </a:pPr>
            <a:r>
              <a:rPr lang="ru-RU" sz="2000" b="0" i="0" dirty="0" smtClean="0">
                <a:solidFill>
                  <a:srgbClr val="FF0000"/>
                </a:solidFill>
                <a:effectLst/>
                <a:latin typeface="Arial"/>
              </a:rPr>
              <a:t>Актуальность.</a:t>
            </a:r>
            <a:r>
              <a:rPr lang="ru-RU" sz="20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/>
              </a:rPr>
              <a:t> В дошкольном возрасте закладываются основы всестороннего гармонического развития личности ребенка. Важную роль при этом играет своевременное и правильно организованное физическое воспитание, одной из основных задач которого является развитие и совершенствование движений. Для всестороннего развития дошкольников чрезвычайно важно своевременно овладеть разнообразными движениями, в первую очередь основными их видами — бегом, ходьбой, прыжками, метанием, лазаньем, без которых нельзя активно участвовать в подвижных играх, а в дальнейшем успешно заниматься спортом.</a:t>
            </a:r>
            <a:endParaRPr lang="ru-RU" sz="2000" b="0" i="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</a:endParaRPr>
          </a:p>
        </p:txBody>
      </p:sp>
      <p:pic>
        <p:nvPicPr>
          <p:cNvPr id="2050" name="Picture 2" descr="F:\img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849" y="3605060"/>
            <a:ext cx="5648325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66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7"/>
            <a:ext cx="77768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0" i="1" dirty="0" smtClean="0">
                <a:solidFill>
                  <a:srgbClr val="000000"/>
                </a:solidFill>
                <a:effectLst/>
                <a:latin typeface="Times New Roman"/>
              </a:rPr>
              <a:t>    </a:t>
            </a:r>
            <a:r>
              <a:rPr lang="ru-RU" sz="2000" b="0" i="1" dirty="0" smtClean="0">
                <a:solidFill>
                  <a:srgbClr val="FF0000"/>
                </a:solidFill>
                <a:effectLst/>
                <a:latin typeface="Times New Roman"/>
              </a:rPr>
              <a:t>Цель: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формирование здорового образа жизни дош­кольника и потребности в самостоятельной двигательной деятель­ности.</a:t>
            </a:r>
          </a:p>
          <a:p>
            <a:pPr algn="just">
              <a:spcAft>
                <a:spcPts val="0"/>
              </a:spcAft>
            </a:pPr>
            <a:r>
              <a:rPr lang="ru-RU" b="0" i="1" dirty="0" smtClean="0">
                <a:solidFill>
                  <a:srgbClr val="000000"/>
                </a:solidFill>
                <a:effectLst/>
                <a:latin typeface="Times New Roman"/>
              </a:rPr>
              <a:t>  </a:t>
            </a:r>
            <a:r>
              <a:rPr lang="ru-RU" b="0" i="1" dirty="0" smtClean="0">
                <a:solidFill>
                  <a:srgbClr val="FF0000"/>
                </a:solidFill>
                <a:effectLst/>
                <a:latin typeface="Times New Roman"/>
              </a:rPr>
              <a:t> Задачи :</a:t>
            </a:r>
            <a:endParaRPr lang="ru-RU" b="0" i="0" dirty="0" smtClean="0">
              <a:solidFill>
                <a:srgbClr val="FF0000"/>
              </a:solidFill>
              <a:effectLst/>
              <a:latin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обогащать детей знаниями о пользе физических упражнений, роли двигательной активности, влиянии физических упражнений на организм человека, на самочувствие;</a:t>
            </a:r>
          </a:p>
          <a:p>
            <a:pPr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 воспитывать умение правильно вести себя в ситуациях, угро­жающих жизни или здоровью, сознательно избегать, а иногда и пре­дотвращать их;</a:t>
            </a:r>
          </a:p>
          <a:p>
            <a:pPr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</a:t>
            </a:r>
            <a:r>
              <a:rPr lang="ru-RU" sz="800" b="0" i="0" dirty="0" smtClean="0">
                <a:solidFill>
                  <a:srgbClr val="000000"/>
                </a:solidFill>
                <a:effectLst/>
                <a:latin typeface="Times New Roman"/>
              </a:rPr>
              <a:t>                  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воспитывать интерес к движению, желание самостоятельно за­ниматься физическими упражнениями;</a:t>
            </a:r>
          </a:p>
          <a:p>
            <a:pPr algn="just">
              <a:spcAft>
                <a:spcPts val="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-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развивать любознательность, умственные способности детей (сообразительность, догадку, критичность и др.).</a:t>
            </a:r>
            <a:endParaRPr lang="ru-RU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969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Ходьба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 В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младшем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возрасте особое внимание уделяют координации движений рук и ног во время ходьбы, приучают детей свободному маху руками, развивают у них ориентировку в пространстве (не наталкиваться на предметы, быстро останавливаться по сигналу и т. д.).</a:t>
            </a:r>
            <a:r>
              <a:rPr lang="ru-RU" dirty="0" smtClean="0">
                <a:solidFill>
                  <a:srgbClr val="000000"/>
                </a:solidFill>
              </a:rPr>
              <a:t> Также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следует обязательно напоминать ребенку, чтобы он не горбился и не опускал голову во время ходьбы. При правильном положении головы выпрямляется спина и расширяется грудная клетка.</a:t>
            </a:r>
            <a:endParaRPr lang="ru-RU" dirty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://cs622829.vk.me/v622829002/4ad7b/FKau1fsPT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20075"/>
            <a:ext cx="5760640" cy="34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05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5" y="54868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Бег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 В этом возрасте необходимо научить ребенка энергичному движению согнутыми в локтях руками во время бега, вырабатывать умение бежать в равномерном темпе; оббегать расставленные на полу предметы (кубики, коробочки, камешки и т. д.), не наталкиваться друг на друга.</a:t>
            </a:r>
            <a:endParaRPr lang="ru-RU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64904"/>
            <a:ext cx="59055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51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8542" y="407368"/>
            <a:ext cx="2036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Равновесие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3058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 Детям 3—4 лет рекомендуют несложные упражнения в равновесии. В основном они выполняются в движении: ходьба и бег между двумя параллельными линиями, на черченными на расстоянии 20—25 см друг от друга, между предметами; по доске, положенной на полу, или по бревну высотой 15—20 см, лежащему на земле, или по скамейке.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672408" cy="392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3599631" cy="392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7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2838" y="260648"/>
            <a:ext cx="3376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Лазанье и ползание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00415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Дети  должны подниматься и опускаться произвольным способом — как им удобнее.</a:t>
            </a:r>
            <a:endParaRPr lang="ru-RU" sz="1600" dirty="0">
              <a:solidFill>
                <a:srgbClr val="000000"/>
              </a:solidFill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Позднее добиваются, чтобы дошкольники во время лазанья вверх и вниз не пропускали перекладин и на ступали на каждую из них одной ногой. При выполнении этих упражнений взрослый стоит рядом и в случае необходимости оказывает помощь.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6146" name="Picture 2" descr="F:\hF3VHv3_Gm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961" y="2262965"/>
            <a:ext cx="6672064" cy="43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42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248472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cs627617.vk.me/v627617002/23b7a/NN49SLtU_N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3"/>
            <a:ext cx="4032448" cy="61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68209"/>
            <a:ext cx="4248472" cy="30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41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550</Words>
  <Application>Microsoft Office PowerPoint</Application>
  <PresentationFormat>Экран (4:3)</PresentationFormat>
  <Paragraphs>35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Леся</cp:lastModifiedBy>
  <cp:revision>28</cp:revision>
  <dcterms:created xsi:type="dcterms:W3CDTF">2015-11-08T13:31:39Z</dcterms:created>
  <dcterms:modified xsi:type="dcterms:W3CDTF">2019-11-12T15:50:16Z</dcterms:modified>
</cp:coreProperties>
</file>