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256" r:id="rId2"/>
    <p:sldId id="258" r:id="rId3"/>
    <p:sldId id="259" r:id="rId4"/>
    <p:sldId id="260" r:id="rId5"/>
    <p:sldId id="273" r:id="rId6"/>
    <p:sldId id="257" r:id="rId7"/>
    <p:sldId id="264" r:id="rId8"/>
    <p:sldId id="263" r:id="rId9"/>
    <p:sldId id="262" r:id="rId10"/>
    <p:sldId id="265" r:id="rId11"/>
    <p:sldId id="261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4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937C7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34587" autoAdjust="0"/>
    <p:restoredTop sz="94713" autoAdjust="0"/>
  </p:normalViewPr>
  <p:slideViewPr>
    <p:cSldViewPr>
      <p:cViewPr varScale="1">
        <p:scale>
          <a:sx n="65" d="100"/>
          <a:sy n="65" d="100"/>
        </p:scale>
        <p:origin x="-1302" y="-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C8A24FA-F0C1-4120-AEDA-23310BCF4F07}" type="datetimeFigureOut">
              <a:rPr lang="ru-RU" smtClean="0"/>
              <a:pPr/>
              <a:t>02.07.2020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4D96128-3C67-4AF3-B25C-EC2AA18AB889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02.07.2020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02.07.2020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02.07.2020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02.07.2020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02.07.2020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02.07.2020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02.07.2020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02.07.2020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02.07.2020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02.07.2020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02.07.2020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02.07.2020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3399"/>
            </a:gs>
            <a:gs pos="25000">
              <a:srgbClr val="FF6633"/>
            </a:gs>
            <a:gs pos="50000">
              <a:srgbClr val="FFFF00"/>
            </a:gs>
            <a:gs pos="75000">
              <a:srgbClr val="01A78F"/>
            </a:gs>
            <a:gs pos="100000">
              <a:srgbClr val="3366F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unnamed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214546" y="142852"/>
            <a:ext cx="4791738" cy="271464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3" name="Рисунок 2" descr="img-307124815_1502464925054094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857752" y="3571876"/>
            <a:ext cx="3906489" cy="292895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4" name="Прямоугольник 3"/>
          <p:cNvSpPr/>
          <p:nvPr/>
        </p:nvSpPr>
        <p:spPr>
          <a:xfrm>
            <a:off x="1" y="2571745"/>
            <a:ext cx="5857884" cy="2585323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 anchor="ctr" anchorCtr="0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algn="ctr"/>
            <a:r>
              <a:rPr lang="ru-RU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rgbClr val="A603AB"/>
                    </a:gs>
                    <a:gs pos="21001">
                      <a:srgbClr val="0819FB"/>
                    </a:gs>
                    <a:gs pos="35001">
                      <a:srgbClr val="1A8D48"/>
                    </a:gs>
                    <a:gs pos="52000">
                      <a:srgbClr val="FFFF00"/>
                    </a:gs>
                    <a:gs pos="73000">
                      <a:srgbClr val="EE3F17"/>
                    </a:gs>
                    <a:gs pos="88000">
                      <a:srgbClr val="E81766"/>
                    </a:gs>
                    <a:gs pos="100000">
                      <a:srgbClr val="A603AB"/>
                    </a:gs>
                  </a:gsLst>
                  <a:lin ang="2700000" scaled="0"/>
                </a:gradFill>
                <a:effectLst/>
              </a:rPr>
              <a:t>Укрепление мышц стопы </a:t>
            </a:r>
          </a:p>
          <a:p>
            <a:pPr algn="ctr"/>
            <a:r>
              <a:rPr lang="ru-RU" sz="5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rgbClr val="A603AB"/>
                    </a:gs>
                    <a:gs pos="21001">
                      <a:srgbClr val="0819FB"/>
                    </a:gs>
                    <a:gs pos="35001">
                      <a:srgbClr val="1A8D48"/>
                    </a:gs>
                    <a:gs pos="52000">
                      <a:srgbClr val="FFFF00"/>
                    </a:gs>
                    <a:gs pos="73000">
                      <a:srgbClr val="EE3F17"/>
                    </a:gs>
                    <a:gs pos="88000">
                      <a:srgbClr val="E81766"/>
                    </a:gs>
                    <a:gs pos="100000">
                      <a:srgbClr val="A603AB"/>
                    </a:gs>
                  </a:gsLst>
                  <a:lin ang="2700000" scaled="0"/>
                </a:gradFill>
              </a:rPr>
              <a:t>и голени</a:t>
            </a:r>
            <a:endParaRPr lang="ru-RU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rgbClr val="A603AB"/>
                  </a:gs>
                  <a:gs pos="21001">
                    <a:srgbClr val="0819FB"/>
                  </a:gs>
                  <a:gs pos="35001">
                    <a:srgbClr val="1A8D48"/>
                  </a:gs>
                  <a:gs pos="52000">
                    <a:srgbClr val="FFFF00"/>
                  </a:gs>
                  <a:gs pos="73000">
                    <a:srgbClr val="EE3F17"/>
                  </a:gs>
                  <a:gs pos="88000">
                    <a:srgbClr val="E81766"/>
                  </a:gs>
                  <a:gs pos="100000">
                    <a:srgbClr val="A603AB"/>
                  </a:gs>
                </a:gsLst>
                <a:lin ang="2700000" scaled="0"/>
              </a:gradFill>
              <a:effectLst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67544" y="6237312"/>
            <a:ext cx="542810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Подготовила Смирнова Елена Николаевна</a:t>
            </a:r>
            <a:endParaRPr lang="ru-RU" sz="20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allAtOnce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g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3D4A8"/>
            </a:gs>
            <a:gs pos="25000">
              <a:srgbClr val="21D6E0"/>
            </a:gs>
            <a:gs pos="75000">
              <a:srgbClr val="0087E6"/>
            </a:gs>
            <a:gs pos="100000">
              <a:srgbClr val="005CB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xvFqjxUpZo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42844" y="642918"/>
            <a:ext cx="4667250" cy="543877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786314" y="142852"/>
            <a:ext cx="4357686" cy="655564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FFFF00"/>
                </a:solidFill>
                <a:latin typeface="Bahnschrift SemiLight SemiConde" pitchFamily="34" charset="0"/>
              </a:rPr>
              <a:t>«Поза дерево»</a:t>
            </a:r>
          </a:p>
          <a:p>
            <a:r>
              <a:rPr lang="ru-RU" sz="2000" b="1" dirty="0" smtClean="0">
                <a:solidFill>
                  <a:srgbClr val="FFFF00"/>
                </a:solidFill>
                <a:latin typeface="Bahnschrift SemiLight SemiConde" pitchFamily="34" charset="0"/>
              </a:rPr>
              <a:t> Поза дерево – одно из самых эффективных упражнений для ног, укрепления стоп и формирования правильного свода стопы. </a:t>
            </a:r>
          </a:p>
          <a:p>
            <a:r>
              <a:rPr lang="ru-RU" sz="2000" b="1" dirty="0" smtClean="0">
                <a:solidFill>
                  <a:srgbClr val="FFFF00"/>
                </a:solidFill>
                <a:latin typeface="Bahnschrift SemiLight SemiConde" pitchFamily="34" charset="0"/>
              </a:rPr>
              <a:t>И.п.: нужно встать на носочки и расположить стопы параллельно друг другу, руки на поясе. Встать на пятки, подняв пальцы ног как можно выше. Удерживать ноги в таком положении сколько будет возможно, затем опуститься на всю стопу.</a:t>
            </a:r>
            <a:br>
              <a:rPr lang="ru-RU" sz="2000" b="1" dirty="0" smtClean="0">
                <a:solidFill>
                  <a:srgbClr val="FFFF00"/>
                </a:solidFill>
                <a:latin typeface="Bahnschrift SemiLight SemiConde" pitchFamily="34" charset="0"/>
              </a:rPr>
            </a:br>
            <a:r>
              <a:rPr lang="ru-RU" sz="2000" b="1" dirty="0" smtClean="0">
                <a:solidFill>
                  <a:srgbClr val="FFFF00"/>
                </a:solidFill>
                <a:latin typeface="Bahnschrift SemiLight SemiConde" pitchFamily="34" charset="0"/>
              </a:rPr>
              <a:t>Дальше следует несколько упражнений по правильной ходьбе с супинацией стопы и приведением стопы внутрь. Необходимо поставить ноги на ширине плеч, внутренней стороной кверху и ходить по коврику только на наружном крае стопы. Таким образом, нужно пройти несколько раз вдоль коврика, опираясь только на наружный край стопы.</a:t>
            </a:r>
            <a:endParaRPr lang="ru-RU" sz="2000" b="1" dirty="0">
              <a:solidFill>
                <a:srgbClr val="FFFF00"/>
              </a:solidFill>
              <a:latin typeface="Bahnschrift SemiLight SemiConde" pitchFamily="34" charset="0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68000">
              <a:srgbClr val="3399FF">
                <a:alpha val="33000"/>
              </a:srgbClr>
            </a:gs>
            <a:gs pos="16000">
              <a:srgbClr val="00CCCC"/>
            </a:gs>
            <a:gs pos="47000">
              <a:srgbClr val="9999FF"/>
            </a:gs>
            <a:gs pos="60001">
              <a:srgbClr val="2E6792"/>
            </a:gs>
            <a:gs pos="71001">
              <a:srgbClr val="3333CC"/>
            </a:gs>
            <a:gs pos="81000">
              <a:srgbClr val="1170FF"/>
            </a:gs>
            <a:gs pos="100000">
              <a:srgbClr val="006699"/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cartoon-camel-isolated-white-background_29190-434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85720" y="1071546"/>
            <a:ext cx="4950874" cy="435771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286380" y="142852"/>
            <a:ext cx="3857620" cy="6063198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ru-RU" sz="2400" b="1" dirty="0" smtClean="0">
                <a:ln w="15875" cmpd="sng">
                  <a:solidFill>
                    <a:schemeClr val="tx1">
                      <a:lumMod val="85000"/>
                      <a:lumOff val="15000"/>
                    </a:schemeClr>
                  </a:solidFill>
                </a:ln>
                <a:gradFill>
                  <a:gsLst>
                    <a:gs pos="0">
                      <a:srgbClr val="FF3399"/>
                    </a:gs>
                    <a:gs pos="25000">
                      <a:srgbClr val="FF6633"/>
                    </a:gs>
                    <a:gs pos="50000">
                      <a:srgbClr val="FFFF00"/>
                    </a:gs>
                    <a:gs pos="75000">
                      <a:srgbClr val="01A78F"/>
                    </a:gs>
                    <a:gs pos="100000">
                      <a:srgbClr val="3366FF"/>
                    </a:gs>
                  </a:gsLst>
                  <a:lin ang="5400000" scaled="0"/>
                </a:gradFill>
                <a:latin typeface="Bahnschrift Condensed" pitchFamily="34" charset="0"/>
              </a:rPr>
              <a:t>КОМПЛЕКС СПЕЦИАЛЬНЫХ УПРАЖНЕНИЙ,</a:t>
            </a:r>
            <a:br>
              <a:rPr lang="ru-RU" sz="2400" b="1" dirty="0" smtClean="0">
                <a:ln w="15875" cmpd="sng">
                  <a:solidFill>
                    <a:schemeClr val="tx1">
                      <a:lumMod val="85000"/>
                      <a:lumOff val="15000"/>
                    </a:schemeClr>
                  </a:solidFill>
                </a:ln>
                <a:gradFill>
                  <a:gsLst>
                    <a:gs pos="0">
                      <a:srgbClr val="FF3399"/>
                    </a:gs>
                    <a:gs pos="25000">
                      <a:srgbClr val="FF6633"/>
                    </a:gs>
                    <a:gs pos="50000">
                      <a:srgbClr val="FFFF00"/>
                    </a:gs>
                    <a:gs pos="75000">
                      <a:srgbClr val="01A78F"/>
                    </a:gs>
                    <a:gs pos="100000">
                      <a:srgbClr val="3366FF"/>
                    </a:gs>
                  </a:gsLst>
                  <a:lin ang="5400000" scaled="0"/>
                </a:gradFill>
                <a:latin typeface="Bahnschrift Condensed" pitchFamily="34" charset="0"/>
              </a:rPr>
            </a:br>
            <a:r>
              <a:rPr lang="ru-RU" sz="2400" b="1" dirty="0" smtClean="0">
                <a:ln w="15875" cmpd="sng">
                  <a:solidFill>
                    <a:schemeClr val="tx1">
                      <a:lumMod val="85000"/>
                      <a:lumOff val="15000"/>
                    </a:schemeClr>
                  </a:solidFill>
                </a:ln>
                <a:gradFill>
                  <a:gsLst>
                    <a:gs pos="0">
                      <a:srgbClr val="FF3399"/>
                    </a:gs>
                    <a:gs pos="25000">
                      <a:srgbClr val="FF6633"/>
                    </a:gs>
                    <a:gs pos="50000">
                      <a:srgbClr val="FFFF00"/>
                    </a:gs>
                    <a:gs pos="75000">
                      <a:srgbClr val="01A78F"/>
                    </a:gs>
                    <a:gs pos="100000">
                      <a:srgbClr val="3366FF"/>
                    </a:gs>
                  </a:gsLst>
                  <a:lin ang="5400000" scaled="0"/>
                </a:gradFill>
                <a:latin typeface="Bahnschrift Condensed" pitchFamily="34" charset="0"/>
              </a:rPr>
              <a:t>НАПРАВЛЕННЫХ НА УКРЕПЛЕНИЕ МЫШЦ СТОПЫ</a:t>
            </a:r>
            <a:r>
              <a:rPr lang="ru-RU" dirty="0" smtClean="0">
                <a:ln w="15875" cmpd="sng">
                  <a:solidFill>
                    <a:schemeClr val="tx1">
                      <a:lumMod val="85000"/>
                      <a:lumOff val="15000"/>
                    </a:schemeClr>
                  </a:solidFill>
                </a:ln>
                <a:gradFill>
                  <a:gsLst>
                    <a:gs pos="0">
                      <a:srgbClr val="FF3399"/>
                    </a:gs>
                    <a:gs pos="25000">
                      <a:srgbClr val="FF6633"/>
                    </a:gs>
                    <a:gs pos="50000">
                      <a:srgbClr val="FFFF00"/>
                    </a:gs>
                    <a:gs pos="75000">
                      <a:srgbClr val="01A78F"/>
                    </a:gs>
                    <a:gs pos="100000">
                      <a:srgbClr val="3366FF"/>
                    </a:gs>
                  </a:gsLst>
                  <a:lin ang="5400000" scaled="0"/>
                </a:gradFill>
              </a:rPr>
              <a:t/>
            </a:r>
            <a:br>
              <a:rPr lang="ru-RU" dirty="0" smtClean="0">
                <a:ln w="15875" cmpd="sng">
                  <a:solidFill>
                    <a:schemeClr val="tx1">
                      <a:lumMod val="85000"/>
                      <a:lumOff val="15000"/>
                    </a:schemeClr>
                  </a:solidFill>
                </a:ln>
                <a:gradFill>
                  <a:gsLst>
                    <a:gs pos="0">
                      <a:srgbClr val="FF3399"/>
                    </a:gs>
                    <a:gs pos="25000">
                      <a:srgbClr val="FF6633"/>
                    </a:gs>
                    <a:gs pos="50000">
                      <a:srgbClr val="FFFF00"/>
                    </a:gs>
                    <a:gs pos="75000">
                      <a:srgbClr val="01A78F"/>
                    </a:gs>
                    <a:gs pos="100000">
                      <a:srgbClr val="3366FF"/>
                    </a:gs>
                  </a:gsLst>
                  <a:lin ang="5400000" scaled="0"/>
                </a:gradFill>
              </a:rPr>
            </a:br>
            <a:r>
              <a:rPr lang="ru-RU" dirty="0" smtClean="0">
                <a:ln w="15875" cmpd="sng">
                  <a:solidFill>
                    <a:schemeClr val="tx1">
                      <a:lumMod val="85000"/>
                      <a:lumOff val="15000"/>
                    </a:schemeClr>
                  </a:solidFill>
                </a:ln>
                <a:gradFill>
                  <a:gsLst>
                    <a:gs pos="0">
                      <a:srgbClr val="FF3399"/>
                    </a:gs>
                    <a:gs pos="25000">
                      <a:srgbClr val="FF6633"/>
                    </a:gs>
                    <a:gs pos="50000">
                      <a:srgbClr val="FFFF00"/>
                    </a:gs>
                    <a:gs pos="75000">
                      <a:srgbClr val="01A78F"/>
                    </a:gs>
                    <a:gs pos="100000">
                      <a:srgbClr val="3366FF"/>
                    </a:gs>
                  </a:gsLst>
                  <a:lin ang="5400000" scaled="0"/>
                </a:gradFill>
              </a:rPr>
              <a:t/>
            </a:r>
            <a:br>
              <a:rPr lang="ru-RU" dirty="0" smtClean="0">
                <a:ln w="15875" cmpd="sng">
                  <a:solidFill>
                    <a:schemeClr val="tx1">
                      <a:lumMod val="85000"/>
                      <a:lumOff val="15000"/>
                    </a:schemeClr>
                  </a:solidFill>
                </a:ln>
                <a:gradFill>
                  <a:gsLst>
                    <a:gs pos="0">
                      <a:srgbClr val="FF3399"/>
                    </a:gs>
                    <a:gs pos="25000">
                      <a:srgbClr val="FF6633"/>
                    </a:gs>
                    <a:gs pos="50000">
                      <a:srgbClr val="FFFF00"/>
                    </a:gs>
                    <a:gs pos="75000">
                      <a:srgbClr val="01A78F"/>
                    </a:gs>
                    <a:gs pos="100000">
                      <a:srgbClr val="3366FF"/>
                    </a:gs>
                  </a:gsLst>
                  <a:lin ang="5400000" scaled="0"/>
                </a:gradFill>
              </a:rPr>
            </a:br>
            <a:r>
              <a:rPr lang="ru-RU" sz="2400" dirty="0" smtClean="0">
                <a:ln w="15875" cmpd="sng">
                  <a:solidFill>
                    <a:schemeClr val="tx1">
                      <a:lumMod val="85000"/>
                      <a:lumOff val="15000"/>
                    </a:schemeClr>
                  </a:solidFill>
                </a:ln>
                <a:gradFill>
                  <a:gsLst>
                    <a:gs pos="0">
                      <a:srgbClr val="FF3399"/>
                    </a:gs>
                    <a:gs pos="25000">
                      <a:srgbClr val="FF6633"/>
                    </a:gs>
                    <a:gs pos="50000">
                      <a:srgbClr val="FFFF00"/>
                    </a:gs>
                    <a:gs pos="75000">
                      <a:srgbClr val="01A78F"/>
                    </a:gs>
                    <a:gs pos="100000">
                      <a:srgbClr val="3366FF"/>
                    </a:gs>
                  </a:gsLst>
                  <a:lin ang="5400000" scaled="0"/>
                </a:gradFill>
                <a:latin typeface="Bahnschrift SemiCondensed" pitchFamily="34" charset="0"/>
              </a:rPr>
              <a:t>И ГОЛЕНИ И ФОРМИРОВАНИЕ СВОДОВ СТОП</a:t>
            </a:r>
            <a:br>
              <a:rPr lang="ru-RU" sz="2400" dirty="0" smtClean="0">
                <a:ln w="15875" cmpd="sng">
                  <a:solidFill>
                    <a:schemeClr val="tx1">
                      <a:lumMod val="85000"/>
                      <a:lumOff val="15000"/>
                    </a:schemeClr>
                  </a:solidFill>
                </a:ln>
                <a:gradFill>
                  <a:gsLst>
                    <a:gs pos="0">
                      <a:srgbClr val="FF3399"/>
                    </a:gs>
                    <a:gs pos="25000">
                      <a:srgbClr val="FF6633"/>
                    </a:gs>
                    <a:gs pos="50000">
                      <a:srgbClr val="FFFF00"/>
                    </a:gs>
                    <a:gs pos="75000">
                      <a:srgbClr val="01A78F"/>
                    </a:gs>
                    <a:gs pos="100000">
                      <a:srgbClr val="3366FF"/>
                    </a:gs>
                  </a:gsLst>
                  <a:lin ang="5400000" scaled="0"/>
                </a:gradFill>
                <a:latin typeface="Bahnschrift SemiCondensed" pitchFamily="34" charset="0"/>
              </a:rPr>
            </a:br>
            <a:r>
              <a:rPr lang="ru-RU" sz="2800" b="1" i="1" dirty="0" smtClean="0">
                <a:solidFill>
                  <a:srgbClr val="FFFF00"/>
                </a:solidFill>
                <a:latin typeface="Bahnschrift Condensed" pitchFamily="34" charset="0"/>
              </a:rPr>
              <a:t>Комплекс «Веселый зоосад»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sz="3600" dirty="0" smtClean="0">
                <a:solidFill>
                  <a:srgbClr val="E937C7"/>
                </a:solidFill>
              </a:rPr>
              <a:t>1.</a:t>
            </a:r>
            <a:r>
              <a:rPr lang="ru-RU" sz="3600" dirty="0" smtClean="0"/>
              <a:t> </a:t>
            </a:r>
            <a:r>
              <a:rPr lang="ru-RU" sz="3600" dirty="0" smtClean="0">
                <a:ln>
                  <a:gradFill>
                    <a:gsLst>
                      <a:gs pos="0">
                        <a:srgbClr val="FFF200"/>
                      </a:gs>
                      <a:gs pos="45000">
                        <a:srgbClr val="FF7A00"/>
                      </a:gs>
                      <a:gs pos="70000">
                        <a:srgbClr val="FF0300"/>
                      </a:gs>
                      <a:gs pos="100000">
                        <a:srgbClr val="4D0808"/>
                      </a:gs>
                    </a:gsLst>
                    <a:lin ang="5400000" scaled="0"/>
                  </a:gradFill>
                </a:ln>
                <a:gradFill flip="none" rotWithShape="1">
                  <a:gsLst>
                    <a:gs pos="0">
                      <a:srgbClr val="FC9FCB"/>
                    </a:gs>
                    <a:gs pos="13000">
                      <a:srgbClr val="F8B049"/>
                    </a:gs>
                    <a:gs pos="21001">
                      <a:srgbClr val="F8B049"/>
                    </a:gs>
                    <a:gs pos="63000">
                      <a:srgbClr val="FEE7F2"/>
                    </a:gs>
                    <a:gs pos="67000">
                      <a:srgbClr val="F952A0"/>
                    </a:gs>
                    <a:gs pos="69000">
                      <a:srgbClr val="C50849"/>
                    </a:gs>
                    <a:gs pos="82001">
                      <a:srgbClr val="B43E85"/>
                    </a:gs>
                    <a:gs pos="100000">
                      <a:srgbClr val="F8B049"/>
                    </a:gs>
                  </a:gsLst>
                  <a:lin ang="5400000" scaled="1"/>
                  <a:tileRect/>
                </a:gradFill>
              </a:rPr>
              <a:t>«Танцующий верблюд»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b="1" dirty="0" smtClean="0"/>
              <a:t>И.п. - стоя, ноги врозь, стопы параллельно, руки за спиной. Ходьба на месте с поочередным подниманием пятки (носки от пола не отрывать).</a:t>
            </a:r>
            <a:endParaRPr lang="ru-RU" b="1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disney-bratec-medvezhonok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14282" y="4214818"/>
            <a:ext cx="2381250" cy="238125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214414" y="1571612"/>
            <a:ext cx="7000924" cy="2677656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 smtClean="0">
                <a:gradFill>
                  <a:gsLst>
                    <a:gs pos="0">
                      <a:srgbClr val="000082"/>
                    </a:gs>
                    <a:gs pos="13000">
                      <a:srgbClr val="0047FF"/>
                    </a:gs>
                    <a:gs pos="28000">
                      <a:srgbClr val="000082"/>
                    </a:gs>
                    <a:gs pos="42999">
                      <a:srgbClr val="0047FF"/>
                    </a:gs>
                    <a:gs pos="58000">
                      <a:srgbClr val="000082"/>
                    </a:gs>
                    <a:gs pos="72000">
                      <a:srgbClr val="0047FF"/>
                    </a:gs>
                    <a:gs pos="87000">
                      <a:srgbClr val="000082"/>
                    </a:gs>
                    <a:gs pos="100000">
                      <a:srgbClr val="0047FF"/>
                    </a:gs>
                  </a:gsLst>
                  <a:lin ang="5400000" scaled="0"/>
                </a:gra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</a:rPr>
              <a:t>И.п. - стоя на наружных краях стоп, руки на поясе. Ходьба на месте на наружных краях стоп. То же с продвижением вперед-назад, вправо-влево. То же, кружась на месте вправо и влево.</a:t>
            </a:r>
            <a:endParaRPr lang="ru-RU" sz="2800" dirty="0">
              <a:gradFill>
                <a:gsLst>
                  <a:gs pos="0">
                    <a:srgbClr val="000082"/>
                  </a:gs>
                  <a:gs pos="13000">
                    <a:srgbClr val="0047FF"/>
                  </a:gs>
                  <a:gs pos="28000">
                    <a:srgbClr val="000082"/>
                  </a:gs>
                  <a:gs pos="42999">
                    <a:srgbClr val="0047FF"/>
                  </a:gs>
                  <a:gs pos="58000">
                    <a:srgbClr val="000082"/>
                  </a:gs>
                  <a:gs pos="72000">
                    <a:srgbClr val="0047FF"/>
                  </a:gs>
                  <a:gs pos="87000">
                    <a:srgbClr val="000082"/>
                  </a:gs>
                  <a:gs pos="100000">
                    <a:srgbClr val="0047FF"/>
                  </a:gs>
                </a:gsLst>
                <a:lin ang="5400000" scaled="0"/>
              </a:gradFill>
              <a:effectLst>
                <a:outerShdw blurRad="60007" dist="310007" dir="7680000" sy="30000" kx="1300200" algn="ctr" rotWithShape="0">
                  <a:prstClr val="black">
                    <a:alpha val="32000"/>
                  </a:prstClr>
                </a:outerShd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-91311" y="0"/>
            <a:ext cx="9235311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2. «Забавный медвежонок»</a:t>
            </a:r>
            <a:endParaRPr lang="ru-RU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A603AB"/>
            </a:gs>
            <a:gs pos="21001">
              <a:srgbClr val="0819FB"/>
            </a:gs>
            <a:gs pos="35001">
              <a:srgbClr val="1A8D48"/>
            </a:gs>
            <a:gs pos="52000">
              <a:srgbClr val="FFFF00"/>
            </a:gs>
            <a:gs pos="73000">
              <a:srgbClr val="EE3F17"/>
            </a:gs>
            <a:gs pos="88000">
              <a:srgbClr val="E81766"/>
            </a:gs>
            <a:gs pos="100000">
              <a:srgbClr val="A603AB"/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kisspng-groundhog-day-clip-art-cartoon-wood-works-template-download-5ad92a07e7f839.135491841524181511950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357422" y="3643314"/>
            <a:ext cx="4071966" cy="308306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3" name="TextBox 2"/>
          <p:cNvSpPr txBox="1"/>
          <p:nvPr/>
        </p:nvSpPr>
        <p:spPr>
          <a:xfrm>
            <a:off x="571472" y="1071546"/>
            <a:ext cx="8286808" cy="243143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sz="2400" b="1" dirty="0" smtClean="0">
                <a:gradFill>
                  <a:gsLst>
                    <a:gs pos="0">
                      <a:srgbClr val="FFF200"/>
                    </a:gs>
                    <a:gs pos="45000">
                      <a:srgbClr val="FF7A00"/>
                    </a:gs>
                    <a:gs pos="70000">
                      <a:srgbClr val="FF0300"/>
                    </a:gs>
                    <a:gs pos="100000">
                      <a:srgbClr val="4D0808"/>
                    </a:gs>
                  </a:gsLst>
                  <a:lin ang="2700000" scaled="0"/>
                </a:gra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И.п. - стоя, ноги вместе, </a:t>
            </a:r>
            <a:r>
              <a:rPr lang="ru-RU" sz="2400" b="1" dirty="0" smtClean="0">
                <a:gradFill>
                  <a:gsLst>
                    <a:gs pos="0">
                      <a:srgbClr val="000000"/>
                    </a:gs>
                    <a:gs pos="39999">
                      <a:srgbClr val="0A128C"/>
                    </a:gs>
                    <a:gs pos="70000">
                      <a:srgbClr val="181CC7"/>
                    </a:gs>
                    <a:gs pos="88000">
                      <a:srgbClr val="7005D4"/>
                    </a:gs>
                    <a:gs pos="100000">
                      <a:srgbClr val="8C3D91"/>
                    </a:gs>
                  </a:gsLst>
                  <a:lin ang="2700000" scaled="0"/>
                </a:gra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руки перед грудью локтями вниз, кисти </a:t>
            </a:r>
            <a:r>
              <a:rPr lang="ru-RU" sz="2400" b="1" dirty="0" smtClean="0">
                <a:gradFill>
                  <a:gsLst>
                    <a:gs pos="0">
                      <a:srgbClr val="FF3399"/>
                    </a:gs>
                    <a:gs pos="25000">
                      <a:srgbClr val="FF6633"/>
                    </a:gs>
                    <a:gs pos="50000">
                      <a:srgbClr val="FFFF00"/>
                    </a:gs>
                    <a:gs pos="75000">
                      <a:srgbClr val="01A78F"/>
                    </a:gs>
                    <a:gs pos="100000">
                      <a:srgbClr val="3366FF"/>
                    </a:gs>
                  </a:gsLst>
                  <a:lin ang="2700000" scaled="0"/>
                </a:gra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направлены </a:t>
            </a:r>
            <a:r>
              <a:rPr lang="ru-RU" sz="2400" b="1" dirty="0" smtClean="0">
                <a:gradFill>
                  <a:gsLst>
                    <a:gs pos="0">
                      <a:srgbClr val="FFF200"/>
                    </a:gs>
                    <a:gs pos="45000">
                      <a:srgbClr val="FF7A00"/>
                    </a:gs>
                    <a:gs pos="70000">
                      <a:srgbClr val="FF0300"/>
                    </a:gs>
                    <a:gs pos="100000">
                      <a:srgbClr val="4D0808"/>
                    </a:gs>
                  </a:gsLst>
                  <a:lin ang="2700000" scaled="0"/>
                </a:gra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пальцами в</a:t>
            </a:r>
            <a:r>
              <a:rPr lang="ru-RU" sz="2400" b="1" dirty="0" smtClean="0">
                <a:solidFill>
                  <a:schemeClr val="tx2">
                    <a:lumMod val="50000"/>
                  </a:schemeClr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низ.</a:t>
            </a:r>
            <a:br>
              <a:rPr lang="ru-RU" sz="2400" b="1" dirty="0" smtClean="0">
                <a:solidFill>
                  <a:schemeClr val="tx2">
                    <a:lumMod val="50000"/>
                  </a:schemeClr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</a:br>
            <a:r>
              <a:rPr lang="ru-RU" sz="2400" b="1" dirty="0" smtClean="0">
                <a:solidFill>
                  <a:schemeClr val="tx2">
                    <a:lumMod val="50000"/>
                  </a:schemeClr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/>
            </a:r>
            <a:br>
              <a:rPr lang="ru-RU" sz="2400" b="1" dirty="0" smtClean="0">
                <a:solidFill>
                  <a:schemeClr val="tx2">
                    <a:lumMod val="50000"/>
                  </a:schemeClr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</a:br>
            <a:r>
              <a:rPr lang="ru-RU" sz="2400" b="1" dirty="0" smtClean="0">
                <a:gradFill>
                  <a:gsLst>
                    <a:gs pos="0">
                      <a:srgbClr val="FF3399"/>
                    </a:gs>
                    <a:gs pos="25000">
                      <a:srgbClr val="FF6633"/>
                    </a:gs>
                    <a:gs pos="50000">
                      <a:srgbClr val="FFFF00"/>
                    </a:gs>
                    <a:gs pos="75000">
                      <a:srgbClr val="01A78F"/>
                    </a:gs>
                    <a:gs pos="100000">
                      <a:srgbClr val="3366FF"/>
                    </a:gs>
                  </a:gsLst>
                  <a:lin ang="2700000" scaled="0"/>
                </a:gra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1-2 - п</a:t>
            </a:r>
            <a:r>
              <a:rPr lang="ru-RU" sz="2400" b="1" dirty="0" smtClean="0">
                <a:gradFill>
                  <a:gsLst>
                    <a:gs pos="0">
                      <a:srgbClr val="FFF200"/>
                    </a:gs>
                    <a:gs pos="45000">
                      <a:srgbClr val="FF7A00"/>
                    </a:gs>
                    <a:gs pos="70000">
                      <a:srgbClr val="FF0300"/>
                    </a:gs>
                    <a:gs pos="100000">
                      <a:srgbClr val="4D0808"/>
                    </a:gs>
                  </a:gsLst>
                  <a:lin ang="2700000" scaled="0"/>
                </a:gra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олуприсед </a:t>
            </a:r>
            <a:r>
              <a:rPr lang="ru-RU" sz="2400" b="1" dirty="0" smtClean="0">
                <a:gradFill>
                  <a:gsLst>
                    <a:gs pos="0">
                      <a:srgbClr val="000082"/>
                    </a:gs>
                    <a:gs pos="30000">
                      <a:srgbClr val="66008F"/>
                    </a:gs>
                    <a:gs pos="64999">
                      <a:srgbClr val="BA0066"/>
                    </a:gs>
                    <a:gs pos="89999">
                      <a:srgbClr val="FF0000"/>
                    </a:gs>
                    <a:gs pos="100000">
                      <a:srgbClr val="FF8200"/>
                    </a:gs>
                  </a:gsLst>
                  <a:lin ang="2700000" scaled="0"/>
                </a:gra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на носках, улыбнуться; 3-4 - и.п.</a:t>
            </a:r>
            <a:r>
              <a:rPr lang="ru-RU" sz="2000" b="1" dirty="0" smtClean="0">
                <a:solidFill>
                  <a:schemeClr val="tx2">
                    <a:lumMod val="50000"/>
                  </a:schemeClr>
                </a:solidFill>
              </a:rPr>
              <a:t/>
            </a:r>
            <a:br>
              <a:rPr lang="ru-RU" sz="2000" b="1" dirty="0" smtClean="0">
                <a:solidFill>
                  <a:schemeClr val="tx2">
                    <a:lumMod val="50000"/>
                  </a:schemeClr>
                </a:solidFill>
              </a:rPr>
            </a:br>
            <a:endParaRPr lang="ru-RU" sz="2000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000100" y="214290"/>
            <a:ext cx="722505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3. «Смеющийся сурок»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3399FF"/>
            </a:gs>
            <a:gs pos="16000">
              <a:srgbClr val="00CCCC"/>
            </a:gs>
            <a:gs pos="47000">
              <a:srgbClr val="9999FF"/>
            </a:gs>
            <a:gs pos="60001">
              <a:srgbClr val="2E6792"/>
            </a:gs>
            <a:gs pos="71001">
              <a:srgbClr val="3333CC"/>
            </a:gs>
            <a:gs pos="81000">
              <a:srgbClr val="1170FF"/>
            </a:gs>
            <a:gs pos="100000">
              <a:srgbClr val="006699"/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021ec88db3503753e11757f64bcf05a4.jpg"/>
          <p:cNvPicPr>
            <a:picLocks noChangeAspect="1"/>
          </p:cNvPicPr>
          <p:nvPr/>
        </p:nvPicPr>
        <p:blipFill>
          <a:blip r:embed="rId2" cstate="print">
            <a:lum bright="-11000"/>
          </a:blip>
          <a:stretch>
            <a:fillRect/>
          </a:stretch>
        </p:blipFill>
        <p:spPr>
          <a:xfrm>
            <a:off x="428596" y="1357298"/>
            <a:ext cx="4071934" cy="5241514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3" name="TextBox 2"/>
          <p:cNvSpPr txBox="1"/>
          <p:nvPr/>
        </p:nvSpPr>
        <p:spPr>
          <a:xfrm>
            <a:off x="4786314" y="1285860"/>
            <a:ext cx="3929090" cy="4585871"/>
          </a:xfrm>
          <a:prstGeom prst="rect">
            <a:avLst/>
          </a:prstGeom>
          <a:gradFill>
            <a:gsLst>
              <a:gs pos="0">
                <a:srgbClr val="8488C4"/>
              </a:gs>
              <a:gs pos="53000">
                <a:srgbClr val="D4DEFF"/>
              </a:gs>
              <a:gs pos="83000">
                <a:srgbClr val="D4DEFF"/>
              </a:gs>
              <a:gs pos="100000">
                <a:srgbClr val="96AB94"/>
              </a:gs>
            </a:gsLst>
            <a:lin ang="5400000" scaled="0"/>
          </a:gradFill>
        </p:spPr>
        <p:txBody>
          <a:bodyPr wrap="square" rtlCol="0">
            <a:spAutoFit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sz="3200" dirty="0" smtClean="0">
                <a:ln>
                  <a:solidFill>
                    <a:schemeClr val="tx1">
                      <a:lumMod val="85000"/>
                      <a:lumOff val="15000"/>
                    </a:schemeClr>
                  </a:solidFill>
                </a:ln>
                <a:gradFill>
                  <a:gsLst>
                    <a:gs pos="0">
                      <a:srgbClr val="FFF200"/>
                    </a:gs>
                    <a:gs pos="45000">
                      <a:srgbClr val="FF7A00"/>
                    </a:gs>
                    <a:gs pos="70000">
                      <a:srgbClr val="FF0300"/>
                    </a:gs>
                    <a:gs pos="100000">
                      <a:srgbClr val="4D0808"/>
                    </a:gs>
                  </a:gsLst>
                  <a:lin ang="5400000" scaled="0"/>
                </a:gradFill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</a:rPr>
              <a:t>И.п. - сидя на пятках, руки в упоре впереди.</a:t>
            </a:r>
            <a:br>
              <a:rPr lang="ru-RU" sz="3200" dirty="0" smtClean="0">
                <a:ln>
                  <a:solidFill>
                    <a:schemeClr val="tx1">
                      <a:lumMod val="85000"/>
                      <a:lumOff val="15000"/>
                    </a:schemeClr>
                  </a:solidFill>
                </a:ln>
                <a:gradFill>
                  <a:gsLst>
                    <a:gs pos="0">
                      <a:srgbClr val="FFF200"/>
                    </a:gs>
                    <a:gs pos="45000">
                      <a:srgbClr val="FF7A00"/>
                    </a:gs>
                    <a:gs pos="70000">
                      <a:srgbClr val="FF0300"/>
                    </a:gs>
                    <a:gs pos="100000">
                      <a:srgbClr val="4D0808"/>
                    </a:gs>
                  </a:gsLst>
                  <a:lin ang="5400000" scaled="0"/>
                </a:gradFill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</a:rPr>
            </a:br>
            <a:r>
              <a:rPr lang="ru-RU" sz="3200" dirty="0" smtClean="0">
                <a:ln>
                  <a:solidFill>
                    <a:schemeClr val="tx1">
                      <a:lumMod val="85000"/>
                      <a:lumOff val="15000"/>
                    </a:schemeClr>
                  </a:solidFill>
                </a:ln>
                <a:gradFill>
                  <a:gsLst>
                    <a:gs pos="0">
                      <a:srgbClr val="FFF200"/>
                    </a:gs>
                    <a:gs pos="45000">
                      <a:srgbClr val="FF7A00"/>
                    </a:gs>
                    <a:gs pos="70000">
                      <a:srgbClr val="FF0300"/>
                    </a:gs>
                    <a:gs pos="100000">
                      <a:srgbClr val="4D0808"/>
                    </a:gs>
                  </a:gsLst>
                  <a:lin ang="5400000" scaled="0"/>
                </a:gradFill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</a:rPr>
              <a:t/>
            </a:r>
            <a:br>
              <a:rPr lang="ru-RU" sz="3200" dirty="0" smtClean="0">
                <a:ln>
                  <a:solidFill>
                    <a:schemeClr val="tx1">
                      <a:lumMod val="85000"/>
                      <a:lumOff val="15000"/>
                    </a:schemeClr>
                  </a:solidFill>
                </a:ln>
                <a:gradFill>
                  <a:gsLst>
                    <a:gs pos="0">
                      <a:srgbClr val="FFF200"/>
                    </a:gs>
                    <a:gs pos="45000">
                      <a:srgbClr val="FF7A00"/>
                    </a:gs>
                    <a:gs pos="70000">
                      <a:srgbClr val="FF0300"/>
                    </a:gs>
                    <a:gs pos="100000">
                      <a:srgbClr val="4D0808"/>
                    </a:gs>
                  </a:gsLst>
                  <a:lin ang="5400000" scaled="0"/>
                </a:gradFill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</a:rPr>
            </a:br>
            <a:r>
              <a:rPr lang="ru-RU" sz="3200" dirty="0" smtClean="0">
                <a:ln>
                  <a:solidFill>
                    <a:schemeClr val="tx1">
                      <a:lumMod val="85000"/>
                      <a:lumOff val="15000"/>
                    </a:schemeClr>
                  </a:solidFill>
                </a:ln>
                <a:gradFill>
                  <a:gsLst>
                    <a:gs pos="0">
                      <a:srgbClr val="FFF200"/>
                    </a:gs>
                    <a:gs pos="45000">
                      <a:srgbClr val="FF7A00"/>
                    </a:gs>
                    <a:gs pos="70000">
                      <a:srgbClr val="FF0300"/>
                    </a:gs>
                    <a:gs pos="100000">
                      <a:srgbClr val="4D0808"/>
                    </a:gs>
                  </a:gsLst>
                  <a:lin ang="5400000" scaled="0"/>
                </a:gradFill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</a:rPr>
              <a:t>1-2 - выпрямить ноги, упор стоя, согнувшись; 3-4 - и.п.</a:t>
            </a:r>
            <a:r>
              <a:rPr lang="ru-RU" sz="3200" dirty="0" smtClean="0"/>
              <a:t/>
            </a:r>
            <a:br>
              <a:rPr lang="ru-RU" sz="3200" dirty="0" smtClean="0"/>
            </a:br>
            <a:endParaRPr lang="ru-RU" sz="32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500034" y="214290"/>
            <a:ext cx="844179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4. «Тигренок потягивается»</a:t>
            </a:r>
            <a:endParaRPr lang="ru-RU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5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magic_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" y="840482"/>
            <a:ext cx="4357686" cy="601751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572000" y="1071546"/>
            <a:ext cx="4286249" cy="5170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sz="2400" b="1" dirty="0" smtClean="0">
                <a:ln>
                  <a:solidFill>
                    <a:schemeClr val="accent1">
                      <a:lumMod val="50000"/>
                    </a:schemeClr>
                  </a:solidFill>
                </a:ln>
                <a:blipFill>
                  <a:blip r:embed="rId3"/>
                  <a:tile tx="0" ty="0" sx="100000" sy="100000" flip="none" algn="tl"/>
                </a:blipFill>
                <a:effectLst>
                  <a:innerShdw blurRad="63500" dist="50800" dir="10800000">
                    <a:prstClr val="black">
                      <a:alpha val="50000"/>
                    </a:prstClr>
                  </a:innerShdw>
                </a:effectLst>
              </a:rPr>
              <a:t>И.п. - сидя по-турецки (согнув ноги коленями в стороны, стопы крест-накрест, наружные края стоп одинаково ровно опираются об пол), руки -произвольно.</a:t>
            </a:r>
            <a:br>
              <a:rPr lang="ru-RU" sz="2400" b="1" dirty="0" smtClean="0">
                <a:ln>
                  <a:solidFill>
                    <a:schemeClr val="accent1">
                      <a:lumMod val="50000"/>
                    </a:schemeClr>
                  </a:solidFill>
                </a:ln>
                <a:blipFill>
                  <a:blip r:embed="rId3"/>
                  <a:tile tx="0" ty="0" sx="100000" sy="100000" flip="none" algn="tl"/>
                </a:blipFill>
                <a:effectLst>
                  <a:innerShdw blurRad="63500" dist="50800" dir="10800000">
                    <a:prstClr val="black">
                      <a:alpha val="50000"/>
                    </a:prstClr>
                  </a:innerShdw>
                </a:effectLst>
              </a:rPr>
            </a:br>
            <a:r>
              <a:rPr lang="ru-RU" sz="2400" b="1" dirty="0" smtClean="0">
                <a:ln>
                  <a:solidFill>
                    <a:schemeClr val="accent1">
                      <a:lumMod val="50000"/>
                    </a:schemeClr>
                  </a:solidFill>
                </a:ln>
                <a:blipFill>
                  <a:blip r:embed="rId3"/>
                  <a:tile tx="0" ty="0" sx="100000" sy="100000" flip="none" algn="tl"/>
                </a:blipFill>
                <a:effectLst>
                  <a:innerShdw blurRad="63500" dist="50800" dir="10800000">
                    <a:prstClr val="black">
                      <a:alpha val="50000"/>
                    </a:prstClr>
                  </a:innerShdw>
                </a:effectLst>
              </a:rPr>
              <a:t/>
            </a:r>
            <a:br>
              <a:rPr lang="ru-RU" sz="2400" b="1" dirty="0" smtClean="0">
                <a:ln>
                  <a:solidFill>
                    <a:schemeClr val="accent1">
                      <a:lumMod val="50000"/>
                    </a:schemeClr>
                  </a:solidFill>
                </a:ln>
                <a:blipFill>
                  <a:blip r:embed="rId3"/>
                  <a:tile tx="0" ty="0" sx="100000" sy="100000" flip="none" algn="tl"/>
                </a:blipFill>
                <a:effectLst>
                  <a:innerShdw blurRad="63500" dist="50800" dir="10800000">
                    <a:prstClr val="black">
                      <a:alpha val="50000"/>
                    </a:prstClr>
                  </a:innerShdw>
                </a:effectLst>
              </a:rPr>
            </a:br>
            <a:r>
              <a:rPr lang="ru-RU" sz="2400" b="1" dirty="0" smtClean="0">
                <a:ln>
                  <a:solidFill>
                    <a:schemeClr val="accent1">
                      <a:lumMod val="50000"/>
                    </a:schemeClr>
                  </a:solidFill>
                </a:ln>
                <a:blipFill>
                  <a:blip r:embed="rId3"/>
                  <a:tile tx="0" ty="0" sx="100000" sy="100000" flip="none" algn="tl"/>
                </a:blipFill>
                <a:effectLst>
                  <a:innerShdw blurRad="63500" dist="50800" dir="10800000">
                    <a:prstClr val="black">
                      <a:alpha val="50000"/>
                    </a:prstClr>
                  </a:innerShdw>
                </a:effectLst>
              </a:rPr>
              <a:t>1-2 - встать; 3-4 - стойка: ноги скрещены, опираются на наружные края стоп; 5-6 - сесть; 7-8 - вернуться в и.п., сохраняя при этом правильную осанку.</a:t>
            </a:r>
            <a:endParaRPr lang="ru-RU" sz="2400" b="1" dirty="0">
              <a:ln>
                <a:solidFill>
                  <a:schemeClr val="accent1">
                    <a:lumMod val="50000"/>
                  </a:schemeClr>
                </a:solidFill>
              </a:ln>
              <a:blipFill>
                <a:blip r:embed="rId3"/>
                <a:tile tx="0" ty="0" sx="100000" sy="100000" flip="none" algn="tl"/>
              </a:blipFill>
              <a:effectLst>
                <a:innerShdw blurRad="63500" dist="50800" dir="10800000">
                  <a:prstClr val="black">
                    <a:alpha val="50000"/>
                  </a:prstClr>
                </a:innerShd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42845" y="142852"/>
            <a:ext cx="8480008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5. «Обезьянки-непоседы»</a:t>
            </a:r>
            <a:endParaRPr lang="ru-RU" sz="5400" b="1" cap="none" spc="0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zaycy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" y="2214553"/>
            <a:ext cx="9144000" cy="4643447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2844" y="1500174"/>
            <a:ext cx="9144064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sz="3200" dirty="0" smtClean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gradFill>
                  <a:gsLst>
                    <a:gs pos="0">
                      <a:srgbClr val="3399FF"/>
                    </a:gs>
                    <a:gs pos="16000">
                      <a:srgbClr val="00CCCC"/>
                    </a:gs>
                    <a:gs pos="47000">
                      <a:srgbClr val="9999FF"/>
                    </a:gs>
                    <a:gs pos="60001">
                      <a:srgbClr val="2E6792"/>
                    </a:gs>
                    <a:gs pos="71001">
                      <a:srgbClr val="3333CC"/>
                    </a:gs>
                    <a:gs pos="81000">
                      <a:srgbClr val="1170FF"/>
                    </a:gs>
                    <a:gs pos="100000">
                      <a:srgbClr val="006699"/>
                    </a:gs>
                  </a:gsLst>
                  <a:lin ang="2700000" scaled="0"/>
                </a:gradFill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</a:rPr>
              <a:t>И.п. - стоя, ноги вместе, руки на поясе. 1-16 - подскоки на носках (пятки вместе).</a:t>
            </a:r>
            <a:br>
              <a:rPr lang="ru-RU" sz="3200" dirty="0" smtClean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gradFill>
                  <a:gsLst>
                    <a:gs pos="0">
                      <a:srgbClr val="3399FF"/>
                    </a:gs>
                    <a:gs pos="16000">
                      <a:srgbClr val="00CCCC"/>
                    </a:gs>
                    <a:gs pos="47000">
                      <a:srgbClr val="9999FF"/>
                    </a:gs>
                    <a:gs pos="60001">
                      <a:srgbClr val="2E6792"/>
                    </a:gs>
                    <a:gs pos="71001">
                      <a:srgbClr val="3333CC"/>
                    </a:gs>
                    <a:gs pos="81000">
                      <a:srgbClr val="1170FF"/>
                    </a:gs>
                    <a:gs pos="100000">
                      <a:srgbClr val="006699"/>
                    </a:gs>
                  </a:gsLst>
                  <a:lin ang="2700000" scaled="0"/>
                </a:gradFill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</a:rPr>
            </a:br>
            <a:endParaRPr lang="ru-RU" sz="3200" dirty="0">
              <a:ln>
                <a:solidFill>
                  <a:schemeClr val="tx1">
                    <a:lumMod val="95000"/>
                    <a:lumOff val="5000"/>
                  </a:schemeClr>
                </a:solidFill>
              </a:ln>
              <a:gradFill>
                <a:gsLst>
                  <a:gs pos="0">
                    <a:srgbClr val="3399FF"/>
                  </a:gs>
                  <a:gs pos="16000">
                    <a:srgbClr val="00CCCC"/>
                  </a:gs>
                  <a:gs pos="47000">
                    <a:srgbClr val="9999FF"/>
                  </a:gs>
                  <a:gs pos="60001">
                    <a:srgbClr val="2E6792"/>
                  </a:gs>
                  <a:gs pos="71001">
                    <a:srgbClr val="3333CC"/>
                  </a:gs>
                  <a:gs pos="81000">
                    <a:srgbClr val="1170FF"/>
                  </a:gs>
                  <a:gs pos="100000">
                    <a:srgbClr val="006699"/>
                  </a:gs>
                </a:gsLst>
                <a:lin ang="2700000" scaled="0"/>
              </a:gradFill>
              <a:effectLst>
                <a:outerShdw blurRad="50800" dist="38100" dir="13500000" algn="br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0" y="0"/>
            <a:ext cx="9144000" cy="1754326"/>
          </a:xfrm>
          <a:prstGeom prst="rect">
            <a:avLst/>
          </a:prstGeom>
          <a:gradFill>
            <a:gsLst>
              <a:gs pos="0">
                <a:srgbClr val="03D4A8"/>
              </a:gs>
              <a:gs pos="25000">
                <a:srgbClr val="21D6E0"/>
              </a:gs>
              <a:gs pos="75000">
                <a:srgbClr val="0087E6"/>
              </a:gs>
              <a:gs pos="100000">
                <a:srgbClr val="005CBF"/>
              </a:gs>
            </a:gsLst>
            <a:lin ang="5400000" scaled="0"/>
          </a:gra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6. «Резвые зайчата»</a:t>
            </a:r>
            <a:br>
              <a:rPr lang="ru-RU" sz="54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</a:br>
            <a:endParaRPr lang="ru-RU" sz="5400" b="1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ello_html_90111e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847215" y="785794"/>
            <a:ext cx="1296785" cy="1392382"/>
          </a:xfrm>
          <a:prstGeom prst="rect">
            <a:avLst/>
          </a:prstGeom>
        </p:spPr>
      </p:pic>
      <p:pic>
        <p:nvPicPr>
          <p:cNvPr id="3" name="Рисунок 2" descr="images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42844" y="4857760"/>
            <a:ext cx="1142976" cy="1714512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214414" y="714357"/>
            <a:ext cx="7929586" cy="590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b="1" dirty="0" smtClean="0"/>
              <a:t>И.п. - сидя, согнув ноги, руки в упоре сзади, мяч под стопами.</a:t>
            </a:r>
            <a:br>
              <a:rPr lang="ru-RU" b="1" dirty="0" smtClean="0"/>
            </a:br>
            <a:r>
              <a:rPr lang="ru-RU" b="1" dirty="0" smtClean="0"/>
              <a:t>Катать мяч вперед-назад двумя стопами вместе и поочередно.</a:t>
            </a:r>
            <a:br>
              <a:rPr lang="ru-RU" b="1" dirty="0" smtClean="0"/>
            </a:br>
            <a:r>
              <a:rPr lang="ru-RU" b="1" dirty="0" smtClean="0"/>
              <a:t>И.п. - то же.</a:t>
            </a:r>
            <a:br>
              <a:rPr lang="ru-RU" b="1" dirty="0" smtClean="0"/>
            </a:br>
            <a:r>
              <a:rPr lang="ru-RU" b="1" dirty="0" smtClean="0"/>
              <a:t>Катать мяч вправо-влево двумя стопами вместе и поочередно.</a:t>
            </a:r>
            <a:br>
              <a:rPr lang="ru-RU" b="1" dirty="0" smtClean="0"/>
            </a:b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>Круговыми движениями двух стоп вместе и поочередно вращать мяч вправо и влево.</a:t>
            </a:r>
            <a:br>
              <a:rPr lang="ru-RU" b="1" dirty="0" smtClean="0"/>
            </a:b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>И.п. - лежа на спине, руки вдоль тела, мяч между лодыжками.</a:t>
            </a:r>
            <a:br>
              <a:rPr lang="ru-RU" b="1" dirty="0" smtClean="0"/>
            </a:br>
            <a:r>
              <a:rPr lang="ru-RU" b="1" dirty="0" smtClean="0"/>
              <a:t>1-2 - ногами поднять мяч и удерживать его стопами; 3-4 - и.п.</a:t>
            </a:r>
            <a:br>
              <a:rPr lang="ru-RU" b="1" dirty="0" smtClean="0"/>
            </a:br>
            <a:r>
              <a:rPr lang="ru-RU" b="1" dirty="0" smtClean="0"/>
              <a:t>И.п. -то же.</a:t>
            </a:r>
            <a:br>
              <a:rPr lang="ru-RU" b="1" dirty="0" smtClean="0"/>
            </a:br>
            <a:r>
              <a:rPr lang="ru-RU" b="1" dirty="0" smtClean="0"/>
              <a:t>1-2 - ногами поднять мяч и удерживать его стопами; 3-6 - движения ми стоп поворачивать мяч вправо-влево; 7-8 - и.п.</a:t>
            </a:r>
            <a:br>
              <a:rPr lang="ru-RU" b="1" dirty="0" smtClean="0"/>
            </a:b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>И.п. - сидя, ноги врозь, мяч лежит на полу у носка правой ноги с</a:t>
            </a:r>
            <a:br>
              <a:rPr lang="ru-RU" b="1" dirty="0" smtClean="0"/>
            </a:br>
            <a:r>
              <a:rPr lang="ru-RU" b="1" dirty="0" smtClean="0"/>
              <a:t>внутренней стороны.</a:t>
            </a:r>
            <a:br>
              <a:rPr lang="ru-RU" b="1" dirty="0" smtClean="0"/>
            </a:b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>Движением носка одной стопы перекатить мяч к другой стопе, и наоборот.</a:t>
            </a:r>
            <a:br>
              <a:rPr lang="ru-RU" b="1" dirty="0" smtClean="0"/>
            </a:br>
            <a:r>
              <a:rPr lang="ru-RU" b="1" dirty="0" smtClean="0"/>
              <a:t>Примечание. Рекомендуется использовать резиновые мячи диаметром 8-12 см.</a:t>
            </a:r>
            <a:endParaRPr lang="ru-RU" b="1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142844" y="142852"/>
            <a:ext cx="8786874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Комплекс с мячом</a:t>
            </a:r>
            <a:endParaRPr lang="ru-RU" sz="54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_29937-149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-285776"/>
            <a:ext cx="9286876" cy="7143776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 rot="21014801">
            <a:off x="88744" y="1331771"/>
            <a:ext cx="8282218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/>
            <a:r>
              <a:rPr lang="ru-RU" sz="5400" b="1" dirty="0" smtClean="0">
                <a:ln w="19050">
                  <a:solidFill>
                    <a:srgbClr val="002060"/>
                  </a:solidFill>
                  <a:prstDash val="solid"/>
                </a:ln>
                <a:gradFill flip="none" rotWithShape="1">
                  <a:gsLst>
                    <a:gs pos="0">
                      <a:srgbClr val="000000"/>
                    </a:gs>
                    <a:gs pos="20000">
                      <a:srgbClr val="000040"/>
                    </a:gs>
                    <a:gs pos="50000">
                      <a:srgbClr val="400040"/>
                    </a:gs>
                    <a:gs pos="75000">
                      <a:srgbClr val="8F0040"/>
                    </a:gs>
                    <a:gs pos="89999">
                      <a:srgbClr val="F27300"/>
                    </a:gs>
                    <a:gs pos="100000">
                      <a:srgbClr val="FFBF00"/>
                    </a:gs>
                  </a:gsLst>
                  <a:lin ang="16200000" scaled="0"/>
                  <a:tileRect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Пусть все детки будут здоровы!</a:t>
            </a:r>
            <a:endParaRPr lang="ru-RU" sz="5400" b="1" dirty="0">
              <a:ln w="19050">
                <a:solidFill>
                  <a:srgbClr val="002060"/>
                </a:solidFill>
                <a:prstDash val="solid"/>
              </a:ln>
              <a:gradFill flip="none" rotWithShape="1">
                <a:gsLst>
                  <a:gs pos="0">
                    <a:srgbClr val="000000"/>
                  </a:gs>
                  <a:gs pos="20000">
                    <a:srgbClr val="000040"/>
                  </a:gs>
                  <a:gs pos="50000">
                    <a:srgbClr val="400040"/>
                  </a:gs>
                  <a:gs pos="75000">
                    <a:srgbClr val="8F0040"/>
                  </a:gs>
                  <a:gs pos="89999">
                    <a:srgbClr val="F27300"/>
                  </a:gs>
                  <a:gs pos="100000">
                    <a:srgbClr val="FFBF00"/>
                  </a:gs>
                </a:gsLst>
                <a:lin ang="16200000" scaled="0"/>
                <a:tileRect/>
              </a:gra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0" y="5643578"/>
            <a:ext cx="914400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spc="50" dirty="0" smtClean="0">
                <a:ln w="38100">
                  <a:solidFill>
                    <a:schemeClr val="tx1"/>
                  </a:solidFill>
                </a:ln>
                <a:gradFill flip="none" rotWithShape="1">
                  <a:gsLst>
                    <a:gs pos="0">
                      <a:srgbClr val="A603AB"/>
                    </a:gs>
                    <a:gs pos="21001">
                      <a:srgbClr val="0819FB"/>
                    </a:gs>
                    <a:gs pos="35001">
                      <a:srgbClr val="1A8D48"/>
                    </a:gs>
                    <a:gs pos="52000">
                      <a:srgbClr val="FFFF00"/>
                    </a:gs>
                    <a:gs pos="73000">
                      <a:srgbClr val="EE3F17"/>
                    </a:gs>
                    <a:gs pos="88000">
                      <a:srgbClr val="E81766"/>
                    </a:gs>
                    <a:gs pos="100000">
                      <a:srgbClr val="A603AB"/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Спасибо за просмотр!</a:t>
            </a:r>
            <a:endParaRPr lang="ru-RU" sz="5400" b="1" spc="50" dirty="0">
              <a:ln w="38100">
                <a:solidFill>
                  <a:schemeClr val="tx1"/>
                </a:solidFill>
              </a:ln>
              <a:gradFill flip="none" rotWithShape="1">
                <a:gsLst>
                  <a:gs pos="0">
                    <a:srgbClr val="A603AB"/>
                  </a:gs>
                  <a:gs pos="21001">
                    <a:srgbClr val="0819FB"/>
                  </a:gs>
                  <a:gs pos="35001">
                    <a:srgbClr val="1A8D48"/>
                  </a:gs>
                  <a:gs pos="52000">
                    <a:srgbClr val="FFFF00"/>
                  </a:gs>
                  <a:gs pos="73000">
                    <a:srgbClr val="EE3F17"/>
                  </a:gs>
                  <a:gs pos="88000">
                    <a:srgbClr val="E81766"/>
                  </a:gs>
                  <a:gs pos="100000">
                    <a:srgbClr val="A603AB"/>
                  </a:gs>
                </a:gsLst>
                <a:path path="circle">
                  <a:fillToRect l="50000" t="50000" r="50000" b="50000"/>
                </a:path>
                <a:tileRect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E6DCAC"/>
            </a:gs>
            <a:gs pos="12000">
              <a:srgbClr val="E6D78A"/>
            </a:gs>
            <a:gs pos="30000">
              <a:srgbClr val="C7AC4C"/>
            </a:gs>
            <a:gs pos="45000">
              <a:srgbClr val="E6D78A"/>
            </a:gs>
            <a:gs pos="77000">
              <a:srgbClr val="C7AC4C"/>
            </a:gs>
            <a:gs pos="100000">
              <a:srgbClr val="E6DCAC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gim_mini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28596" y="0"/>
            <a:ext cx="5715040" cy="408057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3" name="Прямоугольник 2"/>
          <p:cNvSpPr/>
          <p:nvPr/>
        </p:nvSpPr>
        <p:spPr>
          <a:xfrm>
            <a:off x="1" y="3929066"/>
            <a:ext cx="9001155" cy="34163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ru-RU" sz="5400" b="1" i="1" dirty="0" smtClean="0">
                <a:solidFill>
                  <a:schemeClr val="tx2">
                    <a:lumMod val="75000"/>
                  </a:schemeClr>
                </a:solidFill>
              </a:rPr>
              <a:t>Уже давно сказано: </a:t>
            </a:r>
          </a:p>
          <a:p>
            <a:r>
              <a:rPr lang="ru-RU" sz="5400" b="1" i="1" dirty="0" smtClean="0">
                <a:solidFill>
                  <a:schemeClr val="tx2">
                    <a:lumMod val="75000"/>
                  </a:schemeClr>
                </a:solidFill>
              </a:rPr>
              <a:t>Стопы – это фундамент нашего тела</a:t>
            </a:r>
          </a:p>
          <a:p>
            <a:pPr algn="ctr"/>
            <a:endParaRPr lang="ru-RU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5" name="Рисунок 4" descr="b9a466867e27fe3487645805c4624b7b4568675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286512" y="1285860"/>
            <a:ext cx="2714620" cy="34290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nqbiC0NATLQ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4714876" cy="685800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3857620" y="642918"/>
            <a:ext cx="4857784" cy="4031873"/>
          </a:xfrm>
          <a:prstGeom prst="rect">
            <a:avLst/>
          </a:prstGeom>
          <a:solidFill>
            <a:schemeClr val="tx1"/>
          </a:solidFill>
        </p:spPr>
        <p:txBody>
          <a:bodyPr wrap="square">
            <a:spAutoFit/>
          </a:bodyPr>
          <a:lstStyle/>
          <a:p>
            <a:r>
              <a:rPr lang="ru-RU" sz="3200" b="1" i="1" dirty="0" smtClean="0">
                <a:solidFill>
                  <a:schemeClr val="bg1"/>
                </a:solidFill>
              </a:rPr>
              <a:t>Для правильного выполнения ходьбы,</a:t>
            </a:r>
          </a:p>
          <a:p>
            <a:r>
              <a:rPr lang="ru-RU" sz="3200" b="1" i="1" dirty="0" smtClean="0">
                <a:solidFill>
                  <a:schemeClr val="bg1"/>
                </a:solidFill>
              </a:rPr>
              <a:t> бега, прыжков, </a:t>
            </a:r>
          </a:p>
          <a:p>
            <a:r>
              <a:rPr lang="ru-RU" sz="3200" b="1" i="1" dirty="0" smtClean="0">
                <a:solidFill>
                  <a:schemeClr val="bg1"/>
                </a:solidFill>
              </a:rPr>
              <a:t>необходимо укреплять мышцы, обеспечивающие подошвенное сгибание стопы. </a:t>
            </a:r>
            <a:endParaRPr lang="ru-RU" sz="3200" b="1" i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BEAC7"/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tfndEe62Sq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3840480"/>
            <a:ext cx="9144000" cy="301752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28596" y="357166"/>
            <a:ext cx="8501122" cy="2677656"/>
          </a:xfrm>
          <a:prstGeom prst="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2400" b="1" dirty="0" smtClean="0"/>
              <a:t>Чтобы формировалась правильная походка, необходимо не только носить обувь с ортопедической стелькой, но и в точности подходящую по размеру. </a:t>
            </a:r>
          </a:p>
          <a:p>
            <a:r>
              <a:rPr lang="ru-RU" sz="2400" b="1" dirty="0" smtClean="0"/>
              <a:t>Прежде чем приступать к сложным видам гимнастики, необходимо начинать с более простых из них. Так мышцы стопы постепенно разогреются, и не будет травм.</a:t>
            </a:r>
            <a:br>
              <a:rPr lang="ru-RU" sz="2400" b="1" dirty="0" smtClean="0"/>
            </a:br>
            <a:endParaRPr lang="ru-RU" sz="2400" b="1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g2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-214338"/>
            <a:ext cx="9144000" cy="7358114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Tjcc0WEYoE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g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BEAC7"/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unnamed (2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4000480"/>
            <a:ext cx="5080036" cy="285752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0" y="142853"/>
            <a:ext cx="5214942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Упражнения для профилактики плоскостопия для дошкольников, по сути те же, что и для взрослых. Выбирая комплекс упражнений для профилактики плоскостопия у детей, стоит ориентироваться на возраст и на уровень их физической подготовки.</a:t>
            </a:r>
          </a:p>
          <a:p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Комплекс упражнений для профилактики плоскостопия может включать такие упражнения:</a:t>
            </a:r>
          </a:p>
          <a:p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Сидя на стульчике выполнить следующие упражнения для профилактики плоскостопия для дошкольников — выпрямить по очереди каждую ногу и выполнить по 5 — 10 сгибаний каждой ногой, затем около 10-ти раз поделать вращения каждой стопой;</a:t>
            </a:r>
          </a:p>
          <a:p>
            <a:endParaRPr lang="ru-RU" dirty="0"/>
          </a:p>
        </p:txBody>
      </p:sp>
      <p:pic>
        <p:nvPicPr>
          <p:cNvPr id="5" name="Рисунок 4" descr="240_F_99713164_oIFSvu4jJLInD98qvnNltMLtmOlHw0ta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143504" y="1071546"/>
            <a:ext cx="4000496" cy="285752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DDEBCF"/>
            </a:gs>
            <a:gs pos="50000">
              <a:srgbClr val="9CB86E"/>
            </a:gs>
            <a:gs pos="100000">
              <a:srgbClr val="156B13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unnamed (1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642918"/>
            <a:ext cx="4214810" cy="414340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286248" y="0"/>
            <a:ext cx="4857752" cy="563231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r>
              <a:rPr lang="ru-RU" sz="2000" b="1" dirty="0" smtClean="0">
                <a:gradFill>
                  <a:gsLst>
                    <a:gs pos="0">
                      <a:schemeClr val="tx2">
                        <a:lumMod val="75000"/>
                      </a:schemeClr>
                    </a:gs>
                    <a:gs pos="20000">
                      <a:srgbClr val="000040"/>
                    </a:gs>
                    <a:gs pos="50000">
                      <a:srgbClr val="400040"/>
                    </a:gs>
                    <a:gs pos="75000">
                      <a:srgbClr val="8F0040"/>
                    </a:gs>
                    <a:gs pos="89999">
                      <a:srgbClr val="F27300"/>
                    </a:gs>
                    <a:gs pos="100000">
                      <a:srgbClr val="FFBF00"/>
                    </a:gs>
                  </a:gsLst>
                  <a:lin ang="5400000" scaled="0"/>
                </a:gradFill>
                <a:effectLst>
                  <a:innerShdw blurRad="63500" dist="50800">
                    <a:prstClr val="black">
                      <a:alpha val="50000"/>
                    </a:prstClr>
                  </a:innerShdw>
                </a:effectLst>
                <a:latin typeface="Bahnschrift" pitchFamily="34" charset="0"/>
              </a:rPr>
              <a:t>В комплекс упражнений для профилактики плоскостопия у дошкольников можно добавить творчества — </a:t>
            </a:r>
          </a:p>
          <a:p>
            <a:r>
              <a:rPr lang="ru-RU" sz="2000" b="1" dirty="0" smtClean="0">
                <a:gradFill>
                  <a:gsLst>
                    <a:gs pos="0">
                      <a:schemeClr val="tx2">
                        <a:lumMod val="75000"/>
                      </a:schemeClr>
                    </a:gs>
                    <a:gs pos="20000">
                      <a:srgbClr val="000040"/>
                    </a:gs>
                    <a:gs pos="50000">
                      <a:srgbClr val="400040"/>
                    </a:gs>
                    <a:gs pos="75000">
                      <a:srgbClr val="8F0040"/>
                    </a:gs>
                    <a:gs pos="89999">
                      <a:srgbClr val="F27300"/>
                    </a:gs>
                    <a:gs pos="100000">
                      <a:srgbClr val="FFBF00"/>
                    </a:gs>
                  </a:gsLst>
                  <a:lin ang="5400000" scaled="0"/>
                </a:gradFill>
                <a:effectLst>
                  <a:innerShdw blurRad="63500" dist="50800">
                    <a:prstClr val="black">
                      <a:alpha val="50000"/>
                    </a:prstClr>
                  </a:innerShdw>
                </a:effectLst>
                <a:latin typeface="Bahnschrift" pitchFamily="34" charset="0"/>
              </a:rPr>
              <a:t>зажать в стопе карандаш и рисовать на листе бумаги, </a:t>
            </a:r>
          </a:p>
          <a:p>
            <a:r>
              <a:rPr lang="ru-RU" sz="2000" b="1" dirty="0" smtClean="0">
                <a:gradFill>
                  <a:gsLst>
                    <a:gs pos="0">
                      <a:schemeClr val="tx2">
                        <a:lumMod val="75000"/>
                      </a:schemeClr>
                    </a:gs>
                    <a:gs pos="20000">
                      <a:srgbClr val="000040"/>
                    </a:gs>
                    <a:gs pos="50000">
                      <a:srgbClr val="400040"/>
                    </a:gs>
                    <a:gs pos="75000">
                      <a:srgbClr val="8F0040"/>
                    </a:gs>
                    <a:gs pos="89999">
                      <a:srgbClr val="F27300"/>
                    </a:gs>
                    <a:gs pos="100000">
                      <a:srgbClr val="FFBF00"/>
                    </a:gs>
                  </a:gsLst>
                  <a:lin ang="5400000" scaled="0"/>
                </a:gradFill>
                <a:effectLst>
                  <a:innerShdw blurRad="63500" dist="50800">
                    <a:prstClr val="black">
                      <a:alpha val="50000"/>
                    </a:prstClr>
                  </a:innerShdw>
                </a:effectLst>
                <a:latin typeface="Bahnschrift" pitchFamily="34" charset="0"/>
              </a:rPr>
              <a:t>расположенном на полу.</a:t>
            </a:r>
          </a:p>
          <a:p>
            <a:endParaRPr lang="ru-RU" sz="2000" b="1" dirty="0" smtClean="0">
              <a:gradFill>
                <a:gsLst>
                  <a:gs pos="0">
                    <a:schemeClr val="tx2">
                      <a:lumMod val="75000"/>
                    </a:schemeClr>
                  </a:gs>
                  <a:gs pos="20000">
                    <a:srgbClr val="000040"/>
                  </a:gs>
                  <a:gs pos="50000">
                    <a:srgbClr val="400040"/>
                  </a:gs>
                  <a:gs pos="75000">
                    <a:srgbClr val="8F0040"/>
                  </a:gs>
                  <a:gs pos="89999">
                    <a:srgbClr val="F27300"/>
                  </a:gs>
                  <a:gs pos="100000">
                    <a:srgbClr val="FFBF00"/>
                  </a:gs>
                </a:gsLst>
                <a:lin ang="5400000" scaled="0"/>
              </a:gradFill>
              <a:effectLst>
                <a:innerShdw blurRad="63500" dist="50800">
                  <a:prstClr val="black">
                    <a:alpha val="50000"/>
                  </a:prstClr>
                </a:innerShdw>
              </a:effectLst>
              <a:latin typeface="Bahnschrift" pitchFamily="34" charset="0"/>
            </a:endParaRPr>
          </a:p>
          <a:p>
            <a:r>
              <a:rPr lang="ru-RU" sz="2000" b="1" dirty="0" smtClean="0">
                <a:gradFill>
                  <a:gsLst>
                    <a:gs pos="0">
                      <a:schemeClr val="tx2">
                        <a:lumMod val="75000"/>
                      </a:schemeClr>
                    </a:gs>
                    <a:gs pos="20000">
                      <a:srgbClr val="000040"/>
                    </a:gs>
                    <a:gs pos="50000">
                      <a:srgbClr val="400040"/>
                    </a:gs>
                    <a:gs pos="75000">
                      <a:srgbClr val="8F0040"/>
                    </a:gs>
                    <a:gs pos="89999">
                      <a:srgbClr val="F27300"/>
                    </a:gs>
                    <a:gs pos="100000">
                      <a:srgbClr val="FFBF00"/>
                    </a:gs>
                  </a:gsLst>
                  <a:lin ang="5400000" scaled="0"/>
                </a:gradFill>
                <a:effectLst>
                  <a:innerShdw blurRad="63500" dist="50800">
                    <a:prstClr val="black">
                      <a:alpha val="50000"/>
                    </a:prstClr>
                  </a:innerShdw>
                </a:effectLst>
                <a:latin typeface="Bahnschrift" pitchFamily="34" charset="0"/>
              </a:rPr>
              <a:t>Комплекс упражнений для профилактики плоскостопия можно выполнять в любых комбинациях и в любое время дня.</a:t>
            </a:r>
          </a:p>
          <a:p>
            <a:endParaRPr lang="ru-RU" sz="2000" b="1" dirty="0" smtClean="0">
              <a:gradFill>
                <a:gsLst>
                  <a:gs pos="0">
                    <a:schemeClr val="tx2">
                      <a:lumMod val="75000"/>
                    </a:schemeClr>
                  </a:gs>
                  <a:gs pos="20000">
                    <a:srgbClr val="000040"/>
                  </a:gs>
                  <a:gs pos="50000">
                    <a:srgbClr val="400040"/>
                  </a:gs>
                  <a:gs pos="75000">
                    <a:srgbClr val="8F0040"/>
                  </a:gs>
                  <a:gs pos="89999">
                    <a:srgbClr val="F27300"/>
                  </a:gs>
                  <a:gs pos="100000">
                    <a:srgbClr val="FFBF00"/>
                  </a:gs>
                </a:gsLst>
                <a:lin ang="5400000" scaled="0"/>
              </a:gradFill>
              <a:effectLst>
                <a:innerShdw blurRad="63500" dist="50800">
                  <a:prstClr val="black">
                    <a:alpha val="50000"/>
                  </a:prstClr>
                </a:innerShdw>
              </a:effectLst>
              <a:latin typeface="Bahnschrift" pitchFamily="34" charset="0"/>
            </a:endParaRPr>
          </a:p>
          <a:p>
            <a:r>
              <a:rPr lang="ru-RU" sz="2000" b="1" dirty="0" smtClean="0">
                <a:gradFill>
                  <a:gsLst>
                    <a:gs pos="0">
                      <a:schemeClr val="tx2">
                        <a:lumMod val="75000"/>
                      </a:schemeClr>
                    </a:gs>
                    <a:gs pos="20000">
                      <a:srgbClr val="000040"/>
                    </a:gs>
                    <a:gs pos="50000">
                      <a:srgbClr val="400040"/>
                    </a:gs>
                    <a:gs pos="75000">
                      <a:srgbClr val="8F0040"/>
                    </a:gs>
                    <a:gs pos="89999">
                      <a:srgbClr val="F27300"/>
                    </a:gs>
                    <a:gs pos="100000">
                      <a:srgbClr val="FFBF00"/>
                    </a:gs>
                  </a:gsLst>
                  <a:lin ang="5400000" scaled="0"/>
                </a:gradFill>
                <a:effectLst>
                  <a:innerShdw blurRad="63500" dist="50800">
                    <a:prstClr val="black">
                      <a:alpha val="50000"/>
                    </a:prstClr>
                  </a:innerShdw>
                </a:effectLst>
                <a:latin typeface="Bahnschrift" pitchFamily="34" charset="0"/>
              </a:rPr>
              <a:t>Для того, чтобы хорошие результаты давала профилактика плоскостопия у детей дошкольного возраста, упражнения нужно выполнять регулярно</a:t>
            </a:r>
            <a:endParaRPr lang="ru-RU" sz="2000" b="1" dirty="0">
              <a:gradFill>
                <a:gsLst>
                  <a:gs pos="0">
                    <a:schemeClr val="tx2">
                      <a:lumMod val="75000"/>
                    </a:schemeClr>
                  </a:gs>
                  <a:gs pos="20000">
                    <a:srgbClr val="000040"/>
                  </a:gs>
                  <a:gs pos="50000">
                    <a:srgbClr val="400040"/>
                  </a:gs>
                  <a:gs pos="75000">
                    <a:srgbClr val="8F0040"/>
                  </a:gs>
                  <a:gs pos="89999">
                    <a:srgbClr val="F27300"/>
                  </a:gs>
                  <a:gs pos="100000">
                    <a:srgbClr val="FFBF00"/>
                  </a:gs>
                </a:gsLst>
                <a:lin ang="5400000" scaled="0"/>
              </a:gradFill>
              <a:effectLst>
                <a:innerShdw blurRad="63500" dist="50800">
                  <a:prstClr val="black">
                    <a:alpha val="50000"/>
                  </a:prstClr>
                </a:innerShdw>
              </a:effectLst>
              <a:latin typeface="Bahnschrift" pitchFamily="34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213</TotalTime>
  <Words>274</Words>
  <Application>Microsoft Office PowerPoint</Application>
  <PresentationFormat>Экран (4:3)</PresentationFormat>
  <Paragraphs>38</Paragraphs>
  <Slides>19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Алексей Смирнов</cp:lastModifiedBy>
  <cp:revision>23</cp:revision>
  <dcterms:created xsi:type="dcterms:W3CDTF">2020-04-22T05:43:11Z</dcterms:created>
  <dcterms:modified xsi:type="dcterms:W3CDTF">2020-07-02T15:26:02Z</dcterms:modified>
</cp:coreProperties>
</file>