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1" r:id="rId4"/>
    <p:sldId id="272" r:id="rId5"/>
    <p:sldId id="273" r:id="rId6"/>
    <p:sldId id="274" r:id="rId7"/>
    <p:sldId id="275" r:id="rId8"/>
    <p:sldId id="277" r:id="rId9"/>
    <p:sldId id="257" r:id="rId10"/>
    <p:sldId id="258" r:id="rId11"/>
    <p:sldId id="259" r:id="rId12"/>
    <p:sldId id="266" r:id="rId13"/>
    <p:sldId id="260" r:id="rId14"/>
    <p:sldId id="278" r:id="rId15"/>
    <p:sldId id="280" r:id="rId16"/>
    <p:sldId id="281" r:id="rId17"/>
    <p:sldId id="265" r:id="rId18"/>
    <p:sldId id="267" r:id="rId19"/>
    <p:sldId id="282" r:id="rId20"/>
    <p:sldId id="283" r:id="rId21"/>
    <p:sldId id="284" r:id="rId22"/>
    <p:sldId id="270"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4" autoAdjust="0"/>
  </p:normalViewPr>
  <p:slideViewPr>
    <p:cSldViewPr snapToGrid="0">
      <p:cViewPr varScale="1">
        <p:scale>
          <a:sx n="65" d="100"/>
          <a:sy n="65" d="100"/>
        </p:scale>
        <p:origin x="-942"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67444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1652204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398896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294626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184400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425550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417583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177540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117534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332690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230F2BC-476A-4C01-B01D-44284F62620E}" type="datetimeFigureOut">
              <a:rPr lang="ru-RU" smtClean="0"/>
              <a:pPr/>
              <a:t>02.07.2020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138420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0F2BC-476A-4C01-B01D-44284F62620E}" type="datetimeFigureOut">
              <a:rPr lang="ru-RU" smtClean="0"/>
              <a:pPr/>
              <a:t>02.07.2020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CF017-85B1-4B71-89CE-8A347374261A}" type="slidenum">
              <a:rPr lang="ru-RU" smtClean="0"/>
              <a:pPr/>
              <a:t>‹#›</a:t>
            </a:fld>
            <a:endParaRPr lang="ru-RU"/>
          </a:p>
        </p:txBody>
      </p:sp>
    </p:spTree>
    <p:extLst>
      <p:ext uri="{BB962C8B-B14F-4D97-AF65-F5344CB8AC3E}">
        <p14:creationId xmlns:p14="http://schemas.microsoft.com/office/powerpoint/2010/main" xmlns="" val="2112181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651164" y="2563091"/>
            <a:ext cx="5763491" cy="4103828"/>
          </a:xfrm>
          <a:prstGeom prst="rect">
            <a:avLst/>
          </a:prstGeom>
        </p:spPr>
      </p:pic>
      <p:sp>
        <p:nvSpPr>
          <p:cNvPr id="2" name="Заголовок 1"/>
          <p:cNvSpPr>
            <a:spLocks noGrp="1"/>
          </p:cNvSpPr>
          <p:nvPr>
            <p:ph type="ctrTitle"/>
          </p:nvPr>
        </p:nvSpPr>
        <p:spPr>
          <a:xfrm>
            <a:off x="290946" y="256309"/>
            <a:ext cx="11748654" cy="2306782"/>
          </a:xfrm>
        </p:spPr>
        <p:txBody>
          <a:bodyPr>
            <a:normAutofit/>
          </a:bodyPr>
          <a:lstStyle/>
          <a:p>
            <a:r>
              <a:rPr lang="ru-RU" sz="4800" b="1" dirty="0" smtClean="0">
                <a:solidFill>
                  <a:srgbClr val="FF0000"/>
                </a:solidFill>
              </a:rPr>
              <a:t>Моделирование проведения подвижных игр со скакалкой и другими гимнастическими предметами</a:t>
            </a:r>
            <a:endParaRPr lang="ru-RU" sz="4800" b="1" dirty="0">
              <a:solidFill>
                <a:srgbClr val="FF0000"/>
              </a:solidFill>
            </a:endParaRPr>
          </a:p>
        </p:txBody>
      </p:sp>
      <p:pic>
        <p:nvPicPr>
          <p:cNvPr id="5" name="Рисунок 4"/>
          <p:cNvPicPr>
            <a:picLocks noChangeAspect="1"/>
          </p:cNvPicPr>
          <p:nvPr/>
        </p:nvPicPr>
        <p:blipFill>
          <a:blip r:embed="rId3" cstate="print"/>
          <a:stretch>
            <a:fillRect/>
          </a:stretch>
        </p:blipFill>
        <p:spPr>
          <a:xfrm rot="330032">
            <a:off x="7373994" y="2909942"/>
            <a:ext cx="3875897" cy="2881820"/>
          </a:xfrm>
          <a:prstGeom prst="rect">
            <a:avLst/>
          </a:prstGeom>
          <a:ln w="38100">
            <a:solidFill>
              <a:srgbClr val="FF0000"/>
            </a:solidFill>
          </a:ln>
        </p:spPr>
      </p:pic>
      <p:sp>
        <p:nvSpPr>
          <p:cNvPr id="7" name="TextBox 6"/>
          <p:cNvSpPr txBox="1"/>
          <p:nvPr/>
        </p:nvSpPr>
        <p:spPr>
          <a:xfrm>
            <a:off x="7669160" y="6032090"/>
            <a:ext cx="2330246" cy="369332"/>
          </a:xfrm>
          <a:prstGeom prst="rect">
            <a:avLst/>
          </a:prstGeom>
          <a:noFill/>
        </p:spPr>
        <p:txBody>
          <a:bodyPr wrap="square" rtlCol="0">
            <a:spAutoFit/>
          </a:bodyPr>
          <a:lstStyle/>
          <a:p>
            <a:r>
              <a:rPr lang="ru-RU" b="1" dirty="0" smtClean="0">
                <a:solidFill>
                  <a:srgbClr val="FF0000"/>
                </a:solidFill>
              </a:rPr>
              <a:t>Смирнова Е.Н.</a:t>
            </a:r>
            <a:endParaRPr lang="ru-RU" b="1" dirty="0">
              <a:solidFill>
                <a:srgbClr val="FF0000"/>
              </a:solidFill>
            </a:endParaRPr>
          </a:p>
        </p:txBody>
      </p:sp>
    </p:spTree>
    <p:extLst>
      <p:ext uri="{BB962C8B-B14F-4D97-AF65-F5344CB8AC3E}">
        <p14:creationId xmlns:p14="http://schemas.microsoft.com/office/powerpoint/2010/main" xmlns="" val="125008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8764" y="166255"/>
            <a:ext cx="11466813" cy="6359236"/>
          </a:xfrm>
        </p:spPr>
        <p:txBody>
          <a:bodyPr>
            <a:normAutofit/>
          </a:bodyPr>
          <a:lstStyle/>
          <a:p>
            <a:pPr marL="0" indent="0" algn="ctr">
              <a:buNone/>
            </a:pPr>
            <a:r>
              <a:rPr lang="ru-RU" sz="3200" dirty="0" smtClean="0">
                <a:solidFill>
                  <a:srgbClr val="FF0000"/>
                </a:solidFill>
              </a:rPr>
              <a:t>Польза скакалки для здоровья детей</a:t>
            </a:r>
          </a:p>
          <a:p>
            <a:pPr marL="514350" indent="-514350">
              <a:buFont typeface="+mj-lt"/>
              <a:buAutoNum type="arabicPeriod"/>
            </a:pPr>
            <a:r>
              <a:rPr lang="ru-RU" dirty="0" smtClean="0"/>
              <a:t>Помогает разминаться перед занятиями спортом.</a:t>
            </a:r>
          </a:p>
          <a:p>
            <a:pPr marL="514350" indent="-514350">
              <a:buFont typeface="+mj-lt"/>
              <a:buAutoNum type="arabicPeriod"/>
            </a:pPr>
            <a:r>
              <a:rPr lang="ru-RU" dirty="0" smtClean="0"/>
              <a:t>Тренирует и укрепляет мышцы ног и рук.</a:t>
            </a:r>
          </a:p>
          <a:p>
            <a:pPr marL="514350" indent="-514350">
              <a:buFont typeface="+mj-lt"/>
              <a:buAutoNum type="arabicPeriod"/>
            </a:pPr>
            <a:r>
              <a:rPr lang="ru-RU" dirty="0" smtClean="0"/>
              <a:t>Помогает </a:t>
            </a:r>
            <a:r>
              <a:rPr lang="ru-RU" dirty="0"/>
              <a:t>с</a:t>
            </a:r>
            <a:r>
              <a:rPr lang="ru-RU" dirty="0" smtClean="0"/>
              <a:t>тановиться телу сильным, ловким, выносливым.</a:t>
            </a:r>
          </a:p>
          <a:p>
            <a:pPr marL="514350" indent="-514350">
              <a:buFont typeface="+mj-lt"/>
              <a:buAutoNum type="arabicPeriod"/>
            </a:pPr>
            <a:r>
              <a:rPr lang="ru-RU" dirty="0" smtClean="0"/>
              <a:t>Хорошо тренирует вестибулярный аппарат.</a:t>
            </a:r>
          </a:p>
          <a:p>
            <a:pPr marL="514350" indent="-514350">
              <a:buFont typeface="+mj-lt"/>
              <a:buAutoNum type="arabicPeriod"/>
            </a:pPr>
            <a:r>
              <a:rPr lang="ru-RU" dirty="0" smtClean="0"/>
              <a:t>Совершенствует координацию движений, равновесие, чувство ритма.</a:t>
            </a:r>
          </a:p>
          <a:p>
            <a:pPr marL="514350" indent="-514350">
              <a:buFont typeface="+mj-lt"/>
              <a:buAutoNum type="arabicPeriod"/>
            </a:pPr>
            <a:r>
              <a:rPr lang="ru-RU" dirty="0" smtClean="0"/>
              <a:t>Развивает внимательность, наблюдательность, остроту зрения детей, так как игра требует наблюдения за быстрым движением.</a:t>
            </a:r>
          </a:p>
          <a:p>
            <a:pPr marL="514350" indent="-514350">
              <a:buFont typeface="+mj-lt"/>
              <a:buAutoNum type="arabicPeriod"/>
            </a:pPr>
            <a:r>
              <a:rPr lang="ru-RU" dirty="0" smtClean="0"/>
              <a:t>Тренажер — скакалка помогает ребенку выработать ровную осанку.</a:t>
            </a:r>
          </a:p>
          <a:p>
            <a:pPr marL="514350" indent="-514350">
              <a:buFont typeface="+mj-lt"/>
              <a:buAutoNum type="arabicPeriod"/>
            </a:pPr>
            <a:r>
              <a:rPr lang="ru-RU" dirty="0" smtClean="0"/>
              <a:t>Прыгалка является еще отличным </a:t>
            </a:r>
            <a:r>
              <a:rPr lang="ru-RU" dirty="0" err="1" smtClean="0"/>
              <a:t>кардиотренажером</a:t>
            </a:r>
            <a:r>
              <a:rPr lang="ru-RU" dirty="0" smtClean="0"/>
              <a:t>. Сердце во время прыжков быстрее прогоняет кровь, так улучшается физическое состояние. Икроножные мышцы ног сокращаются, помогая венам протолкнуть кровь к сердцу.</a:t>
            </a:r>
          </a:p>
          <a:p>
            <a:endParaRPr lang="ru-RU" dirty="0"/>
          </a:p>
        </p:txBody>
      </p:sp>
      <p:pic>
        <p:nvPicPr>
          <p:cNvPr id="2" name="Рисунок 1"/>
          <p:cNvPicPr>
            <a:picLocks noChangeAspect="1"/>
          </p:cNvPicPr>
          <p:nvPr/>
        </p:nvPicPr>
        <p:blipFill>
          <a:blip r:embed="rId2" cstate="print"/>
          <a:stretch>
            <a:fillRect/>
          </a:stretch>
        </p:blipFill>
        <p:spPr>
          <a:xfrm>
            <a:off x="9920720" y="328037"/>
            <a:ext cx="1730953" cy="1534533"/>
          </a:xfrm>
          <a:prstGeom prst="rect">
            <a:avLst/>
          </a:prstGeom>
        </p:spPr>
      </p:pic>
    </p:spTree>
    <p:extLst>
      <p:ext uri="{BB962C8B-B14F-4D97-AF65-F5344CB8AC3E}">
        <p14:creationId xmlns:p14="http://schemas.microsoft.com/office/powerpoint/2010/main" xmlns="" val="426773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7548154" cy="888909"/>
          </a:xfrm>
        </p:spPr>
        <p:txBody>
          <a:bodyPr>
            <a:normAutofit/>
          </a:bodyPr>
          <a:lstStyle/>
          <a:p>
            <a:pPr algn="ctr"/>
            <a:r>
              <a:rPr lang="ru-RU" sz="3200" b="1" dirty="0" smtClean="0">
                <a:solidFill>
                  <a:srgbClr val="FF0000"/>
                </a:solidFill>
              </a:rPr>
              <a:t>Как научить ребенка прыгать</a:t>
            </a:r>
            <a:endParaRPr lang="ru-RU" sz="3200" b="1" dirty="0">
              <a:solidFill>
                <a:srgbClr val="FF0000"/>
              </a:solidFill>
            </a:endParaRPr>
          </a:p>
        </p:txBody>
      </p:sp>
      <p:pic>
        <p:nvPicPr>
          <p:cNvPr id="4" name="Рисунок 3"/>
          <p:cNvPicPr>
            <a:picLocks noChangeAspect="1"/>
          </p:cNvPicPr>
          <p:nvPr/>
        </p:nvPicPr>
        <p:blipFill>
          <a:blip r:embed="rId2" cstate="print"/>
          <a:stretch>
            <a:fillRect/>
          </a:stretch>
        </p:blipFill>
        <p:spPr>
          <a:xfrm>
            <a:off x="10529857" y="176181"/>
            <a:ext cx="1545170" cy="1371066"/>
          </a:xfrm>
          <a:prstGeom prst="rect">
            <a:avLst/>
          </a:prstGeom>
        </p:spPr>
      </p:pic>
      <p:sp>
        <p:nvSpPr>
          <p:cNvPr id="3" name="Объект 2"/>
          <p:cNvSpPr>
            <a:spLocks noGrp="1"/>
          </p:cNvSpPr>
          <p:nvPr>
            <p:ph idx="1"/>
          </p:nvPr>
        </p:nvSpPr>
        <p:spPr>
          <a:xfrm>
            <a:off x="651956" y="1254034"/>
            <a:ext cx="11076708" cy="5112328"/>
          </a:xfrm>
        </p:spPr>
        <p:txBody>
          <a:bodyPr>
            <a:normAutofit fontScale="92500" lnSpcReduction="10000"/>
          </a:bodyPr>
          <a:lstStyle/>
          <a:p>
            <a:pPr marL="514350" indent="-514350">
              <a:buFont typeface="+mj-lt"/>
              <a:buAutoNum type="arabicPeriod"/>
            </a:pPr>
            <a:r>
              <a:rPr lang="ru-RU" dirty="0" smtClean="0"/>
              <a:t>Сначала стоит увлечь дошкольников игрой. Рассказать интересную историю про появление скакалки. Возможно, дошкольник сам захочет приобрести скакалку и выбрать в магазине понравившийся тренажер.</a:t>
            </a:r>
          </a:p>
          <a:p>
            <a:pPr marL="514350" indent="-514350">
              <a:buFont typeface="+mj-lt"/>
              <a:buAutoNum type="arabicPeriod"/>
            </a:pPr>
            <a:r>
              <a:rPr lang="ru-RU" dirty="0" smtClean="0"/>
              <a:t>Когда инструмент выбран, можно дать ребенку повозиться с ним. Потом показать на своем примере, как им пользоваться.</a:t>
            </a:r>
          </a:p>
          <a:p>
            <a:pPr marL="514350" indent="-514350">
              <a:buFont typeface="+mj-lt"/>
              <a:buAutoNum type="arabicPeriod"/>
            </a:pPr>
            <a:r>
              <a:rPr lang="ru-RU" dirty="0" smtClean="0"/>
              <a:t>Нужно научить крутить скакалку не всей рукой, а только кистью. Сначала одной, потом обеими руками.</a:t>
            </a:r>
          </a:p>
          <a:p>
            <a:pPr marL="514350" indent="-514350">
              <a:buFont typeface="+mj-lt"/>
              <a:buAutoNum type="arabicPeriod"/>
            </a:pPr>
            <a:r>
              <a:rPr lang="ru-RU" dirty="0" smtClean="0"/>
              <a:t>Научить перешагивать через скакалку. Затем, поднимаясь на носки, перекатываться через нее на пятки.</a:t>
            </a:r>
          </a:p>
          <a:p>
            <a:pPr marL="514350" indent="-514350">
              <a:buFont typeface="+mj-lt"/>
              <a:buAutoNum type="arabicPeriod"/>
            </a:pPr>
            <a:r>
              <a:rPr lang="ru-RU" dirty="0" smtClean="0"/>
              <a:t>Дальше правильно обучать прыжкам. Обязательно следить, чтобы ребенок опускался на пальцы, потом всей стопой. Колени полусогнуты.</a:t>
            </a:r>
          </a:p>
          <a:p>
            <a:pPr marL="514350" indent="-514350">
              <a:buFont typeface="+mj-lt"/>
              <a:buAutoNum type="arabicPeriod"/>
            </a:pPr>
            <a:r>
              <a:rPr lang="ru-RU" dirty="0" smtClean="0"/>
              <a:t>Прыгать нужно на коврике, твердый пол может навредить стопе. Слишком толстый ковер тоже не подойдет.</a:t>
            </a:r>
          </a:p>
        </p:txBody>
      </p:sp>
    </p:spTree>
    <p:extLst>
      <p:ext uri="{BB962C8B-B14F-4D97-AF65-F5344CB8AC3E}">
        <p14:creationId xmlns:p14="http://schemas.microsoft.com/office/powerpoint/2010/main" xmlns="" val="92453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28098"/>
          </a:xfrm>
        </p:spPr>
        <p:txBody>
          <a:bodyPr>
            <a:normAutofit/>
          </a:bodyPr>
          <a:lstStyle/>
          <a:p>
            <a:pPr algn="ctr"/>
            <a:r>
              <a:rPr lang="ru-RU" sz="3600" b="1" dirty="0" smtClean="0">
                <a:solidFill>
                  <a:srgbClr val="FF0000"/>
                </a:solidFill>
              </a:rPr>
              <a:t>Правила игры со скакалкой</a:t>
            </a:r>
            <a:endParaRPr lang="ru-RU" sz="3600" b="1" dirty="0">
              <a:solidFill>
                <a:srgbClr val="FF0000"/>
              </a:solidFill>
            </a:endParaRPr>
          </a:p>
        </p:txBody>
      </p:sp>
      <p:sp>
        <p:nvSpPr>
          <p:cNvPr id="3" name="Объект 2"/>
          <p:cNvSpPr>
            <a:spLocks noGrp="1"/>
          </p:cNvSpPr>
          <p:nvPr>
            <p:ph idx="1"/>
          </p:nvPr>
        </p:nvSpPr>
        <p:spPr>
          <a:xfrm>
            <a:off x="313509" y="1293223"/>
            <a:ext cx="11639005" cy="5185954"/>
          </a:xfrm>
        </p:spPr>
        <p:txBody>
          <a:bodyPr>
            <a:normAutofit fontScale="92500"/>
          </a:bodyPr>
          <a:lstStyle/>
          <a:p>
            <a:pPr marL="514350" indent="-514350">
              <a:buFont typeface="+mj-lt"/>
              <a:buAutoNum type="arabicPeriod"/>
            </a:pPr>
            <a:r>
              <a:rPr lang="ru-RU" dirty="0" smtClean="0"/>
              <a:t>Держать ручки прыгалок нужно крепко, чтобы не вырвались. </a:t>
            </a:r>
          </a:p>
          <a:p>
            <a:pPr marL="0" indent="0">
              <a:buNone/>
            </a:pPr>
            <a:r>
              <a:rPr lang="ru-RU" dirty="0" smtClean="0"/>
              <a:t>       Ладони повернуты вперед.</a:t>
            </a:r>
          </a:p>
          <a:p>
            <a:pPr marL="514350" indent="-514350">
              <a:buFont typeface="+mj-lt"/>
              <a:buAutoNum type="arabicPeriod"/>
            </a:pPr>
            <a:r>
              <a:rPr lang="ru-RU" dirty="0" smtClean="0"/>
              <a:t>Когда ребенок прыгает, у него должны вращаться кисти, а локти опущены и полусогнуты. Плечи почти не двигаются.</a:t>
            </a:r>
          </a:p>
          <a:p>
            <a:pPr marL="514350" indent="-514350">
              <a:buFont typeface="+mj-lt"/>
              <a:buAutoNum type="arabicPeriod"/>
            </a:pPr>
            <a:r>
              <a:rPr lang="ru-RU" dirty="0" smtClean="0"/>
              <a:t>Спина всегда прямая, это помогает лучше прыгать и вырабатывает осанку.</a:t>
            </a:r>
          </a:p>
          <a:p>
            <a:pPr marL="514350" indent="-514350">
              <a:buFont typeface="+mj-lt"/>
              <a:buAutoNum type="arabicPeriod"/>
            </a:pPr>
            <a:r>
              <a:rPr lang="ru-RU" dirty="0" smtClean="0"/>
              <a:t>Прыгать нужно мягко, опускаясь сначала на пальцы, затем всей ступней. Так ноги не будут быстро уставать. А мышцы хорошо тренируются.</a:t>
            </a:r>
          </a:p>
          <a:p>
            <a:pPr marL="514350" indent="-514350">
              <a:buFont typeface="+mj-lt"/>
              <a:buAutoNum type="arabicPeriod"/>
            </a:pPr>
            <a:r>
              <a:rPr lang="ru-RU" dirty="0" smtClean="0"/>
              <a:t>Нужно обязательно держать дистанцию с другими участниками. Удары скакалкой могут привести к травме.</a:t>
            </a:r>
          </a:p>
          <a:p>
            <a:pPr marL="514350" indent="-514350">
              <a:buFont typeface="+mj-lt"/>
              <a:buAutoNum type="arabicPeriod"/>
            </a:pPr>
            <a:r>
              <a:rPr lang="ru-RU" dirty="0" smtClean="0"/>
              <a:t>Движения со скакалкой могут быть разнообразными. Простые прыжки на двух ногах, со скрещенными руками или ногами, перешагивание.</a:t>
            </a:r>
          </a:p>
          <a:p>
            <a:endParaRPr lang="ru-RU" dirty="0"/>
          </a:p>
        </p:txBody>
      </p:sp>
      <p:pic>
        <p:nvPicPr>
          <p:cNvPr id="4" name="Рисунок 3"/>
          <p:cNvPicPr>
            <a:picLocks noChangeAspect="1"/>
          </p:cNvPicPr>
          <p:nvPr/>
        </p:nvPicPr>
        <p:blipFill>
          <a:blip r:embed="rId2" cstate="print"/>
          <a:stretch>
            <a:fillRect/>
          </a:stretch>
        </p:blipFill>
        <p:spPr>
          <a:xfrm>
            <a:off x="9929094" y="475824"/>
            <a:ext cx="1548518" cy="1371719"/>
          </a:xfrm>
          <a:prstGeom prst="rect">
            <a:avLst/>
          </a:prstGeom>
        </p:spPr>
      </p:pic>
    </p:spTree>
    <p:extLst>
      <p:ext uri="{BB962C8B-B14F-4D97-AF65-F5344CB8AC3E}">
        <p14:creationId xmlns:p14="http://schemas.microsoft.com/office/powerpoint/2010/main" xmlns="" val="246928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7736144" y="661355"/>
            <a:ext cx="2848730" cy="2058666"/>
          </a:xfrm>
          <a:prstGeom prst="rect">
            <a:avLst/>
          </a:prstGeom>
        </p:spPr>
      </p:pic>
      <p:sp>
        <p:nvSpPr>
          <p:cNvPr id="2" name="Заголовок 1"/>
          <p:cNvSpPr>
            <a:spLocks noGrp="1"/>
          </p:cNvSpPr>
          <p:nvPr>
            <p:ph type="title"/>
          </p:nvPr>
        </p:nvSpPr>
        <p:spPr/>
        <p:txBody>
          <a:bodyPr>
            <a:normAutofit/>
          </a:bodyPr>
          <a:lstStyle/>
          <a:p>
            <a:r>
              <a:rPr lang="ru-RU" sz="3600" dirty="0" smtClean="0">
                <a:solidFill>
                  <a:srgbClr val="FF0000"/>
                </a:solidFill>
              </a:rPr>
              <a:t> Подвижные игры  со скакалкой </a:t>
            </a:r>
            <a:endParaRPr lang="ru-RU" sz="3600" dirty="0">
              <a:solidFill>
                <a:srgbClr val="FF0000"/>
              </a:solidFill>
            </a:endParaRPr>
          </a:p>
        </p:txBody>
      </p:sp>
      <p:sp>
        <p:nvSpPr>
          <p:cNvPr id="3" name="Объект 2"/>
          <p:cNvSpPr>
            <a:spLocks noGrp="1"/>
          </p:cNvSpPr>
          <p:nvPr>
            <p:ph idx="1"/>
          </p:nvPr>
        </p:nvSpPr>
        <p:spPr>
          <a:xfrm>
            <a:off x="574963" y="1496292"/>
            <a:ext cx="7488381" cy="4926626"/>
          </a:xfrm>
        </p:spPr>
        <p:txBody>
          <a:bodyPr>
            <a:normAutofit/>
          </a:bodyPr>
          <a:lstStyle/>
          <a:p>
            <a:pPr marL="0" indent="0">
              <a:buNone/>
            </a:pPr>
            <a:r>
              <a:rPr lang="ru-RU" sz="3200" dirty="0" smtClean="0"/>
              <a:t>«Рыбак и рыбки»</a:t>
            </a:r>
          </a:p>
          <a:p>
            <a:pPr marL="0" indent="0">
              <a:buNone/>
            </a:pPr>
            <a:r>
              <a:rPr lang="ru-RU" dirty="0"/>
              <a:t/>
            </a:r>
            <a:br>
              <a:rPr lang="ru-RU" dirty="0"/>
            </a:br>
            <a:endParaRPr lang="ru-RU" dirty="0" smtClean="0"/>
          </a:p>
          <a:p>
            <a:endParaRPr lang="ru-RU" dirty="0" smtClean="0"/>
          </a:p>
        </p:txBody>
      </p:sp>
      <p:pic>
        <p:nvPicPr>
          <p:cNvPr id="4" name="Рисунок 3"/>
          <p:cNvPicPr>
            <a:picLocks noChangeAspect="1"/>
          </p:cNvPicPr>
          <p:nvPr/>
        </p:nvPicPr>
        <p:blipFill>
          <a:blip r:embed="rId3" cstate="print"/>
          <a:stretch>
            <a:fillRect/>
          </a:stretch>
        </p:blipFill>
        <p:spPr>
          <a:xfrm>
            <a:off x="237692" y="2243682"/>
            <a:ext cx="6669230" cy="3710517"/>
          </a:xfrm>
          <a:prstGeom prst="rect">
            <a:avLst/>
          </a:prstGeom>
        </p:spPr>
      </p:pic>
      <p:pic>
        <p:nvPicPr>
          <p:cNvPr id="5" name="Рисунок 4"/>
          <p:cNvPicPr>
            <a:picLocks noChangeAspect="1"/>
          </p:cNvPicPr>
          <p:nvPr/>
        </p:nvPicPr>
        <p:blipFill rotWithShape="1">
          <a:blip r:embed="rId4" cstate="print"/>
          <a:srcRect l="24467"/>
          <a:stretch/>
        </p:blipFill>
        <p:spPr>
          <a:xfrm>
            <a:off x="7182500" y="3203468"/>
            <a:ext cx="4491037" cy="3219450"/>
          </a:xfrm>
          <a:prstGeom prst="rect">
            <a:avLst/>
          </a:prstGeom>
          <a:ln w="38100">
            <a:solidFill>
              <a:srgbClr val="FF0000"/>
            </a:solidFill>
          </a:ln>
        </p:spPr>
      </p:pic>
    </p:spTree>
    <p:extLst>
      <p:ext uri="{BB962C8B-B14F-4D97-AF65-F5344CB8AC3E}">
        <p14:creationId xmlns:p14="http://schemas.microsoft.com/office/powerpoint/2010/main" xmlns="" val="333910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rPr>
              <a:t>Подвижные игры  со скакалкой </a:t>
            </a:r>
            <a:endParaRPr lang="ru-RU" dirty="0"/>
          </a:p>
        </p:txBody>
      </p:sp>
      <p:sp>
        <p:nvSpPr>
          <p:cNvPr id="3" name="Объект 2"/>
          <p:cNvSpPr>
            <a:spLocks noGrp="1"/>
          </p:cNvSpPr>
          <p:nvPr>
            <p:ph idx="1"/>
          </p:nvPr>
        </p:nvSpPr>
        <p:spPr/>
        <p:txBody>
          <a:bodyPr>
            <a:normAutofit/>
          </a:bodyPr>
          <a:lstStyle/>
          <a:p>
            <a:pPr marL="0" indent="0">
              <a:buNone/>
            </a:pPr>
            <a:r>
              <a:rPr lang="ru-RU" sz="3200" dirty="0"/>
              <a:t>«Я знаю пять имен, овощей, фруктов, цветов»</a:t>
            </a:r>
          </a:p>
          <a:p>
            <a:endParaRPr lang="ru-RU" sz="3200" dirty="0"/>
          </a:p>
        </p:txBody>
      </p:sp>
      <p:pic>
        <p:nvPicPr>
          <p:cNvPr id="5" name="Рисунок 4"/>
          <p:cNvPicPr>
            <a:picLocks noChangeAspect="1"/>
          </p:cNvPicPr>
          <p:nvPr/>
        </p:nvPicPr>
        <p:blipFill>
          <a:blip r:embed="rId2" cstate="print"/>
          <a:stretch>
            <a:fillRect/>
          </a:stretch>
        </p:blipFill>
        <p:spPr>
          <a:xfrm>
            <a:off x="7621732" y="2428072"/>
            <a:ext cx="3912394" cy="4088452"/>
          </a:xfrm>
          <a:prstGeom prst="rect">
            <a:avLst/>
          </a:prstGeom>
          <a:ln w="38100">
            <a:solidFill>
              <a:srgbClr val="FF0000"/>
            </a:solidFill>
          </a:ln>
        </p:spPr>
      </p:pic>
      <p:pic>
        <p:nvPicPr>
          <p:cNvPr id="6" name="Рисунок 5"/>
          <p:cNvPicPr>
            <a:picLocks noChangeAspect="1"/>
          </p:cNvPicPr>
          <p:nvPr/>
        </p:nvPicPr>
        <p:blipFill>
          <a:blip r:embed="rId3" cstate="print"/>
          <a:stretch>
            <a:fillRect/>
          </a:stretch>
        </p:blipFill>
        <p:spPr>
          <a:xfrm>
            <a:off x="1309255" y="2567979"/>
            <a:ext cx="5264727" cy="3948545"/>
          </a:xfrm>
          <a:prstGeom prst="rect">
            <a:avLst/>
          </a:prstGeom>
          <a:ln w="38100">
            <a:solidFill>
              <a:srgbClr val="FF0000"/>
            </a:solidFill>
          </a:ln>
        </p:spPr>
      </p:pic>
      <p:pic>
        <p:nvPicPr>
          <p:cNvPr id="7" name="Рисунок 6"/>
          <p:cNvPicPr>
            <a:picLocks noChangeAspect="1"/>
          </p:cNvPicPr>
          <p:nvPr/>
        </p:nvPicPr>
        <p:blipFill>
          <a:blip r:embed="rId4" cstate="print"/>
          <a:stretch>
            <a:fillRect/>
          </a:stretch>
        </p:blipFill>
        <p:spPr>
          <a:xfrm>
            <a:off x="9303357" y="474775"/>
            <a:ext cx="2050443" cy="1484047"/>
          </a:xfrm>
          <a:prstGeom prst="rect">
            <a:avLst/>
          </a:prstGeom>
        </p:spPr>
      </p:pic>
    </p:spTree>
    <p:extLst>
      <p:ext uri="{BB962C8B-B14F-4D97-AF65-F5344CB8AC3E}">
        <p14:creationId xmlns:p14="http://schemas.microsoft.com/office/powerpoint/2010/main" xmlns="" val="317969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rPr>
              <a:t>Подвижные игры  со скакалкой</a:t>
            </a:r>
            <a:endParaRPr lang="ru-RU" dirty="0"/>
          </a:p>
        </p:txBody>
      </p:sp>
      <p:sp>
        <p:nvSpPr>
          <p:cNvPr id="3" name="Объект 2"/>
          <p:cNvSpPr>
            <a:spLocks noGrp="1"/>
          </p:cNvSpPr>
          <p:nvPr>
            <p:ph idx="1"/>
          </p:nvPr>
        </p:nvSpPr>
        <p:spPr/>
        <p:txBody>
          <a:bodyPr/>
          <a:lstStyle/>
          <a:p>
            <a:pPr marL="0" indent="0">
              <a:buNone/>
            </a:pPr>
            <a:r>
              <a:rPr lang="ru-RU" sz="3600" dirty="0"/>
              <a:t>«Салки»</a:t>
            </a:r>
          </a:p>
          <a:p>
            <a:endParaRPr lang="ru-RU" dirty="0"/>
          </a:p>
        </p:txBody>
      </p:sp>
      <p:pic>
        <p:nvPicPr>
          <p:cNvPr id="4" name="Рисунок 3"/>
          <p:cNvPicPr>
            <a:picLocks noChangeAspect="1"/>
          </p:cNvPicPr>
          <p:nvPr/>
        </p:nvPicPr>
        <p:blipFill rotWithShape="1">
          <a:blip r:embed="rId2" cstate="print"/>
          <a:srcRect b="14565"/>
          <a:stretch/>
        </p:blipFill>
        <p:spPr>
          <a:xfrm>
            <a:off x="838200" y="2596357"/>
            <a:ext cx="9753600" cy="3580606"/>
          </a:xfrm>
          <a:prstGeom prst="rect">
            <a:avLst/>
          </a:prstGeom>
        </p:spPr>
      </p:pic>
      <p:pic>
        <p:nvPicPr>
          <p:cNvPr id="5" name="Рисунок 4"/>
          <p:cNvPicPr>
            <a:picLocks noChangeAspect="1"/>
          </p:cNvPicPr>
          <p:nvPr/>
        </p:nvPicPr>
        <p:blipFill>
          <a:blip r:embed="rId3" cstate="print"/>
          <a:stretch>
            <a:fillRect/>
          </a:stretch>
        </p:blipFill>
        <p:spPr>
          <a:xfrm>
            <a:off x="8648715" y="535730"/>
            <a:ext cx="2847079" cy="2060627"/>
          </a:xfrm>
          <a:prstGeom prst="rect">
            <a:avLst/>
          </a:prstGeom>
        </p:spPr>
      </p:pic>
    </p:spTree>
    <p:extLst>
      <p:ext uri="{BB962C8B-B14F-4D97-AF65-F5344CB8AC3E}">
        <p14:creationId xmlns:p14="http://schemas.microsoft.com/office/powerpoint/2010/main" xmlns="" val="231487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838200" y="2377481"/>
            <a:ext cx="8815821" cy="3441793"/>
          </a:xfrm>
          <a:prstGeom prst="rect">
            <a:avLst/>
          </a:prstGeom>
        </p:spPr>
      </p:pic>
      <p:sp>
        <p:nvSpPr>
          <p:cNvPr id="2" name="Заголовок 1"/>
          <p:cNvSpPr>
            <a:spLocks noGrp="1"/>
          </p:cNvSpPr>
          <p:nvPr>
            <p:ph type="title"/>
          </p:nvPr>
        </p:nvSpPr>
        <p:spPr/>
        <p:txBody>
          <a:bodyPr/>
          <a:lstStyle/>
          <a:p>
            <a:r>
              <a:rPr lang="ru-RU" dirty="0">
                <a:solidFill>
                  <a:srgbClr val="FF0000"/>
                </a:solidFill>
              </a:rPr>
              <a:t> Подвижные игры  со скакалкой </a:t>
            </a:r>
            <a:endParaRPr lang="ru-RU" dirty="0"/>
          </a:p>
        </p:txBody>
      </p:sp>
      <p:sp>
        <p:nvSpPr>
          <p:cNvPr id="3" name="Объект 2"/>
          <p:cNvSpPr>
            <a:spLocks noGrp="1"/>
          </p:cNvSpPr>
          <p:nvPr>
            <p:ph idx="1"/>
          </p:nvPr>
        </p:nvSpPr>
        <p:spPr>
          <a:xfrm>
            <a:off x="838200" y="1467936"/>
            <a:ext cx="10515600" cy="4351338"/>
          </a:xfrm>
        </p:spPr>
        <p:txBody>
          <a:bodyPr>
            <a:normAutofit/>
          </a:bodyPr>
          <a:lstStyle/>
          <a:p>
            <a:pPr marL="0" indent="0">
              <a:buNone/>
            </a:pPr>
            <a:r>
              <a:rPr lang="ru-RU" sz="3600" dirty="0"/>
              <a:t>«Часы»</a:t>
            </a:r>
            <a:br>
              <a:rPr lang="ru-RU" sz="3600" dirty="0"/>
            </a:br>
            <a:endParaRPr lang="ru-RU" sz="3600" dirty="0"/>
          </a:p>
        </p:txBody>
      </p:sp>
      <p:sp>
        <p:nvSpPr>
          <p:cNvPr id="4" name="Прямоугольник 3"/>
          <p:cNvSpPr/>
          <p:nvPr/>
        </p:nvSpPr>
        <p:spPr>
          <a:xfrm>
            <a:off x="838199" y="5708073"/>
            <a:ext cx="10730346" cy="830997"/>
          </a:xfrm>
          <a:prstGeom prst="rect">
            <a:avLst/>
          </a:prstGeom>
        </p:spPr>
        <p:txBody>
          <a:bodyPr wrap="square">
            <a:spAutoFit/>
          </a:bodyPr>
          <a:lstStyle/>
          <a:p>
            <a:r>
              <a:rPr lang="ru-RU" sz="2400" dirty="0">
                <a:solidFill>
                  <a:srgbClr val="FF0000"/>
                </a:solidFill>
              </a:rPr>
              <a:t>Важно! Одежда для упражнений должна быть удобной, обувь комфортной. Босиком прыгать не желательно. Начинать тренироваться могут дети с трех лет.</a:t>
            </a:r>
          </a:p>
        </p:txBody>
      </p:sp>
      <p:pic>
        <p:nvPicPr>
          <p:cNvPr id="7" name="Рисунок 6"/>
          <p:cNvPicPr>
            <a:picLocks noChangeAspect="1"/>
          </p:cNvPicPr>
          <p:nvPr/>
        </p:nvPicPr>
        <p:blipFill>
          <a:blip r:embed="rId3" cstate="print"/>
          <a:stretch>
            <a:fillRect/>
          </a:stretch>
        </p:blipFill>
        <p:spPr>
          <a:xfrm>
            <a:off x="8721466" y="365125"/>
            <a:ext cx="2847079" cy="2060627"/>
          </a:xfrm>
          <a:prstGeom prst="rect">
            <a:avLst/>
          </a:prstGeom>
        </p:spPr>
      </p:pic>
    </p:spTree>
    <p:extLst>
      <p:ext uri="{BB962C8B-B14F-4D97-AF65-F5344CB8AC3E}">
        <p14:creationId xmlns:p14="http://schemas.microsoft.com/office/powerpoint/2010/main" xmlns="" val="160070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93412"/>
          </a:xfrm>
        </p:spPr>
        <p:txBody>
          <a:bodyPr>
            <a:normAutofit/>
          </a:bodyPr>
          <a:lstStyle/>
          <a:p>
            <a:pPr algn="ctr"/>
            <a:r>
              <a:rPr lang="ru-RU" sz="3600" dirty="0" smtClean="0">
                <a:solidFill>
                  <a:srgbClr val="FF0000"/>
                </a:solidFill>
              </a:rPr>
              <a:t>Советы родителям</a:t>
            </a:r>
            <a:endParaRPr lang="ru-RU" sz="3600" dirty="0">
              <a:solidFill>
                <a:srgbClr val="FF0000"/>
              </a:solidFill>
            </a:endParaRPr>
          </a:p>
        </p:txBody>
      </p:sp>
      <p:sp>
        <p:nvSpPr>
          <p:cNvPr id="3" name="Объект 2"/>
          <p:cNvSpPr>
            <a:spLocks noGrp="1"/>
          </p:cNvSpPr>
          <p:nvPr>
            <p:ph idx="1"/>
          </p:nvPr>
        </p:nvSpPr>
        <p:spPr>
          <a:xfrm>
            <a:off x="269371" y="1388524"/>
            <a:ext cx="11403873" cy="5473338"/>
          </a:xfrm>
        </p:spPr>
        <p:txBody>
          <a:bodyPr>
            <a:normAutofit fontScale="92500" lnSpcReduction="20000"/>
          </a:bodyPr>
          <a:lstStyle/>
          <a:p>
            <a:pPr marL="514350" indent="-514350">
              <a:buFont typeface="+mj-lt"/>
              <a:buAutoNum type="arabicPeriod"/>
            </a:pPr>
            <a:r>
              <a:rPr lang="ru-RU" dirty="0" smtClean="0"/>
              <a:t>Скакалка очень компактный тренажер, стоит недорого. Его можно взять на прогулку, в поездку, пикник. Легко развлечь ребенка, если родители заняты.</a:t>
            </a:r>
          </a:p>
          <a:p>
            <a:pPr marL="514350" indent="-514350">
              <a:buFont typeface="+mj-lt"/>
              <a:buAutoNum type="arabicPeriod"/>
            </a:pPr>
            <a:r>
              <a:rPr lang="ru-RU" dirty="0" smtClean="0"/>
              <a:t>Начинать заниматься со скакалкой можно в среднем дошкольном возрасте, лет с четырех, когда малышом уже усвоены основные движения и достаточно развиты мышцы рук и ног.</a:t>
            </a:r>
          </a:p>
          <a:p>
            <a:pPr marL="514350" indent="-514350">
              <a:buFont typeface="+mj-lt"/>
              <a:buAutoNum type="arabicPeriod"/>
            </a:pPr>
            <a:r>
              <a:rPr lang="ru-RU" dirty="0" smtClean="0"/>
              <a:t>Этот тренажер подходит не только девочкам, мальчики тоже могут играть. Но современные мальчишки предпочитают другие игры, считая прыжки через скакалку забавой девочек. Однако это не только игрушка, еще тренажер для мышц и сердца. Если объяснить важность этого предмета, полезно будет им пользоваться для физического развития мальчишек. Для них можно выбрать скакалки синего, зеленого цветов. А для девочек - </a:t>
            </a:r>
            <a:r>
              <a:rPr lang="ru-RU" dirty="0" err="1" smtClean="0"/>
              <a:t>поярче</a:t>
            </a:r>
            <a:r>
              <a:rPr lang="ru-RU" dirty="0" smtClean="0"/>
              <a:t> или разноцветную.</a:t>
            </a:r>
          </a:p>
          <a:p>
            <a:pPr marL="514350" indent="-514350">
              <a:buFont typeface="+mj-lt"/>
              <a:buAutoNum type="arabicPeriod"/>
            </a:pPr>
            <a:r>
              <a:rPr lang="ru-RU" dirty="0" smtClean="0"/>
              <a:t>Обязательно нужно выбирать подходящую по длине скакалку. Для одного ребенка покороче, так, чтобы удобно было прыгать. Если прыгают одновременно несколько детей, длина веревочки должна быть больше.</a:t>
            </a:r>
          </a:p>
          <a:p>
            <a:endParaRPr lang="ru-RU" dirty="0"/>
          </a:p>
        </p:txBody>
      </p:sp>
      <p:pic>
        <p:nvPicPr>
          <p:cNvPr id="4" name="Рисунок 3"/>
          <p:cNvPicPr>
            <a:picLocks noChangeAspect="1"/>
          </p:cNvPicPr>
          <p:nvPr/>
        </p:nvPicPr>
        <p:blipFill>
          <a:blip r:embed="rId2" cstate="print"/>
          <a:stretch>
            <a:fillRect/>
          </a:stretch>
        </p:blipFill>
        <p:spPr>
          <a:xfrm>
            <a:off x="10346794" y="274329"/>
            <a:ext cx="1326450" cy="1175005"/>
          </a:xfrm>
          <a:prstGeom prst="rect">
            <a:avLst/>
          </a:prstGeom>
        </p:spPr>
      </p:pic>
    </p:spTree>
    <p:extLst>
      <p:ext uri="{BB962C8B-B14F-4D97-AF65-F5344CB8AC3E}">
        <p14:creationId xmlns:p14="http://schemas.microsoft.com/office/powerpoint/2010/main" xmlns="" val="3745433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4381812" y="1363773"/>
            <a:ext cx="7454317" cy="4649099"/>
          </a:xfrm>
          <a:prstGeom prst="rect">
            <a:avLst/>
          </a:prstGeom>
        </p:spPr>
      </p:pic>
      <p:sp>
        <p:nvSpPr>
          <p:cNvPr id="4" name="Прямоугольник 3"/>
          <p:cNvSpPr/>
          <p:nvPr/>
        </p:nvSpPr>
        <p:spPr>
          <a:xfrm>
            <a:off x="366157" y="502461"/>
            <a:ext cx="10052461" cy="3785652"/>
          </a:xfrm>
          <a:prstGeom prst="rect">
            <a:avLst/>
          </a:prstGeom>
        </p:spPr>
        <p:txBody>
          <a:bodyPr wrap="square">
            <a:spAutoFit/>
          </a:bodyPr>
          <a:lstStyle/>
          <a:p>
            <a:r>
              <a:rPr lang="ru-RU" sz="3600" dirty="0" smtClean="0">
                <a:solidFill>
                  <a:srgbClr val="FF0000"/>
                </a:solidFill>
              </a:rPr>
              <a:t>Игры с другими гимнастическими предметами</a:t>
            </a:r>
          </a:p>
          <a:p>
            <a:endParaRPr lang="ru-RU" sz="3200" dirty="0" smtClean="0">
              <a:solidFill>
                <a:srgbClr val="FF0000"/>
              </a:solidFill>
            </a:endParaRPr>
          </a:p>
          <a:p>
            <a:r>
              <a:rPr lang="ru-RU" sz="3200" dirty="0" smtClean="0"/>
              <a:t>Игры </a:t>
            </a:r>
            <a:r>
              <a:rPr lang="ru-RU" sz="3200" dirty="0"/>
              <a:t>с предметами </a:t>
            </a:r>
            <a:r>
              <a:rPr lang="ru-RU" sz="3200" dirty="0" smtClean="0"/>
              <a:t>– игрушками</a:t>
            </a:r>
          </a:p>
          <a:p>
            <a:endParaRPr lang="ru-RU" sz="3200" dirty="0"/>
          </a:p>
          <a:p>
            <a:pPr marL="342900" indent="-342900">
              <a:buFont typeface="+mj-lt"/>
              <a:buAutoNum type="arabicPeriod"/>
            </a:pPr>
            <a:r>
              <a:rPr lang="ru-RU" sz="2400" dirty="0" smtClean="0"/>
              <a:t>КТО СКОРЕЕ ПЕРЕНЕСЕТ ПРЕДМЕТЫ</a:t>
            </a:r>
          </a:p>
          <a:p>
            <a:pPr marL="342900" indent="-342900">
              <a:buFont typeface="+mj-lt"/>
              <a:buAutoNum type="arabicPeriod"/>
            </a:pPr>
            <a:endParaRPr lang="ru-RU" sz="2400" dirty="0" smtClean="0"/>
          </a:p>
          <a:p>
            <a:pPr marL="342900" indent="-342900">
              <a:buFont typeface="+mj-lt"/>
              <a:buAutoNum type="arabicPeriod"/>
            </a:pPr>
            <a:r>
              <a:rPr lang="ru-RU" sz="2400" dirty="0" smtClean="0"/>
              <a:t>КТО РАНЬШЕ ДОЙДЕТ ДО СЕРЕДИНЫ</a:t>
            </a:r>
          </a:p>
          <a:p>
            <a:pPr marL="342900" indent="-342900">
              <a:buFont typeface="+mj-lt"/>
              <a:buAutoNum type="arabicPeriod"/>
            </a:pPr>
            <a:endParaRPr lang="ru-RU" dirty="0" smtClean="0"/>
          </a:p>
          <a:p>
            <a:endParaRPr lang="ru-RU" dirty="0"/>
          </a:p>
        </p:txBody>
      </p:sp>
      <p:pic>
        <p:nvPicPr>
          <p:cNvPr id="3" name="Рисунок 2"/>
          <p:cNvPicPr>
            <a:picLocks noChangeAspect="1"/>
          </p:cNvPicPr>
          <p:nvPr/>
        </p:nvPicPr>
        <p:blipFill rotWithShape="1">
          <a:blip r:embed="rId3" cstate="print"/>
          <a:srcRect t="12316" b="10563"/>
          <a:stretch/>
        </p:blipFill>
        <p:spPr>
          <a:xfrm>
            <a:off x="1337333" y="3619287"/>
            <a:ext cx="4030193" cy="2937164"/>
          </a:xfrm>
          <a:prstGeom prst="rect">
            <a:avLst/>
          </a:prstGeom>
        </p:spPr>
      </p:pic>
    </p:spTree>
    <p:extLst>
      <p:ext uri="{BB962C8B-B14F-4D97-AF65-F5344CB8AC3E}">
        <p14:creationId xmlns:p14="http://schemas.microsoft.com/office/powerpoint/2010/main" xmlns="" val="3252179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FF0000"/>
                </a:solidFill>
              </a:rPr>
              <a:t>Игры с другими гимнастическими предметами</a:t>
            </a:r>
            <a:r>
              <a:rPr lang="ru-RU" dirty="0">
                <a:solidFill>
                  <a:srgbClr val="FF0000"/>
                </a:solidFill>
              </a:rPr>
              <a:t/>
            </a:r>
            <a:br>
              <a:rPr lang="ru-RU" dirty="0">
                <a:solidFill>
                  <a:srgbClr val="FF0000"/>
                </a:solidFill>
              </a:rPr>
            </a:br>
            <a:endParaRPr lang="ru-RU" dirty="0"/>
          </a:p>
        </p:txBody>
      </p:sp>
      <p:sp>
        <p:nvSpPr>
          <p:cNvPr id="3" name="Объект 2"/>
          <p:cNvSpPr>
            <a:spLocks noGrp="1"/>
          </p:cNvSpPr>
          <p:nvPr>
            <p:ph idx="1"/>
          </p:nvPr>
        </p:nvSpPr>
        <p:spPr>
          <a:xfrm>
            <a:off x="838200" y="1340716"/>
            <a:ext cx="10515600" cy="4351338"/>
          </a:xfrm>
        </p:spPr>
        <p:txBody>
          <a:bodyPr/>
          <a:lstStyle/>
          <a:p>
            <a:pPr marL="0" indent="0">
              <a:buNone/>
            </a:pPr>
            <a:r>
              <a:rPr lang="ru-RU" sz="3600" dirty="0"/>
              <a:t>Игры с предметами – с мячами</a:t>
            </a:r>
          </a:p>
          <a:p>
            <a:pPr marL="342900" indent="-342900">
              <a:buFont typeface="+mj-lt"/>
              <a:buAutoNum type="arabicPeriod"/>
            </a:pPr>
            <a:r>
              <a:rPr lang="ru-RU" dirty="0"/>
              <a:t>МЯЧ НЕ ТЕРЯЙ</a:t>
            </a:r>
          </a:p>
          <a:p>
            <a:pPr marL="342900" indent="-342900">
              <a:buFont typeface="+mj-lt"/>
              <a:buAutoNum type="arabicPeriod"/>
            </a:pPr>
            <a:r>
              <a:rPr lang="ru-RU" dirty="0"/>
              <a:t>ДОГОНИ МЯЧ</a:t>
            </a:r>
          </a:p>
          <a:p>
            <a:pPr marL="342900" indent="-342900">
              <a:buFont typeface="+mj-lt"/>
              <a:buAutoNum type="arabicPeriod"/>
            </a:pPr>
            <a:r>
              <a:rPr lang="ru-RU" dirty="0"/>
              <a:t>ПЕРЕДАЧА МЯЧА</a:t>
            </a:r>
          </a:p>
          <a:p>
            <a:pPr marL="342900" indent="-342900">
              <a:buFont typeface="+mj-lt"/>
              <a:buAutoNum type="arabicPeriod"/>
            </a:pPr>
            <a:r>
              <a:rPr lang="ru-RU" dirty="0"/>
              <a:t>ЛОВИ И БРОСАЙ - УПАСТЬ НЕ ДАВАЙ!</a:t>
            </a:r>
          </a:p>
          <a:p>
            <a:pPr marL="342900" indent="-342900">
              <a:buFont typeface="+mj-lt"/>
              <a:buAutoNum type="arabicPeriod"/>
            </a:pPr>
            <a:r>
              <a:rPr lang="ru-RU" dirty="0"/>
              <a:t>ПОКАТИ КО МНЕ</a:t>
            </a:r>
          </a:p>
          <a:p>
            <a:endParaRPr lang="ru-RU" dirty="0"/>
          </a:p>
        </p:txBody>
      </p:sp>
      <p:pic>
        <p:nvPicPr>
          <p:cNvPr id="4" name="Рисунок 3"/>
          <p:cNvPicPr>
            <a:picLocks noChangeAspect="1"/>
          </p:cNvPicPr>
          <p:nvPr/>
        </p:nvPicPr>
        <p:blipFill>
          <a:blip r:embed="rId2" cstate="print"/>
          <a:stretch>
            <a:fillRect/>
          </a:stretch>
        </p:blipFill>
        <p:spPr>
          <a:xfrm>
            <a:off x="3816748" y="3899821"/>
            <a:ext cx="4115157" cy="2767824"/>
          </a:xfrm>
          <a:prstGeom prst="rect">
            <a:avLst/>
          </a:prstGeom>
        </p:spPr>
      </p:pic>
      <p:pic>
        <p:nvPicPr>
          <p:cNvPr id="5" name="Рисунок 4"/>
          <p:cNvPicPr>
            <a:picLocks noChangeAspect="1"/>
          </p:cNvPicPr>
          <p:nvPr/>
        </p:nvPicPr>
        <p:blipFill>
          <a:blip r:embed="rId3" cstate="print"/>
          <a:stretch>
            <a:fillRect/>
          </a:stretch>
        </p:blipFill>
        <p:spPr>
          <a:xfrm>
            <a:off x="7204364" y="1458246"/>
            <a:ext cx="4520564" cy="2620617"/>
          </a:xfrm>
          <a:prstGeom prst="rect">
            <a:avLst/>
          </a:prstGeom>
          <a:ln w="38100">
            <a:solidFill>
              <a:srgbClr val="FF0000"/>
            </a:solidFill>
          </a:ln>
        </p:spPr>
      </p:pic>
    </p:spTree>
    <p:extLst>
      <p:ext uri="{BB962C8B-B14F-4D97-AF65-F5344CB8AC3E}">
        <p14:creationId xmlns:p14="http://schemas.microsoft.com/office/powerpoint/2010/main" xmlns="" val="150120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1976005" y="2566821"/>
            <a:ext cx="7476343" cy="4083361"/>
          </a:xfrm>
          <a:prstGeom prst="rect">
            <a:avLst/>
          </a:prstGeom>
        </p:spPr>
      </p:pic>
      <p:sp>
        <p:nvSpPr>
          <p:cNvPr id="2" name="Заголовок 1"/>
          <p:cNvSpPr>
            <a:spLocks noGrp="1"/>
          </p:cNvSpPr>
          <p:nvPr>
            <p:ph type="ctrTitle"/>
          </p:nvPr>
        </p:nvSpPr>
        <p:spPr>
          <a:xfrm>
            <a:off x="298862" y="293884"/>
            <a:ext cx="11409217" cy="2272937"/>
          </a:xfrm>
        </p:spPr>
        <p:txBody>
          <a:bodyPr>
            <a:normAutofit/>
          </a:bodyPr>
          <a:lstStyle/>
          <a:p>
            <a:r>
              <a:rPr lang="ru-RU" sz="2200" dirty="0" smtClean="0"/>
              <a:t/>
            </a:r>
            <a:br>
              <a:rPr lang="ru-RU" sz="2200" dirty="0" smtClean="0"/>
            </a:br>
            <a:r>
              <a:rPr lang="ru-RU" sz="3200" b="1" dirty="0" smtClean="0">
                <a:solidFill>
                  <a:srgbClr val="FF0000"/>
                </a:solidFill>
              </a:rPr>
              <a:t>Подвижная </a:t>
            </a:r>
            <a:r>
              <a:rPr lang="ru-RU" sz="3200" b="1" dirty="0">
                <a:solidFill>
                  <a:srgbClr val="FF0000"/>
                </a:solidFill>
              </a:rPr>
              <a:t>игра – незаменимое средство пополнения знаний и представлений ребенка об окружающем мире, развития мышления, смекалки, ловкости, сноровки, ценных морально-волевых качеств</a:t>
            </a:r>
            <a:r>
              <a:rPr lang="ru-RU" sz="3200" b="1" dirty="0" smtClean="0">
                <a:solidFill>
                  <a:srgbClr val="FF0000"/>
                </a:solidFill>
              </a:rPr>
              <a:t>.</a:t>
            </a:r>
            <a:endParaRPr lang="ru-RU" b="1" dirty="0">
              <a:solidFill>
                <a:srgbClr val="FF0000"/>
              </a:solidFill>
            </a:endParaRPr>
          </a:p>
        </p:txBody>
      </p:sp>
    </p:spTree>
    <p:extLst>
      <p:ext uri="{BB962C8B-B14F-4D97-AF65-F5344CB8AC3E}">
        <p14:creationId xmlns:p14="http://schemas.microsoft.com/office/powerpoint/2010/main" xmlns="" val="1768425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1362508" y="2563092"/>
            <a:ext cx="5209309" cy="3906982"/>
          </a:xfrm>
          <a:prstGeom prst="rect">
            <a:avLst/>
          </a:prstGeom>
        </p:spPr>
      </p:pic>
      <p:sp>
        <p:nvSpPr>
          <p:cNvPr id="2" name="Заголовок 1"/>
          <p:cNvSpPr>
            <a:spLocks noGrp="1"/>
          </p:cNvSpPr>
          <p:nvPr>
            <p:ph type="title"/>
          </p:nvPr>
        </p:nvSpPr>
        <p:spPr/>
        <p:txBody>
          <a:bodyPr>
            <a:normAutofit fontScale="90000"/>
          </a:bodyPr>
          <a:lstStyle/>
          <a:p>
            <a:r>
              <a:rPr lang="ru-RU" b="1" dirty="0">
                <a:solidFill>
                  <a:srgbClr val="FF0000"/>
                </a:solidFill>
              </a:rPr>
              <a:t>Игры с другими гимнастическими предметами</a:t>
            </a:r>
            <a:br>
              <a:rPr lang="ru-RU" b="1" dirty="0">
                <a:solidFill>
                  <a:srgbClr val="FF0000"/>
                </a:solidFill>
              </a:rPr>
            </a:br>
            <a:endParaRPr lang="ru-RU" b="1" dirty="0"/>
          </a:p>
        </p:txBody>
      </p:sp>
      <p:sp>
        <p:nvSpPr>
          <p:cNvPr id="3" name="Объект 2"/>
          <p:cNvSpPr>
            <a:spLocks noGrp="1"/>
          </p:cNvSpPr>
          <p:nvPr>
            <p:ph idx="1"/>
          </p:nvPr>
        </p:nvSpPr>
        <p:spPr>
          <a:xfrm>
            <a:off x="838200" y="1454727"/>
            <a:ext cx="10515600" cy="4722236"/>
          </a:xfrm>
        </p:spPr>
        <p:txBody>
          <a:bodyPr/>
          <a:lstStyle/>
          <a:p>
            <a:pPr marL="0" indent="0">
              <a:buNone/>
            </a:pPr>
            <a:r>
              <a:rPr lang="ru-RU" sz="3600" dirty="0"/>
              <a:t>Игры с предметами – с обручем</a:t>
            </a:r>
          </a:p>
          <a:p>
            <a:pPr marL="342900" indent="-342900">
              <a:buFont typeface="+mj-lt"/>
              <a:buAutoNum type="arabicPeriod"/>
            </a:pPr>
            <a:r>
              <a:rPr lang="ru-RU" dirty="0"/>
              <a:t>ПРОКАТИ-ДОГОНИ</a:t>
            </a:r>
          </a:p>
          <a:p>
            <a:pPr marL="342900" indent="-342900">
              <a:buFont typeface="+mj-lt"/>
              <a:buAutoNum type="arabicPeriod"/>
            </a:pPr>
            <a:r>
              <a:rPr lang="ru-RU" dirty="0"/>
              <a:t>ПТИЧКИ В ГНЕЗДЫШКАХ</a:t>
            </a:r>
          </a:p>
          <a:p>
            <a:endParaRPr lang="ru-RU" dirty="0"/>
          </a:p>
        </p:txBody>
      </p:sp>
      <p:pic>
        <p:nvPicPr>
          <p:cNvPr id="4" name="Рисунок 3"/>
          <p:cNvPicPr>
            <a:picLocks noChangeAspect="1"/>
          </p:cNvPicPr>
          <p:nvPr/>
        </p:nvPicPr>
        <p:blipFill>
          <a:blip r:embed="rId3" cstate="print"/>
          <a:stretch>
            <a:fillRect/>
          </a:stretch>
        </p:blipFill>
        <p:spPr>
          <a:xfrm>
            <a:off x="7234671" y="2410692"/>
            <a:ext cx="4406376" cy="3401722"/>
          </a:xfrm>
          <a:prstGeom prst="rect">
            <a:avLst/>
          </a:prstGeom>
        </p:spPr>
      </p:pic>
    </p:spTree>
    <p:extLst>
      <p:ext uri="{BB962C8B-B14F-4D97-AF65-F5344CB8AC3E}">
        <p14:creationId xmlns:p14="http://schemas.microsoft.com/office/powerpoint/2010/main" xmlns="" val="996960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FF0000"/>
                </a:solidFill>
              </a:rPr>
              <a:t>Игры с другими гимнастическими предметами</a:t>
            </a:r>
            <a:br>
              <a:rPr lang="ru-RU" b="1" dirty="0">
                <a:solidFill>
                  <a:srgbClr val="FF0000"/>
                </a:solidFill>
              </a:rPr>
            </a:br>
            <a:endParaRPr lang="ru-RU" b="1" dirty="0"/>
          </a:p>
        </p:txBody>
      </p:sp>
      <p:sp>
        <p:nvSpPr>
          <p:cNvPr id="3" name="Объект 2"/>
          <p:cNvSpPr>
            <a:spLocks noGrp="1"/>
          </p:cNvSpPr>
          <p:nvPr>
            <p:ph idx="1"/>
          </p:nvPr>
        </p:nvSpPr>
        <p:spPr>
          <a:xfrm>
            <a:off x="838200" y="1285298"/>
            <a:ext cx="10515600" cy="4351338"/>
          </a:xfrm>
        </p:spPr>
        <p:txBody>
          <a:bodyPr/>
          <a:lstStyle/>
          <a:p>
            <a:pPr marL="0" indent="0">
              <a:buNone/>
            </a:pPr>
            <a:r>
              <a:rPr lang="ru-RU" sz="4000" dirty="0"/>
              <a:t>Игры с предметами – с флажками, лентами</a:t>
            </a:r>
          </a:p>
          <a:p>
            <a:pPr marL="342900" indent="-342900">
              <a:buFont typeface="+mj-lt"/>
              <a:buAutoNum type="arabicPeriod"/>
            </a:pPr>
            <a:r>
              <a:rPr lang="ru-RU" dirty="0"/>
              <a:t>НАЙДИ ФЛАЖОК</a:t>
            </a:r>
          </a:p>
          <a:p>
            <a:pPr marL="342900" indent="-342900">
              <a:buFont typeface="+mj-lt"/>
              <a:buAutoNum type="arabicPeriod"/>
            </a:pPr>
            <a:r>
              <a:rPr lang="ru-RU" dirty="0"/>
              <a:t>НАЙДИ СВОЙ ЦВЕТ</a:t>
            </a:r>
          </a:p>
          <a:p>
            <a:pPr marL="342900" indent="-342900">
              <a:buFont typeface="+mj-lt"/>
              <a:buAutoNum type="arabicPeriod"/>
            </a:pPr>
            <a:r>
              <a:rPr lang="ru-RU" dirty="0"/>
              <a:t>ОТДАЙ ЛЕНТУ!</a:t>
            </a:r>
          </a:p>
          <a:p>
            <a:endParaRPr lang="ru-RU" dirty="0"/>
          </a:p>
        </p:txBody>
      </p:sp>
      <p:pic>
        <p:nvPicPr>
          <p:cNvPr id="4" name="Рисунок 3"/>
          <p:cNvPicPr>
            <a:picLocks noChangeAspect="1"/>
          </p:cNvPicPr>
          <p:nvPr/>
        </p:nvPicPr>
        <p:blipFill>
          <a:blip r:embed="rId2" cstate="print"/>
          <a:stretch>
            <a:fillRect/>
          </a:stretch>
        </p:blipFill>
        <p:spPr>
          <a:xfrm>
            <a:off x="6755822" y="2365663"/>
            <a:ext cx="4362450" cy="3429000"/>
          </a:xfrm>
          <a:prstGeom prst="rect">
            <a:avLst/>
          </a:prstGeom>
          <a:ln w="38100">
            <a:solidFill>
              <a:srgbClr val="FF0000"/>
            </a:solidFill>
          </a:ln>
        </p:spPr>
      </p:pic>
      <p:pic>
        <p:nvPicPr>
          <p:cNvPr id="5" name="Рисунок 4"/>
          <p:cNvPicPr>
            <a:picLocks noChangeAspect="1"/>
          </p:cNvPicPr>
          <p:nvPr/>
        </p:nvPicPr>
        <p:blipFill>
          <a:blip r:embed="rId3" cstate="print"/>
          <a:stretch>
            <a:fillRect/>
          </a:stretch>
        </p:blipFill>
        <p:spPr>
          <a:xfrm>
            <a:off x="838200" y="3492805"/>
            <a:ext cx="5243945" cy="3109543"/>
          </a:xfrm>
          <a:prstGeom prst="rect">
            <a:avLst/>
          </a:prstGeom>
          <a:ln w="38100">
            <a:solidFill>
              <a:srgbClr val="FF0000"/>
            </a:solidFill>
          </a:ln>
        </p:spPr>
      </p:pic>
    </p:spTree>
    <p:extLst>
      <p:ext uri="{BB962C8B-B14F-4D97-AF65-F5344CB8AC3E}">
        <p14:creationId xmlns:p14="http://schemas.microsoft.com/office/powerpoint/2010/main" xmlns="" val="3962421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8984" y="972188"/>
            <a:ext cx="4993675" cy="3785652"/>
          </a:xfrm>
          <a:prstGeom prst="rect">
            <a:avLst/>
          </a:prstGeom>
        </p:spPr>
        <p:txBody>
          <a:bodyPr wrap="none">
            <a:spAutoFit/>
          </a:bodyPr>
          <a:lstStyle/>
          <a:p>
            <a:r>
              <a:rPr lang="ru-RU" sz="8000" dirty="0" smtClean="0">
                <a:solidFill>
                  <a:srgbClr val="FF0000"/>
                </a:solidFill>
              </a:rPr>
              <a:t>Спасибо за</a:t>
            </a:r>
          </a:p>
          <a:p>
            <a:r>
              <a:rPr lang="ru-RU" sz="8000" dirty="0" smtClean="0">
                <a:solidFill>
                  <a:srgbClr val="FF0000"/>
                </a:solidFill>
              </a:rPr>
              <a:t> </a:t>
            </a:r>
          </a:p>
          <a:p>
            <a:r>
              <a:rPr lang="ru-RU" sz="8000" dirty="0" smtClean="0">
                <a:solidFill>
                  <a:srgbClr val="FF0000"/>
                </a:solidFill>
              </a:rPr>
              <a:t>внимание!</a:t>
            </a:r>
            <a:endParaRPr lang="ru-RU" sz="8000" dirty="0">
              <a:solidFill>
                <a:srgbClr val="FF0000"/>
              </a:solidFill>
            </a:endParaRPr>
          </a:p>
        </p:txBody>
      </p:sp>
      <p:pic>
        <p:nvPicPr>
          <p:cNvPr id="3" name="Рисунок 2"/>
          <p:cNvPicPr>
            <a:picLocks noChangeAspect="1"/>
          </p:cNvPicPr>
          <p:nvPr/>
        </p:nvPicPr>
        <p:blipFill>
          <a:blip r:embed="rId2" cstate="print"/>
          <a:stretch>
            <a:fillRect/>
          </a:stretch>
        </p:blipFill>
        <p:spPr>
          <a:xfrm>
            <a:off x="5860474" y="791894"/>
            <a:ext cx="5582006" cy="5285462"/>
          </a:xfrm>
          <a:prstGeom prst="rect">
            <a:avLst/>
          </a:prstGeom>
          <a:ln w="38100">
            <a:solidFill>
              <a:srgbClr val="FF0000"/>
            </a:solidFill>
          </a:ln>
        </p:spPr>
      </p:pic>
    </p:spTree>
    <p:extLst>
      <p:ext uri="{BB962C8B-B14F-4D97-AF65-F5344CB8AC3E}">
        <p14:creationId xmlns:p14="http://schemas.microsoft.com/office/powerpoint/2010/main" xmlns="" val="43351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0" y="2660072"/>
            <a:ext cx="6880323" cy="4309757"/>
          </a:xfrm>
          <a:prstGeom prst="rect">
            <a:avLst/>
          </a:prstGeom>
        </p:spPr>
      </p:pic>
      <p:sp>
        <p:nvSpPr>
          <p:cNvPr id="2" name="Заголовок 1"/>
          <p:cNvSpPr>
            <a:spLocks noGrp="1"/>
          </p:cNvSpPr>
          <p:nvPr>
            <p:ph type="title"/>
          </p:nvPr>
        </p:nvSpPr>
        <p:spPr/>
        <p:txBody>
          <a:bodyPr/>
          <a:lstStyle/>
          <a:p>
            <a:r>
              <a:rPr lang="ru-RU" dirty="0"/>
              <a:t> </a:t>
            </a:r>
          </a:p>
        </p:txBody>
      </p:sp>
      <p:sp>
        <p:nvSpPr>
          <p:cNvPr id="3" name="Объект 2"/>
          <p:cNvSpPr>
            <a:spLocks noGrp="1"/>
          </p:cNvSpPr>
          <p:nvPr>
            <p:ph idx="1"/>
          </p:nvPr>
        </p:nvSpPr>
        <p:spPr>
          <a:xfrm>
            <a:off x="401782" y="365125"/>
            <a:ext cx="10418618" cy="5705907"/>
          </a:xfrm>
        </p:spPr>
        <p:txBody>
          <a:bodyPr/>
          <a:lstStyle/>
          <a:p>
            <a:pPr marL="0" indent="0">
              <a:buNone/>
            </a:pPr>
            <a:r>
              <a:rPr lang="ru-RU" sz="4000" dirty="0">
                <a:solidFill>
                  <a:srgbClr val="FF0000"/>
                </a:solidFill>
              </a:rPr>
              <a:t> </a:t>
            </a:r>
            <a:r>
              <a:rPr lang="ru-RU" sz="4800" dirty="0">
                <a:solidFill>
                  <a:srgbClr val="FF0000"/>
                </a:solidFill>
              </a:rPr>
              <a:t>Методика проведения подвижных </a:t>
            </a:r>
            <a:r>
              <a:rPr lang="ru-RU" sz="4800" dirty="0" smtClean="0">
                <a:solidFill>
                  <a:srgbClr val="FF0000"/>
                </a:solidFill>
              </a:rPr>
              <a:t>игр</a:t>
            </a:r>
          </a:p>
          <a:p>
            <a:pPr marL="0" indent="0">
              <a:buNone/>
            </a:pPr>
            <a:endParaRPr lang="ru-RU" sz="4000" dirty="0" smtClean="0"/>
          </a:p>
          <a:p>
            <a:pPr marL="0" indent="0">
              <a:buNone/>
            </a:pPr>
            <a:r>
              <a:rPr lang="ru-RU" sz="4000" dirty="0" smtClean="0"/>
              <a:t>1.Выбор </a:t>
            </a:r>
            <a:r>
              <a:rPr lang="ru-RU" sz="4000" dirty="0"/>
              <a:t>игр</a:t>
            </a:r>
            <a:r>
              <a:rPr lang="ru-RU" sz="4000" dirty="0" smtClean="0"/>
              <a:t>.</a:t>
            </a:r>
          </a:p>
          <a:p>
            <a:pPr marL="0" indent="0">
              <a:buNone/>
            </a:pPr>
            <a:endParaRPr lang="ru-RU" sz="4000" dirty="0" smtClean="0"/>
          </a:p>
          <a:p>
            <a:endParaRPr lang="ru-RU" sz="3200" dirty="0"/>
          </a:p>
        </p:txBody>
      </p:sp>
      <p:pic>
        <p:nvPicPr>
          <p:cNvPr id="6" name="Рисунок 5"/>
          <p:cNvPicPr>
            <a:picLocks noChangeAspect="1"/>
          </p:cNvPicPr>
          <p:nvPr/>
        </p:nvPicPr>
        <p:blipFill>
          <a:blip r:embed="rId3" cstate="print"/>
          <a:stretch>
            <a:fillRect/>
          </a:stretch>
        </p:blipFill>
        <p:spPr>
          <a:xfrm>
            <a:off x="6880323" y="2660073"/>
            <a:ext cx="4936218" cy="3740728"/>
          </a:xfrm>
          <a:prstGeom prst="rect">
            <a:avLst/>
          </a:prstGeom>
          <a:ln w="38100">
            <a:solidFill>
              <a:srgbClr val="FF0000"/>
            </a:solidFill>
          </a:ln>
        </p:spPr>
      </p:pic>
    </p:spTree>
    <p:extLst>
      <p:ext uri="{BB962C8B-B14F-4D97-AF65-F5344CB8AC3E}">
        <p14:creationId xmlns:p14="http://schemas.microsoft.com/office/powerpoint/2010/main" xmlns="" val="194930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0000"/>
                </a:solidFill>
              </a:rPr>
              <a:t>Методика проведения подвижных игр</a:t>
            </a:r>
            <a:br>
              <a:rPr lang="ru-RU" b="1" dirty="0">
                <a:solidFill>
                  <a:srgbClr val="FF0000"/>
                </a:solidFill>
              </a:rPr>
            </a:br>
            <a:endParaRPr lang="ru-RU" b="1" dirty="0"/>
          </a:p>
        </p:txBody>
      </p:sp>
      <p:sp>
        <p:nvSpPr>
          <p:cNvPr id="3" name="Объект 2"/>
          <p:cNvSpPr>
            <a:spLocks noGrp="1"/>
          </p:cNvSpPr>
          <p:nvPr>
            <p:ph idx="1"/>
          </p:nvPr>
        </p:nvSpPr>
        <p:spPr/>
        <p:txBody>
          <a:bodyPr/>
          <a:lstStyle/>
          <a:p>
            <a:pPr marL="0" indent="0">
              <a:buNone/>
            </a:pPr>
            <a:r>
              <a:rPr lang="ru-RU" sz="3600" dirty="0"/>
              <a:t>2.Сбор детей на игру.</a:t>
            </a:r>
          </a:p>
          <a:p>
            <a:endParaRPr lang="ru-RU" dirty="0"/>
          </a:p>
        </p:txBody>
      </p:sp>
      <p:pic>
        <p:nvPicPr>
          <p:cNvPr id="4" name="Рисунок 3"/>
          <p:cNvPicPr>
            <a:picLocks noChangeAspect="1"/>
          </p:cNvPicPr>
          <p:nvPr/>
        </p:nvPicPr>
        <p:blipFill>
          <a:blip r:embed="rId2" cstate="print"/>
          <a:stretch>
            <a:fillRect/>
          </a:stretch>
        </p:blipFill>
        <p:spPr>
          <a:xfrm>
            <a:off x="5354488" y="1385456"/>
            <a:ext cx="6414948" cy="4710978"/>
          </a:xfrm>
          <a:prstGeom prst="rect">
            <a:avLst/>
          </a:prstGeom>
          <a:ln w="38100">
            <a:solidFill>
              <a:srgbClr val="FF0000"/>
            </a:solidFill>
          </a:ln>
        </p:spPr>
      </p:pic>
      <p:pic>
        <p:nvPicPr>
          <p:cNvPr id="5" name="Рисунок 4"/>
          <p:cNvPicPr>
            <a:picLocks noChangeAspect="1"/>
          </p:cNvPicPr>
          <p:nvPr/>
        </p:nvPicPr>
        <p:blipFill>
          <a:blip r:embed="rId3" cstate="print"/>
          <a:stretch>
            <a:fillRect/>
          </a:stretch>
        </p:blipFill>
        <p:spPr>
          <a:xfrm>
            <a:off x="838200" y="3089564"/>
            <a:ext cx="5027901" cy="3351934"/>
          </a:xfrm>
          <a:prstGeom prst="rect">
            <a:avLst/>
          </a:prstGeom>
          <a:ln w="38100">
            <a:solidFill>
              <a:srgbClr val="FF0000"/>
            </a:solidFill>
          </a:ln>
        </p:spPr>
      </p:pic>
    </p:spTree>
    <p:extLst>
      <p:ext uri="{BB962C8B-B14F-4D97-AF65-F5344CB8AC3E}">
        <p14:creationId xmlns:p14="http://schemas.microsoft.com/office/powerpoint/2010/main" xmlns="" val="339928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800" b="1" dirty="0">
                <a:solidFill>
                  <a:srgbClr val="FF0000"/>
                </a:solidFill>
              </a:rPr>
              <a:t>Методика проведения подвижных игр</a:t>
            </a:r>
            <a:r>
              <a:rPr lang="ru-RU" dirty="0">
                <a:solidFill>
                  <a:srgbClr val="FF0000"/>
                </a:solidFill>
              </a:rPr>
              <a:t/>
            </a:r>
            <a:br>
              <a:rPr lang="ru-RU" dirty="0">
                <a:solidFill>
                  <a:srgbClr val="FF0000"/>
                </a:solidFill>
              </a:rPr>
            </a:br>
            <a:endParaRPr lang="ru-RU" dirty="0"/>
          </a:p>
        </p:txBody>
      </p:sp>
      <p:sp>
        <p:nvSpPr>
          <p:cNvPr id="3" name="Объект 2"/>
          <p:cNvSpPr>
            <a:spLocks noGrp="1"/>
          </p:cNvSpPr>
          <p:nvPr>
            <p:ph idx="1"/>
          </p:nvPr>
        </p:nvSpPr>
        <p:spPr/>
        <p:txBody>
          <a:bodyPr/>
          <a:lstStyle/>
          <a:p>
            <a:pPr marL="0" indent="0">
              <a:buNone/>
            </a:pPr>
            <a:r>
              <a:rPr lang="ru-RU" sz="3600" dirty="0"/>
              <a:t>3.Создание интереса к игре.</a:t>
            </a:r>
          </a:p>
          <a:p>
            <a:endParaRPr lang="ru-RU" dirty="0"/>
          </a:p>
        </p:txBody>
      </p:sp>
      <p:pic>
        <p:nvPicPr>
          <p:cNvPr id="4" name="Рисунок 3"/>
          <p:cNvPicPr>
            <a:picLocks noChangeAspect="1"/>
          </p:cNvPicPr>
          <p:nvPr/>
        </p:nvPicPr>
        <p:blipFill>
          <a:blip r:embed="rId2" cstate="print"/>
          <a:stretch>
            <a:fillRect/>
          </a:stretch>
        </p:blipFill>
        <p:spPr>
          <a:xfrm>
            <a:off x="7252965" y="1316182"/>
            <a:ext cx="4284444" cy="2849155"/>
          </a:xfrm>
          <a:prstGeom prst="rect">
            <a:avLst/>
          </a:prstGeom>
          <a:ln w="38100">
            <a:solidFill>
              <a:srgbClr val="FF0000"/>
            </a:solidFill>
          </a:ln>
        </p:spPr>
      </p:pic>
      <p:pic>
        <p:nvPicPr>
          <p:cNvPr id="5" name="Рисунок 4"/>
          <p:cNvPicPr>
            <a:picLocks noChangeAspect="1"/>
          </p:cNvPicPr>
          <p:nvPr/>
        </p:nvPicPr>
        <p:blipFill>
          <a:blip r:embed="rId3" cstate="print"/>
          <a:stretch>
            <a:fillRect/>
          </a:stretch>
        </p:blipFill>
        <p:spPr>
          <a:xfrm>
            <a:off x="5856192" y="3925613"/>
            <a:ext cx="2793545" cy="2623612"/>
          </a:xfrm>
          <a:prstGeom prst="rect">
            <a:avLst/>
          </a:prstGeom>
          <a:ln w="38100">
            <a:solidFill>
              <a:srgbClr val="FF0000"/>
            </a:solidFill>
          </a:ln>
        </p:spPr>
      </p:pic>
      <p:pic>
        <p:nvPicPr>
          <p:cNvPr id="6" name="Рисунок 5"/>
          <p:cNvPicPr>
            <a:picLocks noChangeAspect="1"/>
          </p:cNvPicPr>
          <p:nvPr/>
        </p:nvPicPr>
        <p:blipFill>
          <a:blip r:embed="rId4" cstate="print"/>
          <a:stretch>
            <a:fillRect/>
          </a:stretch>
        </p:blipFill>
        <p:spPr>
          <a:xfrm>
            <a:off x="405209" y="2482467"/>
            <a:ext cx="5017992" cy="3694496"/>
          </a:xfrm>
          <a:prstGeom prst="rect">
            <a:avLst/>
          </a:prstGeom>
          <a:ln w="38100">
            <a:solidFill>
              <a:srgbClr val="FF0000"/>
            </a:solidFill>
          </a:ln>
        </p:spPr>
      </p:pic>
    </p:spTree>
    <p:extLst>
      <p:ext uri="{BB962C8B-B14F-4D97-AF65-F5344CB8AC3E}">
        <p14:creationId xmlns:p14="http://schemas.microsoft.com/office/powerpoint/2010/main" xmlns="" val="381597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a:solidFill>
                  <a:srgbClr val="FF0000"/>
                </a:solidFill>
              </a:rPr>
              <a:t>Методика проведения подвижных игр</a:t>
            </a:r>
            <a:endParaRPr lang="ru-RU" sz="4800" b="1" dirty="0"/>
          </a:p>
        </p:txBody>
      </p:sp>
      <p:sp>
        <p:nvSpPr>
          <p:cNvPr id="3" name="Объект 2"/>
          <p:cNvSpPr>
            <a:spLocks noGrp="1"/>
          </p:cNvSpPr>
          <p:nvPr>
            <p:ph idx="1"/>
          </p:nvPr>
        </p:nvSpPr>
        <p:spPr/>
        <p:txBody>
          <a:bodyPr/>
          <a:lstStyle/>
          <a:p>
            <a:pPr marL="0" indent="0">
              <a:buNone/>
            </a:pPr>
            <a:r>
              <a:rPr lang="ru-RU" sz="3600" dirty="0"/>
              <a:t>4.Организация играющих, объяснение правил игры.</a:t>
            </a:r>
          </a:p>
          <a:p>
            <a:pPr marL="0" indent="0">
              <a:buNone/>
            </a:pPr>
            <a:endParaRPr lang="ru-RU" dirty="0"/>
          </a:p>
        </p:txBody>
      </p:sp>
      <p:sp>
        <p:nvSpPr>
          <p:cNvPr id="4" name="Прямоугольник 3"/>
          <p:cNvSpPr/>
          <p:nvPr/>
        </p:nvSpPr>
        <p:spPr>
          <a:xfrm>
            <a:off x="1136074" y="2828835"/>
            <a:ext cx="5084618" cy="2308324"/>
          </a:xfrm>
          <a:prstGeom prst="rect">
            <a:avLst/>
          </a:prstGeom>
        </p:spPr>
        <p:txBody>
          <a:bodyPr wrap="square">
            <a:spAutoFit/>
          </a:bodyPr>
          <a:lstStyle/>
          <a:p>
            <a:r>
              <a:rPr lang="ru-RU" sz="2400" dirty="0"/>
              <a:t>Правила игры дети воспринимают как закон, и сознательное выполнение их формирует волю, развивает самообладание, выдержку, умение контролировать свои поступки, свое поведение.</a:t>
            </a:r>
          </a:p>
        </p:txBody>
      </p:sp>
      <p:pic>
        <p:nvPicPr>
          <p:cNvPr id="5" name="Рисунок 4"/>
          <p:cNvPicPr>
            <a:picLocks noChangeAspect="1"/>
          </p:cNvPicPr>
          <p:nvPr/>
        </p:nvPicPr>
        <p:blipFill>
          <a:blip r:embed="rId2" cstate="print"/>
          <a:stretch>
            <a:fillRect/>
          </a:stretch>
        </p:blipFill>
        <p:spPr>
          <a:xfrm>
            <a:off x="6096000" y="2603790"/>
            <a:ext cx="5176327" cy="3573173"/>
          </a:xfrm>
          <a:prstGeom prst="rect">
            <a:avLst/>
          </a:prstGeom>
          <a:ln w="38100">
            <a:solidFill>
              <a:srgbClr val="FF0000"/>
            </a:solidFill>
          </a:ln>
        </p:spPr>
      </p:pic>
    </p:spTree>
    <p:extLst>
      <p:ext uri="{BB962C8B-B14F-4D97-AF65-F5344CB8AC3E}">
        <p14:creationId xmlns:p14="http://schemas.microsoft.com/office/powerpoint/2010/main" xmlns="" val="87097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a:solidFill>
                  <a:srgbClr val="FF0000"/>
                </a:solidFill>
              </a:rPr>
              <a:t>Методика проведения подвижных игр</a:t>
            </a:r>
            <a:endParaRPr lang="ru-RU" sz="4800" b="1" dirty="0"/>
          </a:p>
        </p:txBody>
      </p:sp>
      <p:sp>
        <p:nvSpPr>
          <p:cNvPr id="3" name="Объект 2"/>
          <p:cNvSpPr>
            <a:spLocks noGrp="1"/>
          </p:cNvSpPr>
          <p:nvPr>
            <p:ph idx="1"/>
          </p:nvPr>
        </p:nvSpPr>
        <p:spPr/>
        <p:txBody>
          <a:bodyPr/>
          <a:lstStyle/>
          <a:p>
            <a:pPr marL="0" indent="0">
              <a:buNone/>
            </a:pPr>
            <a:r>
              <a:rPr lang="ru-RU" sz="3600" dirty="0" smtClean="0"/>
              <a:t>5. Проведение </a:t>
            </a:r>
            <a:r>
              <a:rPr lang="ru-RU" sz="3600" dirty="0"/>
              <a:t>игры и </a:t>
            </a:r>
            <a:endParaRPr lang="ru-RU" sz="3600" dirty="0" smtClean="0"/>
          </a:p>
          <a:p>
            <a:pPr marL="0" indent="0">
              <a:buNone/>
            </a:pPr>
            <a:r>
              <a:rPr lang="ru-RU" sz="3600" dirty="0"/>
              <a:t>	</a:t>
            </a:r>
            <a:r>
              <a:rPr lang="ru-RU" sz="3600" dirty="0" smtClean="0"/>
              <a:t>руководство </a:t>
            </a:r>
            <a:r>
              <a:rPr lang="ru-RU" sz="3600" dirty="0"/>
              <a:t>ею.</a:t>
            </a:r>
          </a:p>
          <a:p>
            <a:endParaRPr lang="ru-RU" dirty="0"/>
          </a:p>
        </p:txBody>
      </p:sp>
      <p:pic>
        <p:nvPicPr>
          <p:cNvPr id="5" name="Рисунок 4"/>
          <p:cNvPicPr>
            <a:picLocks noChangeAspect="1"/>
          </p:cNvPicPr>
          <p:nvPr/>
        </p:nvPicPr>
        <p:blipFill>
          <a:blip r:embed="rId2" cstate="print"/>
          <a:stretch>
            <a:fillRect/>
          </a:stretch>
        </p:blipFill>
        <p:spPr>
          <a:xfrm>
            <a:off x="4720" y="2980337"/>
            <a:ext cx="5399849" cy="3594799"/>
          </a:xfrm>
          <a:prstGeom prst="rect">
            <a:avLst/>
          </a:prstGeom>
        </p:spPr>
      </p:pic>
      <p:pic>
        <p:nvPicPr>
          <p:cNvPr id="6" name="Рисунок 5"/>
          <p:cNvPicPr>
            <a:picLocks noChangeAspect="1"/>
          </p:cNvPicPr>
          <p:nvPr/>
        </p:nvPicPr>
        <p:blipFill>
          <a:blip r:embed="rId3" cstate="print"/>
          <a:stretch>
            <a:fillRect/>
          </a:stretch>
        </p:blipFill>
        <p:spPr>
          <a:xfrm>
            <a:off x="7205449" y="3590282"/>
            <a:ext cx="4156734" cy="3117551"/>
          </a:xfrm>
          <a:prstGeom prst="rect">
            <a:avLst/>
          </a:prstGeom>
          <a:ln w="38100">
            <a:solidFill>
              <a:srgbClr val="FF0000"/>
            </a:solidFill>
          </a:ln>
        </p:spPr>
      </p:pic>
      <p:pic>
        <p:nvPicPr>
          <p:cNvPr id="4" name="Рисунок 3"/>
          <p:cNvPicPr>
            <a:picLocks noChangeAspect="1"/>
          </p:cNvPicPr>
          <p:nvPr/>
        </p:nvPicPr>
        <p:blipFill>
          <a:blip r:embed="rId4" cstate="print"/>
          <a:stretch>
            <a:fillRect/>
          </a:stretch>
        </p:blipFill>
        <p:spPr>
          <a:xfrm>
            <a:off x="5404569" y="1630817"/>
            <a:ext cx="4236738" cy="2699039"/>
          </a:xfrm>
          <a:prstGeom prst="rect">
            <a:avLst/>
          </a:prstGeom>
          <a:ln w="38100">
            <a:solidFill>
              <a:srgbClr val="FF0000"/>
            </a:solidFill>
          </a:ln>
        </p:spPr>
      </p:pic>
    </p:spTree>
    <p:extLst>
      <p:ext uri="{BB962C8B-B14F-4D97-AF65-F5344CB8AC3E}">
        <p14:creationId xmlns:p14="http://schemas.microsoft.com/office/powerpoint/2010/main" xmlns="" val="30110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a:solidFill>
                  <a:srgbClr val="FF0000"/>
                </a:solidFill>
              </a:rPr>
              <a:t>Методика проведения подвижных игр</a:t>
            </a:r>
            <a:endParaRPr lang="ru-RU" sz="4800" b="1" dirty="0"/>
          </a:p>
        </p:txBody>
      </p:sp>
      <p:sp>
        <p:nvSpPr>
          <p:cNvPr id="3" name="Объект 2"/>
          <p:cNvSpPr>
            <a:spLocks noGrp="1"/>
          </p:cNvSpPr>
          <p:nvPr>
            <p:ph idx="1"/>
          </p:nvPr>
        </p:nvSpPr>
        <p:spPr/>
        <p:txBody>
          <a:bodyPr>
            <a:normAutofit/>
          </a:bodyPr>
          <a:lstStyle/>
          <a:p>
            <a:pPr marL="0" indent="0">
              <a:buNone/>
            </a:pPr>
            <a:r>
              <a:rPr lang="ru-RU" sz="3600" dirty="0"/>
              <a:t>6.Окончание игры и подведение итогов.</a:t>
            </a:r>
          </a:p>
          <a:p>
            <a:endParaRPr lang="ru-RU" sz="3600" dirty="0"/>
          </a:p>
        </p:txBody>
      </p:sp>
      <p:pic>
        <p:nvPicPr>
          <p:cNvPr id="4" name="Рисунок 3"/>
          <p:cNvPicPr>
            <a:picLocks noChangeAspect="1"/>
          </p:cNvPicPr>
          <p:nvPr/>
        </p:nvPicPr>
        <p:blipFill>
          <a:blip r:embed="rId2" cstate="print"/>
          <a:stretch>
            <a:fillRect/>
          </a:stretch>
        </p:blipFill>
        <p:spPr>
          <a:xfrm>
            <a:off x="6485883" y="2545125"/>
            <a:ext cx="5024210" cy="3766775"/>
          </a:xfrm>
          <a:prstGeom prst="rect">
            <a:avLst/>
          </a:prstGeom>
          <a:ln w="38100">
            <a:solidFill>
              <a:srgbClr val="FF0000"/>
            </a:solidFill>
          </a:ln>
        </p:spPr>
      </p:pic>
      <p:pic>
        <p:nvPicPr>
          <p:cNvPr id="6" name="Рисунок 5"/>
          <p:cNvPicPr>
            <a:picLocks noChangeAspect="1"/>
          </p:cNvPicPr>
          <p:nvPr/>
        </p:nvPicPr>
        <p:blipFill rotWithShape="1">
          <a:blip r:embed="rId3" cstate="print"/>
          <a:srcRect l="18770" t="27368" r="16773"/>
          <a:stretch/>
        </p:blipFill>
        <p:spPr>
          <a:xfrm>
            <a:off x="180108" y="2574783"/>
            <a:ext cx="4585856" cy="3875663"/>
          </a:xfrm>
          <a:prstGeom prst="rect">
            <a:avLst/>
          </a:prstGeom>
        </p:spPr>
      </p:pic>
    </p:spTree>
    <p:extLst>
      <p:ext uri="{BB962C8B-B14F-4D97-AF65-F5344CB8AC3E}">
        <p14:creationId xmlns:p14="http://schemas.microsoft.com/office/powerpoint/2010/main" xmlns="" val="129032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7877462" y="1373193"/>
            <a:ext cx="4083445" cy="2783171"/>
          </a:xfrm>
          <a:prstGeom prst="rect">
            <a:avLst/>
          </a:prstGeom>
          <a:ln w="38100">
            <a:solidFill>
              <a:srgbClr val="FF0000"/>
            </a:solidFill>
          </a:ln>
        </p:spPr>
      </p:pic>
      <p:sp>
        <p:nvSpPr>
          <p:cNvPr id="3" name="Объект 2"/>
          <p:cNvSpPr>
            <a:spLocks noGrp="1"/>
          </p:cNvSpPr>
          <p:nvPr>
            <p:ph idx="1"/>
          </p:nvPr>
        </p:nvSpPr>
        <p:spPr>
          <a:xfrm>
            <a:off x="838200" y="600891"/>
            <a:ext cx="10515600" cy="5576072"/>
          </a:xfrm>
        </p:spPr>
        <p:txBody>
          <a:bodyPr>
            <a:normAutofit/>
          </a:bodyPr>
          <a:lstStyle/>
          <a:p>
            <a:pPr marL="0" indent="0" algn="ctr">
              <a:buNone/>
            </a:pPr>
            <a:r>
              <a:rPr lang="ru-RU" sz="5400" dirty="0" smtClean="0">
                <a:solidFill>
                  <a:srgbClr val="FF0000"/>
                </a:solidFill>
              </a:rPr>
              <a:t>   Скакалка</a:t>
            </a:r>
            <a:endParaRPr lang="ru-RU" sz="5400" dirty="0">
              <a:solidFill>
                <a:srgbClr val="FF0000"/>
              </a:solidFill>
            </a:endParaRPr>
          </a:p>
        </p:txBody>
      </p:sp>
      <p:pic>
        <p:nvPicPr>
          <p:cNvPr id="4" name="Рисунок 3"/>
          <p:cNvPicPr>
            <a:picLocks noChangeAspect="1"/>
          </p:cNvPicPr>
          <p:nvPr/>
        </p:nvPicPr>
        <p:blipFill>
          <a:blip r:embed="rId3" cstate="print"/>
          <a:stretch>
            <a:fillRect/>
          </a:stretch>
        </p:blipFill>
        <p:spPr>
          <a:xfrm>
            <a:off x="3657766" y="3237557"/>
            <a:ext cx="4531827" cy="3024438"/>
          </a:xfrm>
          <a:prstGeom prst="rect">
            <a:avLst/>
          </a:prstGeom>
          <a:ln w="38100">
            <a:solidFill>
              <a:srgbClr val="FF0000"/>
            </a:solidFill>
          </a:ln>
        </p:spPr>
      </p:pic>
      <p:pic>
        <p:nvPicPr>
          <p:cNvPr id="2" name="Рисунок 1"/>
          <p:cNvPicPr>
            <a:picLocks noChangeAspect="1"/>
          </p:cNvPicPr>
          <p:nvPr/>
        </p:nvPicPr>
        <p:blipFill>
          <a:blip r:embed="rId4" cstate="print"/>
          <a:stretch>
            <a:fillRect/>
          </a:stretch>
        </p:blipFill>
        <p:spPr>
          <a:xfrm>
            <a:off x="493559" y="1099913"/>
            <a:ext cx="4304149" cy="2877561"/>
          </a:xfrm>
          <a:prstGeom prst="rect">
            <a:avLst/>
          </a:prstGeom>
          <a:ln w="38100">
            <a:solidFill>
              <a:srgbClr val="FF0000"/>
            </a:solidFill>
          </a:ln>
        </p:spPr>
      </p:pic>
    </p:spTree>
    <p:extLst>
      <p:ext uri="{BB962C8B-B14F-4D97-AF65-F5344CB8AC3E}">
        <p14:creationId xmlns:p14="http://schemas.microsoft.com/office/powerpoint/2010/main" xmlns="" val="371381154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755</Words>
  <Application>Microsoft Office PowerPoint</Application>
  <PresentationFormat>Произвольный</PresentationFormat>
  <Paragraphs>85</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Моделирование проведения подвижных игр со скакалкой и другими гимнастическими предметами</vt:lpstr>
      <vt:lpstr> Подвижная игра – незаменимое средство пополнения знаний и представлений ребенка об окружающем мире, развития мышления, смекалки, ловкости, сноровки, ценных морально-волевых качеств.</vt:lpstr>
      <vt:lpstr> </vt:lpstr>
      <vt:lpstr>Методика проведения подвижных игр </vt:lpstr>
      <vt:lpstr>Методика проведения подвижных игр </vt:lpstr>
      <vt:lpstr>Методика проведения подвижных игр</vt:lpstr>
      <vt:lpstr>Методика проведения подвижных игр</vt:lpstr>
      <vt:lpstr>Методика проведения подвижных игр</vt:lpstr>
      <vt:lpstr>Слайд 9</vt:lpstr>
      <vt:lpstr>Слайд 10</vt:lpstr>
      <vt:lpstr>Как научить ребенка прыгать</vt:lpstr>
      <vt:lpstr>Правила игры со скакалкой</vt:lpstr>
      <vt:lpstr> Подвижные игры  со скакалкой </vt:lpstr>
      <vt:lpstr>Подвижные игры  со скакалкой </vt:lpstr>
      <vt:lpstr>Подвижные игры  со скакалкой</vt:lpstr>
      <vt:lpstr> Подвижные игры  со скакалкой </vt:lpstr>
      <vt:lpstr>Советы родителям</vt:lpstr>
      <vt:lpstr>Слайд 18</vt:lpstr>
      <vt:lpstr>Игры с другими гимнастическими предметами </vt:lpstr>
      <vt:lpstr>Игры с другими гимнастическими предметами </vt:lpstr>
      <vt:lpstr>Игры с другими гимнастическими предметами </vt:lpstr>
      <vt:lpstr>Слайд 22</vt:lpstr>
    </vt:vector>
  </TitlesOfParts>
  <Company>gypnor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Моделирование проведения подвижных игр со скакалкой и другими гимнастическими предметами</dc:title>
  <dc:creator>Елена</dc:creator>
  <cp:lastModifiedBy>Алексей Смирнов</cp:lastModifiedBy>
  <cp:revision>32</cp:revision>
  <dcterms:created xsi:type="dcterms:W3CDTF">2020-04-21T13:55:12Z</dcterms:created>
  <dcterms:modified xsi:type="dcterms:W3CDTF">2020-07-02T15:18:10Z</dcterms:modified>
</cp:coreProperties>
</file>