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73" r:id="rId2"/>
    <p:sldId id="274" r:id="rId3"/>
    <p:sldId id="275" r:id="rId4"/>
    <p:sldId id="289" r:id="rId5"/>
    <p:sldId id="292" r:id="rId6"/>
    <p:sldId id="276" r:id="rId7"/>
    <p:sldId id="291" r:id="rId8"/>
    <p:sldId id="293" r:id="rId9"/>
    <p:sldId id="277" r:id="rId10"/>
    <p:sldId id="294" r:id="rId11"/>
    <p:sldId id="295" r:id="rId12"/>
    <p:sldId id="278" r:id="rId13"/>
    <p:sldId id="296" r:id="rId14"/>
    <p:sldId id="297" r:id="rId15"/>
    <p:sldId id="279" r:id="rId16"/>
    <p:sldId id="298" r:id="rId17"/>
    <p:sldId id="299" r:id="rId18"/>
    <p:sldId id="300" r:id="rId19"/>
    <p:sldId id="301" r:id="rId20"/>
    <p:sldId id="30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C1F1289-9CB5-4050-83FA-92ABF3775BE7}">
          <p14:sldIdLst>
            <p14:sldId id="273"/>
            <p14:sldId id="274"/>
            <p14:sldId id="275"/>
            <p14:sldId id="289"/>
            <p14:sldId id="292"/>
            <p14:sldId id="276"/>
            <p14:sldId id="291"/>
            <p14:sldId id="293"/>
          </p14:sldIdLst>
        </p14:section>
        <p14:section name="Раздел без заголовка" id="{AB2FFA3A-0201-4759-8D4F-F8D792AB13C1}">
          <p14:sldIdLst>
            <p14:sldId id="277"/>
            <p14:sldId id="294"/>
            <p14:sldId id="295"/>
            <p14:sldId id="278"/>
            <p14:sldId id="296"/>
            <p14:sldId id="297"/>
            <p14:sldId id="279"/>
            <p14:sldId id="298"/>
            <p14:sldId id="299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75176" autoAdjust="0"/>
  </p:normalViewPr>
  <p:slideViewPr>
    <p:cSldViewPr snapToGrid="0">
      <p:cViewPr varScale="1">
        <p:scale>
          <a:sx n="51" d="100"/>
          <a:sy n="51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5AF9D-A202-44FE-BF63-87C3DC40281A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43818-4E79-4DA9-8B31-8D569F389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98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3818-4E79-4DA9-8B31-8D569F3892F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416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3818-4E79-4DA9-8B31-8D569F3892F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0332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Ловкость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это способность осваивать новые движения или перестраивать двигательную деятельность исходя из меняющихся условий. В основе ловкости лежат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двигательно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координационные способности.</a:t>
            </a:r>
          </a:p>
          <a:p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характеристики развития ловкости у детей – дошкольников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Совершенствование регуляции моторных функций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Нарастает постепенно и медленно, что связано с недостаточным развитием ЦНС. Постепенно нарастает точность метаний в цель, прыжков и др. В структуре основных двигательных способностей, ловкость составляет 52 - 57%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Улучшение функций скелетных мышц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Заметные сдвиги наблюдаются только в младшем школьном возрасте</a:t>
            </a:r>
            <a:endParaRPr lang="ru-RU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показателям ловкости относят следующие факторы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способность быстро обучаться; использовать двигательный опыт; быстро реагировать на изменение ситуации, например, в подвижных играх координированно выполнять двигательные действия. При формировании ловкости необходимо правильно выбрать методику обучения ребенка движению; подвижные игры на развитие ловкости должны включать упражнения на координацию, а игры — игровые упражнения. Так, например, игровыми упражнениями на координацию движения и внимания могут быть следующие игры: «Зоопарк», «Игрушки» и др.; общеразвивающими упражнениями на координацию движений и внимания: «Поспеши, но не ошибись» и т.д.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Большое место в развитии ловкости занимают такие игры, как «Старая лапта», «Летучий мяч», «Запрещенное движение», «Тень», «Фокины дети», «Зеркало», относящиеся к «Школе мяча».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Воспитание ловкости успешно осуществляется в физических упражнениях, подвижных и спортивных играх. Исследование Л. Н.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Голынской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показало целесообразность использования для развития ручной ловкости упражнений типа «Кулачки-ладошки»: исходное положение — положить правую руку, сжатую в кулак, на стол; левую, выпрямленную — рядом. Быстро поменять положение рук по сигналу педагога. Или — «По порядку»: дотрагиваться каждым пальцем по порядку от мизинца до большого пальца. Вначале левой или правой рукой, а затем наоборот.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Игры в ладошки в паре, общеразвивающие упражнения с малым мячом также способствуют развитию ручной ловкости.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Ловкость — это сложно координированное качество, оно необходимо ребенку для успешного использования двигательного опыта.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Поскольку психофизические качества формируются у ребенка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комплексно, развитие одного из качеств способствует улучшению других психофизических качеств. Их развитие требует пристального внимания педагогов и соблюдения ими следующих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правил:	,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помоги, но не навреди;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заинтересуй, но не настаивай;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ребенок индивидуален.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Ловкость воспитывается, в основном, теми физическими упражнениями, которые являются специфичными для избранного вида спорта. Но вместе с тем, существуют методы, носящие общий характер для воспитания ловкости.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Упражнения на ловкость быстро утомляют, поэтому их необходимо проводить в начале основной части занятия. Интервалы отдыха - до восстановления. Проводить упражнения на ловкость необходимо на каждом уроке, но объем не должен быть большим. 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 fontAlgn="base"/>
            <a:endParaRPr lang="ru-RU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3818-4E79-4DA9-8B31-8D569F3892F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613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3818-4E79-4DA9-8B31-8D569F3892F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786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3818-4E79-4DA9-8B31-8D569F3892F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8742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3818-4E79-4DA9-8B31-8D569F3892F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529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3818-4E79-4DA9-8B31-8D569F3892F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884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3818-4E79-4DA9-8B31-8D569F3892F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25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3818-4E79-4DA9-8B31-8D569F3892F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3818-4E79-4DA9-8B31-8D569F3892F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33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3818-4E79-4DA9-8B31-8D569F3892F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753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3818-4E79-4DA9-8B31-8D569F3892F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935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3818-4E79-4DA9-8B31-8D569F3892F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570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3818-4E79-4DA9-8B31-8D569F3892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715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3818-4E79-4DA9-8B31-8D569F3892F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689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3818-4E79-4DA9-8B31-8D569F3892F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43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latin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Times New Roman" panose="020206030504050203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2743" y="1045029"/>
            <a:ext cx="10357984" cy="3108238"/>
          </a:xfrm>
        </p:spPr>
        <p:txBody>
          <a:bodyPr>
            <a:normAutofit fontScale="90000"/>
          </a:bodyPr>
          <a:lstStyle/>
          <a:p>
            <a:r>
              <a:rPr lang="ru-RU" dirty="0"/>
              <a:t>ВОСПИТАНИЕ ФИЗИЧЕСКИХ КАЧЕСТВ </a:t>
            </a:r>
            <a:r>
              <a:rPr lang="ru-RU" dirty="0" smtClean="0"/>
              <a:t>ДЕТЕЙ ДОШКОЛЬНОГО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1577" y="4777379"/>
            <a:ext cx="9873035" cy="1126283"/>
          </a:xfrm>
        </p:spPr>
        <p:txBody>
          <a:bodyPr>
            <a:normAutofit fontScale="925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Подготовила: Смирнова Елена Николаевна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2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88758"/>
            <a:ext cx="8911687" cy="5935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882316"/>
            <a:ext cx="8915400" cy="577515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Основные средства: </a:t>
            </a:r>
            <a:r>
              <a:rPr lang="ru-RU" sz="2800" dirty="0">
                <a:solidFill>
                  <a:schemeClr val="tx1"/>
                </a:solidFill>
              </a:rPr>
              <a:t>упражнения малой и средней интенсивности, повторяемые </a:t>
            </a:r>
            <a:r>
              <a:rPr lang="ru-RU" sz="2800" dirty="0" smtClean="0">
                <a:solidFill>
                  <a:schemeClr val="tx1"/>
                </a:solidFill>
              </a:rPr>
              <a:t>многократно (</a:t>
            </a:r>
            <a:r>
              <a:rPr lang="ru-RU" sz="2800" dirty="0"/>
              <a:t>ц</a:t>
            </a:r>
            <a:r>
              <a:rPr lang="ru-RU" sz="2800" dirty="0" smtClean="0"/>
              <a:t>иклические </a:t>
            </a:r>
            <a:r>
              <a:rPr lang="ru-RU" sz="2800" dirty="0"/>
              <a:t>упражнения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endParaRPr lang="ru-RU" sz="2800" i="1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Основные методы: </a:t>
            </a:r>
            <a:r>
              <a:rPr lang="ru-RU" sz="2800" dirty="0"/>
              <a:t>м</a:t>
            </a:r>
            <a:r>
              <a:rPr lang="ru-RU" sz="2800" dirty="0" smtClean="0"/>
              <a:t>етод </a:t>
            </a:r>
            <a:r>
              <a:rPr lang="ru-RU" sz="2800" dirty="0"/>
              <a:t>непрерывных </a:t>
            </a:r>
            <a:r>
              <a:rPr lang="ru-RU" sz="2800" dirty="0" smtClean="0"/>
              <a:t>упражнений </a:t>
            </a:r>
            <a:r>
              <a:rPr lang="ru-RU" sz="2800" dirty="0"/>
              <a:t>небольшой </a:t>
            </a:r>
            <a:r>
              <a:rPr lang="ru-RU" sz="2800" dirty="0" smtClean="0"/>
              <a:t>интенсивности</a:t>
            </a:r>
            <a:r>
              <a:rPr lang="ru-RU" sz="2800" dirty="0"/>
              <a:t>, повторных упражнений или более активных упражнений с небольшими перерывами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26516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179" y="240632"/>
            <a:ext cx="9531433" cy="118711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Примерные упражнения для развития </a:t>
            </a:r>
            <a:r>
              <a:rPr lang="ru-RU" dirty="0" smtClean="0"/>
              <a:t>выносливости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283368"/>
            <a:ext cx="9675812" cy="462785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бег по </a:t>
            </a:r>
            <a:r>
              <a:rPr lang="ru-RU" sz="2400" dirty="0"/>
              <a:t>кругу с изменением </a:t>
            </a:r>
            <a:r>
              <a:rPr lang="ru-RU" sz="2400" dirty="0" smtClean="0"/>
              <a:t>направления</a:t>
            </a:r>
          </a:p>
          <a:p>
            <a:pPr>
              <a:buFontTx/>
              <a:buChar char="-"/>
            </a:pPr>
            <a:r>
              <a:rPr lang="ru-RU" sz="2400" dirty="0" smtClean="0"/>
              <a:t>непрерывные </a:t>
            </a:r>
            <a:r>
              <a:rPr lang="ru-RU" sz="2400" dirty="0"/>
              <a:t>прыжки на месте и в движении по 15, 20, 30 с</a:t>
            </a:r>
            <a:r>
              <a:rPr lang="ru-RU" sz="2400" dirty="0" smtClean="0"/>
              <a:t>.</a:t>
            </a:r>
          </a:p>
          <a:p>
            <a:pPr>
              <a:buFontTx/>
              <a:buChar char="-"/>
            </a:pPr>
            <a:r>
              <a:rPr lang="ru-RU" sz="2400" dirty="0" smtClean="0"/>
              <a:t> кто </a:t>
            </a:r>
            <a:r>
              <a:rPr lang="ru-RU" sz="2400" dirty="0"/>
              <a:t>больше сделает прыжков на месте на двух ногах в </a:t>
            </a:r>
            <a:r>
              <a:rPr lang="ru-RU" sz="2400" dirty="0" smtClean="0"/>
              <a:t>течение </a:t>
            </a:r>
            <a:r>
              <a:rPr lang="ru-RU" sz="2400" dirty="0"/>
              <a:t>20 с</a:t>
            </a:r>
            <a:r>
              <a:rPr lang="ru-RU" sz="2400" dirty="0" smtClean="0"/>
              <a:t>.</a:t>
            </a:r>
          </a:p>
          <a:p>
            <a:pPr>
              <a:buFontTx/>
              <a:buChar char="-"/>
            </a:pPr>
            <a:r>
              <a:rPr lang="ru-RU" sz="2400" dirty="0" smtClean="0"/>
              <a:t> всевозможные </a:t>
            </a:r>
            <a:r>
              <a:rPr lang="ru-RU" sz="2400" dirty="0"/>
              <a:t>подвижные игры с бегом, </a:t>
            </a:r>
            <a:r>
              <a:rPr lang="ru-RU" sz="2400" dirty="0" smtClean="0"/>
              <a:t>прыжками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/>
              <a:t>  </a:t>
            </a:r>
            <a:r>
              <a:rPr lang="ru-RU" sz="2400" dirty="0" smtClean="0"/>
              <a:t>лыжные </a:t>
            </a:r>
            <a:r>
              <a:rPr lang="ru-RU" sz="2400" dirty="0"/>
              <a:t>движения без </a:t>
            </a:r>
            <a:r>
              <a:rPr lang="ru-RU" sz="2400" dirty="0" smtClean="0"/>
              <a:t>палок</a:t>
            </a:r>
          </a:p>
          <a:p>
            <a:pPr>
              <a:buFontTx/>
              <a:buChar char="-"/>
            </a:pPr>
            <a:r>
              <a:rPr lang="ru-RU" sz="2400" dirty="0" smtClean="0"/>
              <a:t>любые </a:t>
            </a:r>
            <a:r>
              <a:rPr lang="ru-RU" sz="2400" dirty="0"/>
              <a:t>движения в воде в течение 10-15 мин.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780" y="3818021"/>
            <a:ext cx="3384884" cy="29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1729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10065"/>
            <a:ext cx="8911687" cy="1037967"/>
          </a:xfrm>
        </p:spPr>
        <p:txBody>
          <a:bodyPr/>
          <a:lstStyle/>
          <a:p>
            <a:pPr algn="ctr"/>
            <a:r>
              <a:rPr lang="ru-RU" b="1" dirty="0"/>
              <a:t>Ловкость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000897"/>
            <a:ext cx="8915400" cy="542461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Ловкость </a:t>
            </a:r>
            <a:r>
              <a:rPr lang="ru-RU" sz="2800" dirty="0">
                <a:solidFill>
                  <a:schemeClr val="tx1"/>
                </a:solidFill>
              </a:rPr>
              <a:t>– это способность осваивать новые движения или перестраивать двигательную деятельность исходя из меняющихся </a:t>
            </a:r>
            <a:r>
              <a:rPr lang="ru-RU" sz="2800" dirty="0" smtClean="0">
                <a:solidFill>
                  <a:schemeClr val="tx1"/>
                </a:solidFill>
              </a:rPr>
              <a:t>условий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Основные </a:t>
            </a:r>
            <a:r>
              <a:rPr lang="ru-RU" sz="2800" b="1" dirty="0" smtClean="0">
                <a:solidFill>
                  <a:schemeClr val="tx1"/>
                </a:solidFill>
              </a:rPr>
              <a:t>характеристики </a:t>
            </a:r>
            <a:r>
              <a:rPr lang="ru-RU" sz="2800" b="1" dirty="0">
                <a:solidFill>
                  <a:schemeClr val="tx1"/>
                </a:solidFill>
              </a:rPr>
              <a:t>развития ловкости у </a:t>
            </a:r>
            <a:r>
              <a:rPr lang="ru-RU" sz="2800" b="1" dirty="0" smtClean="0">
                <a:solidFill>
                  <a:schemeClr val="tx1"/>
                </a:solidFill>
              </a:rPr>
              <a:t>детей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tx1"/>
                </a:solidFill>
              </a:rPr>
              <a:t>совершенствование </a:t>
            </a:r>
            <a:r>
              <a:rPr lang="ru-RU" sz="2800" i="1" dirty="0">
                <a:solidFill>
                  <a:schemeClr val="tx1"/>
                </a:solidFill>
              </a:rPr>
              <a:t>регуляции моторных </a:t>
            </a:r>
            <a:r>
              <a:rPr lang="ru-RU" sz="2800" i="1" dirty="0" smtClean="0">
                <a:solidFill>
                  <a:schemeClr val="tx1"/>
                </a:solidFill>
              </a:rPr>
              <a:t>функций, </a:t>
            </a:r>
            <a:r>
              <a:rPr lang="ru-RU" sz="2800" i="1" dirty="0">
                <a:solidFill>
                  <a:schemeClr val="tx1"/>
                </a:solidFill>
              </a:rPr>
              <a:t>у</a:t>
            </a:r>
            <a:r>
              <a:rPr lang="ru-RU" sz="2800" i="1" dirty="0" smtClean="0">
                <a:solidFill>
                  <a:schemeClr val="tx1"/>
                </a:solidFill>
              </a:rPr>
              <a:t>лучшение </a:t>
            </a:r>
            <a:r>
              <a:rPr lang="ru-RU" sz="2800" i="1" dirty="0">
                <a:solidFill>
                  <a:schemeClr val="tx1"/>
                </a:solidFill>
              </a:rPr>
              <a:t>функций скелетных мышц </a:t>
            </a:r>
            <a:endParaRPr lang="ru-RU" sz="28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5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56674"/>
            <a:ext cx="8911687" cy="8662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67326"/>
            <a:ext cx="8915400" cy="464389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Основные средства: </a:t>
            </a:r>
            <a:r>
              <a:rPr lang="ru-RU" sz="2800" dirty="0">
                <a:solidFill>
                  <a:schemeClr val="tx1"/>
                </a:solidFill>
              </a:rPr>
              <a:t>различные упражнения, носящие характер новизны</a:t>
            </a:r>
          </a:p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Основные методы:</a:t>
            </a:r>
            <a:r>
              <a:rPr lang="ru-RU" sz="2800" dirty="0" smtClean="0">
                <a:solidFill>
                  <a:schemeClr val="tx1"/>
                </a:solidFill>
              </a:rPr>
              <a:t> повторный,</a:t>
            </a:r>
            <a:r>
              <a:rPr lang="ru-RU" sz="2800" dirty="0"/>
              <a:t> </a:t>
            </a:r>
            <a:r>
              <a:rPr lang="ru-RU" sz="2800" dirty="0" smtClean="0"/>
              <a:t>соревновательный  </a:t>
            </a:r>
            <a:r>
              <a:rPr lang="ru-RU" sz="2800" dirty="0" smtClean="0">
                <a:solidFill>
                  <a:schemeClr val="tx1"/>
                </a:solidFill>
              </a:rPr>
              <a:t>и </a:t>
            </a:r>
            <a:r>
              <a:rPr lang="ru-RU" sz="2800" dirty="0">
                <a:solidFill>
                  <a:schemeClr val="tx1"/>
                </a:solidFill>
              </a:rPr>
              <a:t>игровой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06817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811" y="288758"/>
            <a:ext cx="9689431" cy="1171074"/>
          </a:xfrm>
        </p:spPr>
        <p:txBody>
          <a:bodyPr>
            <a:normAutofit/>
          </a:bodyPr>
          <a:lstStyle/>
          <a:p>
            <a:r>
              <a:rPr lang="ru-RU" dirty="0"/>
              <a:t>Примерные упражнения для развития </a:t>
            </a:r>
            <a:r>
              <a:rPr lang="ru-RU" dirty="0" smtClean="0"/>
              <a:t>ловкости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83368"/>
            <a:ext cx="8915400" cy="462785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/>
              <a:t>б</a:t>
            </a:r>
            <a:r>
              <a:rPr lang="ru-RU" sz="2400" dirty="0" smtClean="0"/>
              <a:t>ег </a:t>
            </a:r>
            <a:r>
              <a:rPr lang="ru-RU" sz="2400" dirty="0"/>
              <a:t>с изменением направления между различными </a:t>
            </a:r>
            <a:r>
              <a:rPr lang="ru-RU" sz="2400" dirty="0" smtClean="0"/>
              <a:t>предметами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 smtClean="0"/>
              <a:t> подбрасывание </a:t>
            </a:r>
            <a:r>
              <a:rPr lang="ru-RU" sz="2400" dirty="0"/>
              <a:t>и ловля мячей через два </a:t>
            </a:r>
            <a:r>
              <a:rPr lang="ru-RU" sz="2400" dirty="0" smtClean="0"/>
              <a:t>хлопка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 smtClean="0"/>
              <a:t> бросание </a:t>
            </a:r>
            <a:r>
              <a:rPr lang="ru-RU" sz="2400" dirty="0"/>
              <a:t>и ловля мяча друг другу: в парах, тройках, </a:t>
            </a:r>
            <a:r>
              <a:rPr lang="ru-RU" sz="2400" dirty="0" smtClean="0"/>
              <a:t>четверках.</a:t>
            </a:r>
          </a:p>
          <a:p>
            <a:pPr>
              <a:buFontTx/>
              <a:buChar char="-"/>
            </a:pPr>
            <a:r>
              <a:rPr lang="ru-RU" sz="2400" dirty="0"/>
              <a:t>о</a:t>
            </a:r>
            <a:r>
              <a:rPr lang="ru-RU" sz="2400" dirty="0" smtClean="0"/>
              <a:t>бучение </a:t>
            </a:r>
            <a:r>
              <a:rPr lang="ru-RU" sz="2400" dirty="0"/>
              <a:t>элементам баскетбола, настольного тенниса, </a:t>
            </a:r>
            <a:r>
              <a:rPr lang="ru-RU" sz="2400" dirty="0" smtClean="0"/>
              <a:t>футбола</a:t>
            </a:r>
            <a:r>
              <a:rPr lang="ru-RU" sz="2400" dirty="0"/>
              <a:t>, </a:t>
            </a:r>
            <a:r>
              <a:rPr lang="ru-RU" sz="2400" dirty="0" smtClean="0"/>
              <a:t>бадминтона и </a:t>
            </a:r>
            <a:r>
              <a:rPr lang="ru-RU" sz="2400" dirty="0"/>
              <a:t>др. спортивных игр с </a:t>
            </a:r>
            <a:r>
              <a:rPr lang="ru-RU" sz="2400" dirty="0" smtClean="0"/>
              <a:t>мячом.</a:t>
            </a:r>
          </a:p>
          <a:p>
            <a:pPr>
              <a:buFontTx/>
              <a:buChar char="-"/>
            </a:pPr>
            <a:r>
              <a:rPr lang="ru-RU" sz="2400" dirty="0"/>
              <a:t>п</a:t>
            </a:r>
            <a:r>
              <a:rPr lang="ru-RU" sz="2400" dirty="0" smtClean="0"/>
              <a:t>рыжки </a:t>
            </a:r>
            <a:r>
              <a:rPr lang="ru-RU" sz="2400" dirty="0"/>
              <a:t>через </a:t>
            </a:r>
            <a:r>
              <a:rPr lang="ru-RU" sz="2400" dirty="0" smtClean="0"/>
              <a:t>скакалку</a:t>
            </a:r>
          </a:p>
          <a:p>
            <a:pPr>
              <a:buFontTx/>
              <a:buChar char="-"/>
            </a:pPr>
            <a:r>
              <a:rPr lang="ru-RU" sz="2400" dirty="0" smtClean="0"/>
              <a:t>подвижные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268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7211" y="197708"/>
            <a:ext cx="9107401" cy="951470"/>
          </a:xfrm>
        </p:spPr>
        <p:txBody>
          <a:bodyPr/>
          <a:lstStyle/>
          <a:p>
            <a:pPr algn="ctr"/>
            <a:r>
              <a:rPr lang="ru-RU" b="1" dirty="0"/>
              <a:t>Гибкость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7211" y="1359243"/>
            <a:ext cx="9107401" cy="4551979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Гибкость </a:t>
            </a:r>
            <a:r>
              <a:rPr lang="ru-RU" sz="2400" dirty="0">
                <a:solidFill>
                  <a:schemeClr val="tx1"/>
                </a:solidFill>
              </a:rPr>
              <a:t>– это способность выполнять упражнения с большой </a:t>
            </a:r>
            <a:r>
              <a:rPr lang="ru-RU" sz="2400" dirty="0" smtClean="0">
                <a:solidFill>
                  <a:schemeClr val="tx1"/>
                </a:solidFill>
              </a:rPr>
              <a:t>амплитудой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Основные характеристики развития гибкости у </a:t>
            </a:r>
            <a:r>
              <a:rPr lang="ru-RU" sz="2400" b="1" dirty="0" smtClean="0">
                <a:solidFill>
                  <a:schemeClr val="tx1"/>
                </a:solidFill>
              </a:rPr>
              <a:t>детей</a:t>
            </a:r>
          </a:p>
          <a:p>
            <a:pPr>
              <a:buFontTx/>
              <a:buChar char="-"/>
            </a:pPr>
            <a:r>
              <a:rPr lang="ru-RU" sz="2400" dirty="0" smtClean="0"/>
              <a:t>увеличение </a:t>
            </a:r>
            <a:r>
              <a:rPr lang="ru-RU" sz="2400" dirty="0" smtClean="0">
                <a:solidFill>
                  <a:schemeClr val="tx1"/>
                </a:solidFill>
              </a:rPr>
              <a:t>растяжимости </a:t>
            </a:r>
            <a:r>
              <a:rPr lang="ru-RU" sz="2400" dirty="0">
                <a:solidFill>
                  <a:schemeClr val="tx1"/>
                </a:solidFill>
              </a:rPr>
              <a:t>мышечных волокон и связочного </a:t>
            </a:r>
            <a:r>
              <a:rPr lang="ru-RU" sz="2400" dirty="0" smtClean="0">
                <a:solidFill>
                  <a:schemeClr val="tx1"/>
                </a:solidFill>
              </a:rPr>
              <a:t>аппарата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05" y="3805881"/>
            <a:ext cx="4952851" cy="30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44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Основные средства: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различные </a:t>
            </a:r>
            <a:r>
              <a:rPr lang="ru-RU" sz="2400" dirty="0">
                <a:solidFill>
                  <a:schemeClr val="tx1"/>
                </a:solidFill>
              </a:rPr>
              <a:t>упражнения с повышенной амплитудой </a:t>
            </a:r>
            <a:r>
              <a:rPr lang="ru-RU" sz="2400" dirty="0" smtClean="0">
                <a:solidFill>
                  <a:schemeClr val="tx1"/>
                </a:solidFill>
              </a:rPr>
              <a:t>движений (самостоятельное выполнение для достижения </a:t>
            </a:r>
            <a:r>
              <a:rPr lang="ru-RU" sz="2400" i="1" dirty="0" smtClean="0">
                <a:solidFill>
                  <a:schemeClr val="tx1"/>
                </a:solidFill>
              </a:rPr>
              <a:t>активной</a:t>
            </a:r>
            <a:r>
              <a:rPr lang="ru-RU" sz="2400" dirty="0" smtClean="0">
                <a:solidFill>
                  <a:schemeClr val="tx1"/>
                </a:solidFill>
              </a:rPr>
              <a:t> гибкости; выполнение с помощью тренажеров или партнера для развития </a:t>
            </a:r>
            <a:r>
              <a:rPr lang="ru-RU" sz="2400" i="1" dirty="0" smtClean="0">
                <a:solidFill>
                  <a:schemeClr val="tx1"/>
                </a:solidFill>
              </a:rPr>
              <a:t>пассивной</a:t>
            </a:r>
            <a:r>
              <a:rPr lang="ru-RU" sz="2400" dirty="0" smtClean="0">
                <a:solidFill>
                  <a:schemeClr val="tx1"/>
                </a:solidFill>
              </a:rPr>
              <a:t> гибкости)</a:t>
            </a:r>
          </a:p>
          <a:p>
            <a:pPr>
              <a:buFontTx/>
              <a:buChar char="-"/>
            </a:pPr>
            <a:r>
              <a:rPr lang="ru-RU" sz="2400" dirty="0" err="1" smtClean="0">
                <a:solidFill>
                  <a:schemeClr val="tx1"/>
                </a:solidFill>
              </a:rPr>
              <a:t>стрейтчинг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Основной метод: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повторный (метод серийных упражнений строго после разминки)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8982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253" y="336884"/>
            <a:ext cx="9884359" cy="1106905"/>
          </a:xfrm>
        </p:spPr>
        <p:txBody>
          <a:bodyPr>
            <a:normAutofit/>
          </a:bodyPr>
          <a:lstStyle/>
          <a:p>
            <a:r>
              <a:rPr lang="ru-RU" dirty="0"/>
              <a:t>Примерные упражнения для развития </a:t>
            </a:r>
            <a:r>
              <a:rPr lang="ru-RU" dirty="0" smtClean="0"/>
              <a:t>гибкости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2758" y="1283368"/>
            <a:ext cx="9691854" cy="543827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/>
              <a:t>х</a:t>
            </a:r>
            <a:r>
              <a:rPr lang="ru-RU" sz="2400" dirty="0" smtClean="0"/>
              <a:t>одьба:</a:t>
            </a:r>
            <a:r>
              <a:rPr lang="ru-RU" sz="2400" dirty="0"/>
              <a:t>  на носках, пятках, внешней и внутренней сторонах стоп с раз­личным положением рук</a:t>
            </a:r>
            <a:r>
              <a:rPr lang="ru-RU" sz="2400" dirty="0" smtClean="0"/>
              <a:t>; </a:t>
            </a:r>
            <a:r>
              <a:rPr lang="ru-RU" sz="2400" dirty="0"/>
              <a:t>с высоким подниманием бедра, со сгибанием голени назад</a:t>
            </a:r>
            <a:r>
              <a:rPr lang="ru-RU" sz="2400" dirty="0" smtClean="0"/>
              <a:t>;</a:t>
            </a:r>
            <a:r>
              <a:rPr lang="ru-RU" sz="2400" dirty="0"/>
              <a:t>  с носка на </a:t>
            </a:r>
            <a:r>
              <a:rPr lang="ru-RU" sz="2400" dirty="0" smtClean="0"/>
              <a:t>пятку.</a:t>
            </a:r>
          </a:p>
          <a:p>
            <a:pPr>
              <a:buFontTx/>
              <a:buChar char="-"/>
            </a:pPr>
            <a:r>
              <a:rPr lang="ru-RU" sz="2400" dirty="0"/>
              <a:t>п</a:t>
            </a:r>
            <a:r>
              <a:rPr lang="ru-RU" sz="2400" dirty="0" smtClean="0"/>
              <a:t>овороты </a:t>
            </a:r>
            <a:r>
              <a:rPr lang="ru-RU" sz="2400" dirty="0"/>
              <a:t>туловища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сгибание и разгибание стоп в различных положениях: сидя на полу, лежа на спине и др.;  туловища в разные стороны и в разных положениях.</a:t>
            </a:r>
          </a:p>
          <a:p>
            <a:pPr>
              <a:buFontTx/>
              <a:buChar char="-"/>
            </a:pPr>
            <a:r>
              <a:rPr lang="ru-RU" sz="2400" dirty="0" smtClean="0"/>
              <a:t>стойка </a:t>
            </a:r>
            <a:r>
              <a:rPr lang="ru-RU" sz="2400" dirty="0"/>
              <a:t>на одной ноге в различных </a:t>
            </a:r>
            <a:r>
              <a:rPr lang="ru-RU" sz="2400" dirty="0" smtClean="0"/>
              <a:t>положениях</a:t>
            </a:r>
          </a:p>
          <a:p>
            <a:pPr>
              <a:buFontTx/>
              <a:buChar char="-"/>
            </a:pPr>
            <a:r>
              <a:rPr lang="ru-RU" sz="2400" dirty="0" smtClean="0"/>
              <a:t>различные </a:t>
            </a:r>
            <a:r>
              <a:rPr lang="ru-RU" sz="2400" dirty="0"/>
              <a:t>упражнения на растяжение у гимнастической стенки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7714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219" y="624110"/>
            <a:ext cx="9620394" cy="1280890"/>
          </a:xfrm>
        </p:spPr>
        <p:txBody>
          <a:bodyPr/>
          <a:lstStyle/>
          <a:p>
            <a:pPr algn="ctr"/>
            <a:r>
              <a:rPr lang="ru-RU" dirty="0" smtClean="0"/>
              <a:t>Равновесие ,координация движений (двигательные способности)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Равновесие</a:t>
            </a:r>
            <a:r>
              <a:rPr lang="ru-RU" sz="2400" dirty="0" smtClean="0"/>
              <a:t> – способность человека сохранять устойчивое положение во время выполнения разнообразных движений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Основные </a:t>
            </a:r>
            <a:r>
              <a:rPr lang="ru-RU" sz="2400" b="1" dirty="0" smtClean="0">
                <a:solidFill>
                  <a:schemeClr val="tx1"/>
                </a:solidFill>
              </a:rPr>
              <a:t>виды равновесия </a:t>
            </a:r>
            <a:r>
              <a:rPr lang="ru-RU" sz="2400" b="1" dirty="0">
                <a:solidFill>
                  <a:schemeClr val="tx1"/>
                </a:solidFill>
              </a:rPr>
              <a:t>у </a:t>
            </a:r>
            <a:r>
              <a:rPr lang="ru-RU" sz="2400" b="1" dirty="0" smtClean="0">
                <a:solidFill>
                  <a:schemeClr val="tx1"/>
                </a:solidFill>
              </a:rPr>
              <a:t>детей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стойчивое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неустойчивое 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574" y="4411362"/>
            <a:ext cx="2335426" cy="24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397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518984"/>
            <a:ext cx="8911687" cy="5436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09816"/>
            <a:ext cx="8915400" cy="460140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Основные </a:t>
            </a:r>
            <a:r>
              <a:rPr lang="ru-RU" sz="2400" b="1" dirty="0" smtClean="0">
                <a:solidFill>
                  <a:schemeClr val="tx1"/>
                </a:solidFill>
              </a:rPr>
              <a:t>средства: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движения и позы в условиях, затрудняющих сохранения равновесия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Упражнения , направленные на совершенствование анализаторов, обеспечивающих сохранение равновесия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Основной метод</a:t>
            </a:r>
            <a:r>
              <a:rPr lang="ru-RU" sz="2400" b="1" dirty="0" smtClean="0">
                <a:solidFill>
                  <a:schemeClr val="tx1"/>
                </a:solidFill>
              </a:rPr>
              <a:t>: </a:t>
            </a:r>
            <a:r>
              <a:rPr lang="ru-RU" sz="2400" dirty="0" smtClean="0">
                <a:solidFill>
                  <a:schemeClr val="tx1"/>
                </a:solidFill>
              </a:rPr>
              <a:t>метод повторных упражнений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8835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88687"/>
            <a:ext cx="8911687" cy="4209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891" y="943429"/>
            <a:ext cx="10160721" cy="5360389"/>
          </a:xfrm>
        </p:spPr>
        <p:txBody>
          <a:bodyPr>
            <a:noAutofit/>
          </a:bodyPr>
          <a:lstStyle/>
          <a:p>
            <a:r>
              <a:rPr lang="ru-RU" sz="2800" b="1" dirty="0"/>
              <a:t>Физическое </a:t>
            </a:r>
            <a:r>
              <a:rPr lang="ru-RU" sz="2800" b="1" dirty="0" smtClean="0"/>
              <a:t>качество (психофизическое качество) </a:t>
            </a:r>
            <a:r>
              <a:rPr lang="ru-RU" sz="2800" dirty="0"/>
              <a:t>- это совокупность биологических и психических свойств личности человека, выражающие его физическую готовность осуществлять активные двигательные </a:t>
            </a:r>
            <a:r>
              <a:rPr lang="ru-RU" sz="2800" dirty="0" smtClean="0"/>
              <a:t>действия</a:t>
            </a:r>
          </a:p>
          <a:p>
            <a:r>
              <a:rPr lang="ru-RU" sz="2800" dirty="0">
                <a:solidFill>
                  <a:schemeClr val="tx1"/>
                </a:solidFill>
              </a:rPr>
              <a:t>Основные физические качества: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сила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выносливость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быстрота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гибкость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ловкость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958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011" y="259492"/>
            <a:ext cx="9564601" cy="111210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Примерные упражнения для развития </a:t>
            </a:r>
            <a:r>
              <a:rPr lang="ru-RU" dirty="0" smtClean="0"/>
              <a:t>равновесия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881" y="1371600"/>
            <a:ext cx="9984731" cy="453962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/>
              <a:t>ходьба и бег между двумя параллельными линиями, начерченными на расстоянии 20—25 см друг от друга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ходьба </a:t>
            </a:r>
            <a:r>
              <a:rPr lang="ru-RU" sz="2400" dirty="0"/>
              <a:t>по шнуру, с движением рук или с </a:t>
            </a:r>
            <a:r>
              <a:rPr lang="ru-RU" sz="2400" dirty="0" smtClean="0"/>
              <a:t>предметами </a:t>
            </a:r>
            <a:r>
              <a:rPr lang="ru-RU" sz="2400" dirty="0"/>
              <a:t>в </a:t>
            </a:r>
            <a:r>
              <a:rPr lang="ru-RU" sz="2400" dirty="0" smtClean="0"/>
              <a:t>руках</a:t>
            </a:r>
          </a:p>
          <a:p>
            <a:pPr>
              <a:buFontTx/>
              <a:buChar char="-"/>
            </a:pPr>
            <a:r>
              <a:rPr lang="ru-RU" sz="2400" dirty="0" smtClean="0"/>
              <a:t>выполнение упражнений на бревне, скамейке</a:t>
            </a:r>
          </a:p>
          <a:p>
            <a:pPr>
              <a:buFontTx/>
              <a:buChar char="-"/>
            </a:pPr>
            <a:r>
              <a:rPr lang="ru-RU" sz="2400" dirty="0" smtClean="0"/>
              <a:t>ходьба </a:t>
            </a:r>
            <a:r>
              <a:rPr lang="ru-RU" sz="2400" dirty="0"/>
              <a:t>по </a:t>
            </a:r>
            <a:r>
              <a:rPr lang="ru-RU" sz="2400" dirty="0" smtClean="0"/>
              <a:t>доске</a:t>
            </a:r>
            <a:r>
              <a:rPr lang="ru-RU" sz="2400" dirty="0"/>
              <a:t>, один край которой приподнят на высоту 15—20 см.</a:t>
            </a:r>
            <a:endParaRPr lang="ru-RU" sz="2400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694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32230"/>
            <a:ext cx="8911687" cy="899884"/>
          </a:xfrm>
        </p:spPr>
        <p:txBody>
          <a:bodyPr/>
          <a:lstStyle/>
          <a:p>
            <a:r>
              <a:rPr lang="ru-RU" b="1" dirty="0"/>
              <a:t>Сила и основы методики </a:t>
            </a:r>
            <a:r>
              <a:rPr lang="ru-RU" b="1" dirty="0" smtClean="0"/>
              <a:t>её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5617" y="1233714"/>
            <a:ext cx="10393251" cy="5437542"/>
          </a:xfrm>
        </p:spPr>
        <p:txBody>
          <a:bodyPr/>
          <a:lstStyle/>
          <a:p>
            <a:r>
              <a:rPr lang="ru-RU" sz="2800" b="1" i="1" dirty="0"/>
              <a:t>Сила</a:t>
            </a:r>
            <a:r>
              <a:rPr lang="ru-RU" sz="2800" b="1" dirty="0"/>
              <a:t> - </a:t>
            </a:r>
            <a:r>
              <a:rPr lang="ru-RU" sz="2800" dirty="0"/>
              <a:t>способность человека преодолевать внешнее сопротивление либо противодействовать ему посредством мышечных напряжений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Основные </a:t>
            </a:r>
            <a:r>
              <a:rPr lang="ru-RU" sz="2800" b="1" i="1" dirty="0">
                <a:solidFill>
                  <a:schemeClr val="tx1"/>
                </a:solidFill>
              </a:rPr>
              <a:t>характеристики развития силовых способностей у детей 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2800" i="1" dirty="0">
                <a:solidFill>
                  <a:schemeClr val="tx1"/>
                </a:solidFill>
              </a:rPr>
              <a:t>в</a:t>
            </a:r>
            <a:r>
              <a:rPr lang="ru-RU" sz="2800" i="1" dirty="0" smtClean="0">
                <a:solidFill>
                  <a:schemeClr val="tx1"/>
                </a:solidFill>
              </a:rPr>
              <a:t>ес </a:t>
            </a:r>
            <a:r>
              <a:rPr lang="ru-RU" sz="2800" i="1" dirty="0">
                <a:solidFill>
                  <a:schemeClr val="tx1"/>
                </a:solidFill>
              </a:rPr>
              <a:t>мышечной </a:t>
            </a:r>
            <a:r>
              <a:rPr lang="ru-RU" sz="2800" i="1" dirty="0" smtClean="0">
                <a:solidFill>
                  <a:schemeClr val="tx1"/>
                </a:solidFill>
              </a:rPr>
              <a:t>массы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tx1"/>
                </a:solidFill>
              </a:rPr>
              <a:t>силовые показатели</a:t>
            </a:r>
          </a:p>
          <a:p>
            <a:pPr>
              <a:buFontTx/>
              <a:buChar char="-"/>
            </a:pPr>
            <a:r>
              <a:rPr lang="ru-RU" sz="2800" i="1" dirty="0" err="1" smtClean="0">
                <a:solidFill>
                  <a:schemeClr val="tx1"/>
                </a:solidFill>
              </a:rPr>
              <a:t>скоростно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>
                <a:solidFill>
                  <a:schemeClr val="tx1"/>
                </a:solidFill>
              </a:rPr>
              <a:t>- силовые </a:t>
            </a:r>
            <a:r>
              <a:rPr lang="ru-RU" sz="2800" i="1" dirty="0" smtClean="0">
                <a:solidFill>
                  <a:schemeClr val="tx1"/>
                </a:solidFill>
              </a:rPr>
              <a:t>возможности</a:t>
            </a:r>
          </a:p>
          <a:p>
            <a:endParaRPr lang="ru-RU" sz="20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01478"/>
            <a:ext cx="8911687" cy="6354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3817" y="836908"/>
            <a:ext cx="9830795" cy="554839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Основны</a:t>
            </a:r>
            <a:r>
              <a:rPr lang="ru-RU" sz="2400" b="1" dirty="0">
                <a:solidFill>
                  <a:schemeClr val="tx1"/>
                </a:solidFill>
              </a:rPr>
              <a:t>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средства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/>
              <a:t>1) Упражнения с внешним сопротивлением вызываемых весом бросаемых предметов, например, </a:t>
            </a:r>
            <a:r>
              <a:rPr lang="ru-RU" sz="2400" dirty="0" smtClean="0"/>
              <a:t>метание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2) Упражнения, отягощённые весом собственного тела, например, ползание, лазание, прыжки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Основной </a:t>
            </a:r>
            <a:r>
              <a:rPr lang="ru-RU" sz="2400" b="1" dirty="0">
                <a:solidFill>
                  <a:schemeClr val="tx1"/>
                </a:solidFill>
              </a:rPr>
              <a:t>метод: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повторный (</a:t>
            </a:r>
            <a:r>
              <a:rPr lang="ru-RU" sz="2400" dirty="0"/>
              <a:t>м</a:t>
            </a:r>
            <a:r>
              <a:rPr lang="ru-RU" sz="2400" dirty="0" smtClean="0"/>
              <a:t>етод интервальных упражнений)</a:t>
            </a:r>
            <a:endParaRPr lang="ru-RU" sz="2400" dirty="0"/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973" y="4463512"/>
            <a:ext cx="7208245" cy="239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9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0759" y="247974"/>
            <a:ext cx="9531458" cy="898902"/>
          </a:xfrm>
        </p:spPr>
        <p:txBody>
          <a:bodyPr/>
          <a:lstStyle/>
          <a:p>
            <a:r>
              <a:rPr lang="ru-RU" dirty="0"/>
              <a:t>Примерные упражнения для развития силы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4332" y="1146875"/>
            <a:ext cx="9970280" cy="550189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сгибание и разгибание рук в упоре (стоя, лежа</a:t>
            </a:r>
            <a:r>
              <a:rPr lang="ru-RU" sz="2400" dirty="0" smtClean="0"/>
              <a:t>);</a:t>
            </a:r>
          </a:p>
          <a:p>
            <a:r>
              <a:rPr lang="ru-RU" sz="2400" dirty="0" smtClean="0"/>
              <a:t>упражнения </a:t>
            </a:r>
            <a:r>
              <a:rPr lang="ru-RU" sz="2400" dirty="0"/>
              <a:t>с набивными </a:t>
            </a:r>
            <a:r>
              <a:rPr lang="ru-RU" sz="2400" dirty="0" smtClean="0"/>
              <a:t>мячами</a:t>
            </a:r>
            <a:r>
              <a:rPr lang="ru-RU" sz="2400" dirty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приседания </a:t>
            </a:r>
            <a:endParaRPr lang="ru-RU" sz="2400" dirty="0" smtClean="0"/>
          </a:p>
          <a:p>
            <a:r>
              <a:rPr lang="ru-RU" sz="2400" dirty="0" smtClean="0"/>
              <a:t>подтягивание</a:t>
            </a:r>
            <a:r>
              <a:rPr lang="ru-RU" sz="2400" dirty="0"/>
              <a:t>;</a:t>
            </a:r>
          </a:p>
          <a:p>
            <a:r>
              <a:rPr lang="ru-RU" sz="2400" dirty="0" smtClean="0"/>
              <a:t>упор сидя, по­переменные </a:t>
            </a:r>
            <a:r>
              <a:rPr lang="ru-RU" sz="2400" dirty="0"/>
              <a:t>движения ногами вверх—вниз («ножницы»).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сгибание и разгибание рук с гантелями, круги руками внутрь и наружу, подскоки (на месте и с </a:t>
            </a:r>
            <a:r>
              <a:rPr lang="ru-RU" sz="2400" dirty="0" smtClean="0"/>
              <a:t>продвижением)</a:t>
            </a:r>
          </a:p>
          <a:p>
            <a:r>
              <a:rPr lang="ru-RU" sz="2400" dirty="0" smtClean="0"/>
              <a:t>плавание 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454" y="4850969"/>
            <a:ext cx="2479729" cy="200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56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573" y="148282"/>
            <a:ext cx="9268039" cy="1112108"/>
          </a:xfrm>
        </p:spPr>
        <p:txBody>
          <a:bodyPr>
            <a:normAutofit/>
          </a:bodyPr>
          <a:lstStyle/>
          <a:p>
            <a:r>
              <a:rPr lang="ru-RU" b="1" dirty="0"/>
              <a:t>Быстрота и основы методики </a:t>
            </a:r>
            <a:r>
              <a:rPr lang="ru-RU" b="1" dirty="0" smtClean="0"/>
              <a:t>её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8670" y="1087395"/>
            <a:ext cx="10095942" cy="4823827"/>
          </a:xfrm>
        </p:spPr>
        <p:txBody>
          <a:bodyPr/>
          <a:lstStyle/>
          <a:p>
            <a:r>
              <a:rPr lang="ru-RU" sz="2400" b="1" i="1" dirty="0" smtClean="0"/>
              <a:t>Быстрота</a:t>
            </a:r>
            <a:r>
              <a:rPr lang="ru-RU" sz="2400" dirty="0"/>
              <a:t> </a:t>
            </a:r>
            <a:r>
              <a:rPr lang="ru-RU" sz="2400" dirty="0" smtClean="0"/>
              <a:t>- способность человека </a:t>
            </a:r>
            <a:r>
              <a:rPr lang="ru-RU" sz="2400" dirty="0"/>
              <a:t>совершать </a:t>
            </a:r>
            <a:r>
              <a:rPr lang="ru-RU" sz="2400" dirty="0" smtClean="0"/>
              <a:t>действия </a:t>
            </a:r>
            <a:r>
              <a:rPr lang="ru-RU" sz="2400" dirty="0"/>
              <a:t>в </a:t>
            </a:r>
            <a:r>
              <a:rPr lang="ru-RU" sz="2400" dirty="0" smtClean="0"/>
              <a:t>минимальный </a:t>
            </a:r>
            <a:r>
              <a:rPr lang="ru-RU" sz="2400" dirty="0"/>
              <a:t>для данных условий отрезок </a:t>
            </a:r>
            <a:r>
              <a:rPr lang="ru-RU" sz="2400" dirty="0" smtClean="0"/>
              <a:t>времени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Основные </a:t>
            </a:r>
            <a:r>
              <a:rPr lang="ru-RU" sz="2400" b="1" i="1" dirty="0">
                <a:solidFill>
                  <a:schemeClr val="tx1"/>
                </a:solidFill>
              </a:rPr>
              <a:t>характеристики развития быстроты у детей 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chemeClr val="tx1"/>
                </a:solidFill>
              </a:rPr>
              <a:t>быстрота </a:t>
            </a:r>
            <a:r>
              <a:rPr lang="ru-RU" sz="2400" i="1" dirty="0">
                <a:solidFill>
                  <a:schemeClr val="tx1"/>
                </a:solidFill>
              </a:rPr>
              <a:t>двигательной </a:t>
            </a:r>
            <a:r>
              <a:rPr lang="ru-RU" sz="2400" i="1" dirty="0" smtClean="0">
                <a:solidFill>
                  <a:schemeClr val="tx1"/>
                </a:solidFill>
              </a:rPr>
              <a:t>реакции, 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chemeClr val="tx1"/>
                </a:solidFill>
              </a:rPr>
              <a:t>скорость </a:t>
            </a:r>
            <a:r>
              <a:rPr lang="ru-RU" sz="2400" i="1" dirty="0">
                <a:solidFill>
                  <a:schemeClr val="tx1"/>
                </a:solidFill>
              </a:rPr>
              <a:t>одиночных </a:t>
            </a:r>
            <a:r>
              <a:rPr lang="ru-RU" sz="2400" i="1" dirty="0" smtClean="0">
                <a:solidFill>
                  <a:schemeClr val="tx1"/>
                </a:solidFill>
              </a:rPr>
              <a:t>движений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chemeClr val="tx1"/>
                </a:solidFill>
              </a:rPr>
              <a:t>максимальный </a:t>
            </a:r>
            <a:r>
              <a:rPr lang="ru-RU" sz="2400" i="1" dirty="0">
                <a:solidFill>
                  <a:schemeClr val="tx1"/>
                </a:solidFill>
              </a:rPr>
              <a:t>темп </a:t>
            </a:r>
            <a:r>
              <a:rPr lang="ru-RU" sz="2400" i="1" dirty="0" smtClean="0">
                <a:solidFill>
                  <a:schemeClr val="tx1"/>
                </a:solidFill>
              </a:rPr>
              <a:t>движений</a:t>
            </a:r>
          </a:p>
          <a:p>
            <a:pPr marL="0" indent="0">
              <a:buNone/>
            </a:pPr>
            <a:endParaRPr lang="ru-RU" i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584" y="3176337"/>
            <a:ext cx="3599448" cy="32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5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40964"/>
            <a:ext cx="8911687" cy="7129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863" y="1441341"/>
            <a:ext cx="10802319" cy="52384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Основные средства: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-   </a:t>
            </a:r>
            <a:r>
              <a:rPr lang="ru-RU" sz="2400" dirty="0" smtClean="0"/>
              <a:t>упражнения</a:t>
            </a:r>
            <a:r>
              <a:rPr lang="ru-RU" sz="2400" dirty="0"/>
              <a:t>, выполняемые с </a:t>
            </a:r>
            <a:r>
              <a:rPr lang="ru-RU" sz="2400" dirty="0" smtClean="0"/>
              <a:t>ускорением </a:t>
            </a:r>
          </a:p>
          <a:p>
            <a:pPr>
              <a:buFontTx/>
              <a:buChar char="-"/>
            </a:pPr>
            <a:r>
              <a:rPr lang="ru-RU" sz="2400" dirty="0" smtClean="0"/>
              <a:t>на </a:t>
            </a:r>
            <a:r>
              <a:rPr lang="ru-RU" sz="2400" dirty="0"/>
              <a:t>скорость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с </a:t>
            </a:r>
            <a:r>
              <a:rPr lang="ru-RU" sz="2400" dirty="0"/>
              <a:t>изменением </a:t>
            </a:r>
            <a:r>
              <a:rPr lang="ru-RU" sz="2400" dirty="0" smtClean="0"/>
              <a:t>темпа</a:t>
            </a:r>
          </a:p>
          <a:p>
            <a:pPr>
              <a:buFontTx/>
              <a:buChar char="-"/>
            </a:pPr>
            <a:r>
              <a:rPr lang="ru-RU" sz="2400" dirty="0"/>
              <a:t>п</a:t>
            </a:r>
            <a:r>
              <a:rPr lang="ru-RU" sz="2400" dirty="0" smtClean="0"/>
              <a:t>одвижные </a:t>
            </a:r>
            <a:r>
              <a:rPr lang="ru-RU" sz="2400" dirty="0"/>
              <a:t>игры</a:t>
            </a:r>
          </a:p>
          <a:p>
            <a:pPr>
              <a:buFontTx/>
              <a:buChar char="-"/>
            </a:pPr>
            <a:r>
              <a:rPr lang="ru-RU" sz="2400" dirty="0" smtClean="0"/>
              <a:t>скоростно-силовые упражнения</a:t>
            </a:r>
          </a:p>
          <a:p>
            <a:pPr>
              <a:buFontTx/>
              <a:buChar char="-"/>
            </a:pPr>
            <a:r>
              <a:rPr lang="ru-RU" sz="2400" dirty="0"/>
              <a:t>у</a:t>
            </a:r>
            <a:r>
              <a:rPr lang="ru-RU" sz="2400" dirty="0" smtClean="0"/>
              <a:t>пражнения </a:t>
            </a:r>
            <a:r>
              <a:rPr lang="ru-RU" sz="2400" dirty="0"/>
              <a:t>в размахивании, </a:t>
            </a:r>
            <a:r>
              <a:rPr lang="ru-RU" sz="2400" dirty="0" smtClean="0"/>
              <a:t>кружении</a:t>
            </a:r>
            <a:r>
              <a:rPr lang="ru-RU" sz="2400" dirty="0"/>
              <a:t>, ударах, бросании и толкании </a:t>
            </a:r>
            <a:r>
              <a:rPr lang="ru-RU" sz="2400" dirty="0" smtClean="0"/>
              <a:t>легких </a:t>
            </a:r>
            <a:r>
              <a:rPr lang="ru-RU" sz="2400" dirty="0"/>
              <a:t>предметов, поворотах, </a:t>
            </a:r>
            <a:r>
              <a:rPr lang="ru-RU" sz="2400" dirty="0" smtClean="0"/>
              <a:t>выполняемых </a:t>
            </a:r>
            <a:r>
              <a:rPr lang="ru-RU" sz="2400" dirty="0"/>
              <a:t>с максимальной </a:t>
            </a:r>
            <a:r>
              <a:rPr lang="ru-RU" sz="2400" dirty="0" smtClean="0"/>
              <a:t>частотой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Основные методы: </a:t>
            </a:r>
            <a:r>
              <a:rPr lang="ru-RU" sz="2400" dirty="0">
                <a:solidFill>
                  <a:schemeClr val="tx1"/>
                </a:solidFill>
              </a:rPr>
              <a:t>повторный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/>
              <a:t>переменный (с </a:t>
            </a:r>
            <a:r>
              <a:rPr lang="ru-RU" sz="2400" dirty="0" smtClean="0"/>
              <a:t>варьирующими ускорениями),</a:t>
            </a: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игровой и соревновательный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2611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Примерные упражнения для </a:t>
            </a:r>
            <a:r>
              <a:rPr lang="ru-RU" dirty="0" smtClean="0"/>
              <a:t>развития быстроты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бег </a:t>
            </a:r>
            <a:r>
              <a:rPr lang="ru-RU" sz="2400" dirty="0"/>
              <a:t>на </a:t>
            </a:r>
            <a:r>
              <a:rPr lang="ru-RU" sz="2400" dirty="0" smtClean="0"/>
              <a:t>скорость </a:t>
            </a:r>
          </a:p>
          <a:p>
            <a:pPr>
              <a:buFontTx/>
              <a:buChar char="-"/>
            </a:pPr>
            <a:r>
              <a:rPr lang="ru-RU" sz="2400" dirty="0" smtClean="0"/>
              <a:t>челночный бег</a:t>
            </a:r>
          </a:p>
          <a:p>
            <a:pPr>
              <a:buFontTx/>
              <a:buChar char="-"/>
            </a:pPr>
            <a:r>
              <a:rPr lang="ru-RU" sz="2400" dirty="0"/>
              <a:t>быстрая передача и </a:t>
            </a:r>
            <a:r>
              <a:rPr lang="ru-RU" sz="2400" dirty="0" smtClean="0"/>
              <a:t>ловля мяча </a:t>
            </a:r>
            <a:r>
              <a:rPr lang="ru-RU" sz="2400" dirty="0"/>
              <a:t>на </a:t>
            </a:r>
            <a:r>
              <a:rPr lang="ru-RU" sz="2400" dirty="0" smtClean="0"/>
              <a:t>месте (в парах)</a:t>
            </a:r>
          </a:p>
          <a:p>
            <a:pPr>
              <a:buFontTx/>
              <a:buChar char="-"/>
            </a:pPr>
            <a:r>
              <a:rPr lang="ru-RU" sz="2400" dirty="0"/>
              <a:t>ползание </a:t>
            </a:r>
            <a:r>
              <a:rPr lang="ru-RU" sz="2400" dirty="0" smtClean="0"/>
              <a:t>под </a:t>
            </a:r>
            <a:r>
              <a:rPr lang="ru-RU" sz="2400" dirty="0"/>
              <a:t>препятствием (высота ворот 30 – 40см) с максимальной </a:t>
            </a:r>
            <a:r>
              <a:rPr lang="ru-RU" sz="2400" dirty="0" smtClean="0"/>
              <a:t>скоростью</a:t>
            </a:r>
          </a:p>
          <a:p>
            <a:pPr>
              <a:buFontTx/>
              <a:buChar char="-"/>
            </a:pPr>
            <a:r>
              <a:rPr lang="ru-RU" sz="2400" dirty="0"/>
              <a:t>имитация движений рук как при беге с максимальной скоростью</a:t>
            </a:r>
          </a:p>
        </p:txBody>
      </p:sp>
    </p:spTree>
    <p:extLst>
      <p:ext uri="{BB962C8B-B14F-4D97-AF65-F5344CB8AC3E}">
        <p14:creationId xmlns:p14="http://schemas.microsoft.com/office/powerpoint/2010/main" xmlns="" val="184744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439" y="259492"/>
            <a:ext cx="9515174" cy="102561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Выносливость и основы методики </a:t>
            </a:r>
            <a:r>
              <a:rPr lang="ru-RU" b="1" dirty="0" smtClean="0"/>
              <a:t>её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7016" y="1173892"/>
            <a:ext cx="9737596" cy="526397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Выносливость </a:t>
            </a:r>
            <a:r>
              <a:rPr lang="ru-RU" sz="2800" dirty="0">
                <a:solidFill>
                  <a:schemeClr val="tx1"/>
                </a:solidFill>
              </a:rPr>
              <a:t>– это способность к длительному выполнению мышечной работы без снижения её </a:t>
            </a:r>
            <a:r>
              <a:rPr lang="ru-RU" sz="2800" dirty="0" smtClean="0">
                <a:solidFill>
                  <a:schemeClr val="tx1"/>
                </a:solidFill>
              </a:rPr>
              <a:t>эффективности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Основные </a:t>
            </a:r>
            <a:r>
              <a:rPr lang="ru-RU" sz="2800" b="1" dirty="0" smtClean="0">
                <a:solidFill>
                  <a:schemeClr val="tx1"/>
                </a:solidFill>
              </a:rPr>
              <a:t>виды выносливости </a:t>
            </a:r>
            <a:r>
              <a:rPr lang="ru-RU" sz="2800" b="1" dirty="0">
                <a:solidFill>
                  <a:schemeClr val="tx1"/>
                </a:solidFill>
              </a:rPr>
              <a:t>у </a:t>
            </a:r>
            <a:r>
              <a:rPr lang="ru-RU" sz="2800" b="1" dirty="0" smtClean="0">
                <a:solidFill>
                  <a:schemeClr val="tx1"/>
                </a:solidFill>
              </a:rPr>
              <a:t>детей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tx1"/>
                </a:solidFill>
              </a:rPr>
              <a:t>общая </a:t>
            </a:r>
            <a:r>
              <a:rPr lang="ru-RU" sz="2800" i="1" dirty="0">
                <a:solidFill>
                  <a:schemeClr val="tx1"/>
                </a:solidFill>
              </a:rPr>
              <a:t>выносливость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2800" i="1" dirty="0">
                <a:solidFill>
                  <a:schemeClr val="tx1"/>
                </a:solidFill>
              </a:rPr>
              <a:t>с</a:t>
            </a:r>
            <a:r>
              <a:rPr lang="ru-RU" sz="2800" i="1" dirty="0" smtClean="0">
                <a:solidFill>
                  <a:schemeClr val="tx1"/>
                </a:solidFill>
              </a:rPr>
              <a:t>пециальная </a:t>
            </a:r>
            <a:r>
              <a:rPr lang="ru-RU" sz="2800" i="1" dirty="0">
                <a:solidFill>
                  <a:schemeClr val="tx1"/>
                </a:solidFill>
              </a:rPr>
              <a:t>выносливость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3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1344</TotalTime>
  <Words>1069</Words>
  <Application>Microsoft Office PowerPoint</Application>
  <PresentationFormat>Произвольный</PresentationFormat>
  <Paragraphs>138</Paragraphs>
  <Slides>20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ВОСПИТАНИЕ ФИЗИЧЕСКИХ КАЧЕСТВ ДЕТЕЙ ДОШКОЛЬНОГО ВОЗРАСТА</vt:lpstr>
      <vt:lpstr>Слайд 2</vt:lpstr>
      <vt:lpstr>Сила и основы методики её развития</vt:lpstr>
      <vt:lpstr>Слайд 4</vt:lpstr>
      <vt:lpstr>Примерные упражнения для развития силы</vt:lpstr>
      <vt:lpstr>Быстрота и основы методики её развития</vt:lpstr>
      <vt:lpstr>Слайд 7</vt:lpstr>
      <vt:lpstr>Примерные упражнения для развития быстроты</vt:lpstr>
      <vt:lpstr>Выносливость и основы методики её развития</vt:lpstr>
      <vt:lpstr>Слайд 10</vt:lpstr>
      <vt:lpstr>Примерные упражнения для развития выносливости</vt:lpstr>
      <vt:lpstr>Ловкость</vt:lpstr>
      <vt:lpstr>Слайд 13</vt:lpstr>
      <vt:lpstr>Примерные упражнения для развития ловкости</vt:lpstr>
      <vt:lpstr>Гибкость</vt:lpstr>
      <vt:lpstr>Слайд 16</vt:lpstr>
      <vt:lpstr>Примерные упражнения для развития гибкости</vt:lpstr>
      <vt:lpstr>Равновесие ,координация движений (двигательные способности)</vt:lpstr>
      <vt:lpstr>Слайд 19</vt:lpstr>
      <vt:lpstr>Примерные упражнения для развития равновесия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физического воспитания</dc:title>
  <dc:creator>kafpimdo</dc:creator>
  <cp:lastModifiedBy>Алексей Смирнов</cp:lastModifiedBy>
  <cp:revision>168</cp:revision>
  <dcterms:created xsi:type="dcterms:W3CDTF">2017-05-19T06:32:02Z</dcterms:created>
  <dcterms:modified xsi:type="dcterms:W3CDTF">2020-02-20T14:00:53Z</dcterms:modified>
</cp:coreProperties>
</file>