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16" r:id="rId1"/>
  </p:sldMasterIdLst>
  <p:sldIdLst>
    <p:sldId id="256" r:id="rId2"/>
    <p:sldId id="257" r:id="rId3"/>
    <p:sldId id="276" r:id="rId4"/>
    <p:sldId id="277" r:id="rId5"/>
    <p:sldId id="278" r:id="rId6"/>
    <p:sldId id="279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7" r:id="rId16"/>
    <p:sldId id="268" r:id="rId17"/>
    <p:sldId id="280" r:id="rId18"/>
    <p:sldId id="282" r:id="rId19"/>
    <p:sldId id="281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88" autoAdjust="0"/>
    <p:restoredTop sz="94662" autoAdjust="0"/>
  </p:normalViewPr>
  <p:slideViewPr>
    <p:cSldViewPr>
      <p:cViewPr>
        <p:scale>
          <a:sx n="77" d="100"/>
          <a:sy n="77" d="100"/>
        </p:scale>
        <p:origin x="-1176" y="3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5" name="Подзаголовок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1" name="Дата 30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85E388DC-4C68-4774-A78A-5EEC414E0B15}" type="datetimeFigureOut">
              <a:rPr lang="ru-RU" smtClean="0"/>
              <a:pPr/>
              <a:t>02.07.2020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5BFA2E0E-9C97-409E-8B47-612C1C4B55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5E388DC-4C68-4774-A78A-5EEC414E0B15}" type="datetimeFigureOut">
              <a:rPr lang="ru-RU" smtClean="0"/>
              <a:pPr/>
              <a:t>02.07.2020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BFA2E0E-9C97-409E-8B47-612C1C4B55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>
            <a:extLst/>
          </a:lstStyle>
          <a:p>
            <a:fld id="{85E388DC-4C68-4774-A78A-5EEC414E0B15}" type="datetimeFigureOut">
              <a:rPr lang="ru-RU" smtClean="0"/>
              <a:pPr/>
              <a:t>02.07.2020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5BFA2E0E-9C97-409E-8B47-612C1C4B55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5E388DC-4C68-4774-A78A-5EEC414E0B15}" type="datetimeFigureOut">
              <a:rPr lang="ru-RU" smtClean="0"/>
              <a:pPr/>
              <a:t>02.07.2020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BFA2E0E-9C97-409E-8B47-612C1C4B55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85E388DC-4C68-4774-A78A-5EEC414E0B15}" type="datetimeFigureOut">
              <a:rPr lang="ru-RU" smtClean="0"/>
              <a:pPr/>
              <a:t>02.07.2020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>
            <a:extLst/>
          </a:lstStyle>
          <a:p>
            <a:fld id="{5BFA2E0E-9C97-409E-8B47-612C1C4B55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5E388DC-4C68-4774-A78A-5EEC414E0B15}" type="datetimeFigureOut">
              <a:rPr lang="ru-RU" smtClean="0"/>
              <a:pPr/>
              <a:t>02.07.2020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BFA2E0E-9C97-409E-8B47-612C1C4B55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5E388DC-4C68-4774-A78A-5EEC414E0B15}" type="datetimeFigureOut">
              <a:rPr lang="ru-RU" smtClean="0"/>
              <a:pPr/>
              <a:t>02.07.2020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BFA2E0E-9C97-409E-8B47-612C1C4B55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5E388DC-4C68-4774-A78A-5EEC414E0B15}" type="datetimeFigureOut">
              <a:rPr lang="ru-RU" smtClean="0"/>
              <a:pPr/>
              <a:t>02.07.2020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BFA2E0E-9C97-409E-8B47-612C1C4B55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85E388DC-4C68-4774-A78A-5EEC414E0B15}" type="datetimeFigureOut">
              <a:rPr lang="ru-RU" smtClean="0"/>
              <a:pPr/>
              <a:t>02.07.2020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BFA2E0E-9C97-409E-8B47-612C1C4B55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5E388DC-4C68-4774-A78A-5EEC414E0B15}" type="datetimeFigureOut">
              <a:rPr lang="ru-RU" smtClean="0"/>
              <a:pPr/>
              <a:t>02.07.2020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BFA2E0E-9C97-409E-8B47-612C1C4B55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5E388DC-4C68-4774-A78A-5EEC414E0B15}" type="datetimeFigureOut">
              <a:rPr lang="ru-RU" smtClean="0"/>
              <a:pPr/>
              <a:t>02.07.2020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BFA2E0E-9C97-409E-8B47-612C1C4B55E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Рисунок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1" name="Текст 30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7" name="Дата 26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85E388DC-4C68-4774-A78A-5EEC414E0B15}" type="datetimeFigureOut">
              <a:rPr lang="ru-RU" smtClean="0"/>
              <a:pPr/>
              <a:t>02.07.2020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5BFA2E0E-9C97-409E-8B47-612C1C4B55E1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17" r:id="rId1"/>
    <p:sldLayoutId id="2147483818" r:id="rId2"/>
    <p:sldLayoutId id="2147483819" r:id="rId3"/>
    <p:sldLayoutId id="2147483820" r:id="rId4"/>
    <p:sldLayoutId id="2147483821" r:id="rId5"/>
    <p:sldLayoutId id="2147483822" r:id="rId6"/>
    <p:sldLayoutId id="2147483823" r:id="rId7"/>
    <p:sldLayoutId id="2147483824" r:id="rId8"/>
    <p:sldLayoutId id="2147483825" r:id="rId9"/>
    <p:sldLayoutId id="2147483826" r:id="rId10"/>
    <p:sldLayoutId id="2147483827" r:id="rId11"/>
  </p:sldLayoutIdLst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9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9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9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9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9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2.jpeg"/><Relationship Id="rId5" Type="http://schemas.openxmlformats.org/officeDocument/2006/relationships/image" Target="../media/image21.jpeg"/><Relationship Id="rId4" Type="http://schemas.openxmlformats.org/officeDocument/2006/relationships/image" Target="../media/image26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sz="4000" b="0" i="0" dirty="0" smtClean="0">
                <a:solidFill>
                  <a:schemeClr val="bg2">
                    <a:lumMod val="10000"/>
                  </a:schemeClr>
                </a:solidFill>
                <a:effectLst/>
                <a:latin typeface="Times New Roman"/>
              </a:rPr>
              <a:t>«</a:t>
            </a:r>
            <a:r>
              <a:rPr lang="ru-RU" sz="4000" b="0" dirty="0" smtClean="0">
                <a:solidFill>
                  <a:schemeClr val="bg2">
                    <a:lumMod val="10000"/>
                  </a:schemeClr>
                </a:solidFill>
                <a:effectLst/>
                <a:latin typeface="Times New Roman"/>
              </a:rPr>
              <a:t>Отработка показа упражнений на гимнастических матах</a:t>
            </a:r>
            <a:r>
              <a:rPr lang="ru-RU" sz="4000" b="0" i="0" dirty="0" smtClean="0">
                <a:solidFill>
                  <a:schemeClr val="bg2">
                    <a:lumMod val="10000"/>
                  </a:schemeClr>
                </a:solidFill>
                <a:effectLst/>
                <a:latin typeface="Times New Roman"/>
              </a:rPr>
              <a:t>»</a:t>
            </a:r>
            <a:endParaRPr lang="ru-RU" sz="4000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059832" y="4869160"/>
            <a:ext cx="5544616" cy="1440160"/>
          </a:xfrm>
          <a:noFill/>
        </p:spPr>
        <p:txBody>
          <a:bodyPr>
            <a:normAutofit/>
          </a:bodyPr>
          <a:lstStyle/>
          <a:p>
            <a:pPr algn="r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Выполнила Смирнова Е.Н.</a:t>
            </a: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62210040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5429256" y="785794"/>
            <a:ext cx="3429000" cy="571504"/>
          </a:xfrm>
        </p:spPr>
        <p:txBody>
          <a:bodyPr/>
          <a:lstStyle/>
          <a:p>
            <a:pPr algn="ctr"/>
            <a:r>
              <a:rPr lang="ru-RU" dirty="0" smtClean="0"/>
              <a:t>лодочка</a:t>
            </a:r>
            <a:endParaRPr lang="ru-RU" dirty="0"/>
          </a:p>
        </p:txBody>
      </p:sp>
      <p:sp>
        <p:nvSpPr>
          <p:cNvPr id="8" name="Текст 7"/>
          <p:cNvSpPr>
            <a:spLocks noGrp="1"/>
          </p:cNvSpPr>
          <p:nvPr>
            <p:ph type="body" sz="half" idx="2"/>
          </p:nvPr>
        </p:nvSpPr>
        <p:spPr>
          <a:xfrm>
            <a:off x="5389098" y="1857364"/>
            <a:ext cx="3429000" cy="3346510"/>
          </a:xfrm>
        </p:spPr>
        <p:txBody>
          <a:bodyPr>
            <a:normAutofit/>
          </a:bodyPr>
          <a:lstStyle/>
          <a:p>
            <a:r>
              <a:rPr lang="ru-RU" sz="2400" dirty="0" smtClean="0"/>
              <a:t>И.п. лёжа на спине, руки вытянуты вперёд.</a:t>
            </a:r>
          </a:p>
          <a:p>
            <a:r>
              <a:rPr lang="ru-RU" sz="2400" dirty="0" smtClean="0"/>
              <a:t>Одновременно поднимать прямые ноги и руки, задержка на один – пять счётов. Вернуться в и.п.</a:t>
            </a:r>
            <a:endParaRPr lang="ru-RU" sz="2400" dirty="0"/>
          </a:p>
        </p:txBody>
      </p:sp>
      <p:pic>
        <p:nvPicPr>
          <p:cNvPr id="10" name="Рисунок 9" descr="DSCN2386.JP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 l="8593" r="8593"/>
          <a:stretch>
            <a:fillRect/>
          </a:stretch>
        </p:blipFill>
        <p:spPr>
          <a:xfrm>
            <a:off x="500063" y="1041400"/>
            <a:ext cx="4643437" cy="4205288"/>
          </a:xfrm>
        </p:spPr>
      </p:pic>
    </p:spTree>
    <p:extLst>
      <p:ext uri="{BB962C8B-B14F-4D97-AF65-F5344CB8AC3E}">
        <p14:creationId xmlns:p14="http://schemas.microsoft.com/office/powerpoint/2010/main" xmlns="" val="47925247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57818" y="785794"/>
            <a:ext cx="3429000" cy="1357322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Упражнения для мышц спины</a:t>
            </a:r>
            <a:endParaRPr lang="ru-RU" dirty="0"/>
          </a:p>
        </p:txBody>
      </p:sp>
      <p:sp>
        <p:nvSpPr>
          <p:cNvPr id="7" name="Текст 6"/>
          <p:cNvSpPr>
            <a:spLocks noGrp="1"/>
          </p:cNvSpPr>
          <p:nvPr>
            <p:ph type="body" sz="half" idx="2"/>
          </p:nvPr>
        </p:nvSpPr>
        <p:spPr>
          <a:xfrm>
            <a:off x="5389098" y="2285992"/>
            <a:ext cx="3429000" cy="2917882"/>
          </a:xfrm>
        </p:spPr>
        <p:txBody>
          <a:bodyPr>
            <a:normAutofit/>
          </a:bodyPr>
          <a:lstStyle/>
          <a:p>
            <a:r>
              <a:rPr lang="ru-RU" sz="2400" dirty="0" smtClean="0"/>
              <a:t>И.п. Стойка на коленях.</a:t>
            </a:r>
          </a:p>
          <a:p>
            <a:r>
              <a:rPr lang="ru-RU" sz="2400" dirty="0" smtClean="0"/>
              <a:t>Вытянуть прямые руки вверх, прогнуться  назад, задержаться. Вернуться в и.п.</a:t>
            </a:r>
            <a:endParaRPr lang="ru-RU" sz="2400" dirty="0"/>
          </a:p>
        </p:txBody>
      </p:sp>
      <p:pic>
        <p:nvPicPr>
          <p:cNvPr id="5" name="Рисунок 4" descr="DSCN2387.JP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 l="12486" r="12486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xmlns="" val="272475608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57818" y="785794"/>
            <a:ext cx="3429000" cy="571504"/>
          </a:xfrm>
        </p:spPr>
        <p:txBody>
          <a:bodyPr/>
          <a:lstStyle/>
          <a:p>
            <a:r>
              <a:rPr lang="ru-RU" dirty="0" smtClean="0"/>
              <a:t>Махи ногами</a:t>
            </a:r>
            <a:endParaRPr lang="ru-RU" dirty="0"/>
          </a:p>
        </p:txBody>
      </p:sp>
      <p:sp>
        <p:nvSpPr>
          <p:cNvPr id="7" name="Текст 6"/>
          <p:cNvSpPr>
            <a:spLocks noGrp="1"/>
          </p:cNvSpPr>
          <p:nvPr>
            <p:ph type="body" sz="half" idx="2"/>
          </p:nvPr>
        </p:nvSpPr>
        <p:spPr>
          <a:xfrm>
            <a:off x="5357818" y="2143116"/>
            <a:ext cx="3429000" cy="2786082"/>
          </a:xfrm>
        </p:spPr>
        <p:txBody>
          <a:bodyPr>
            <a:normAutofit lnSpcReduction="10000"/>
          </a:bodyPr>
          <a:lstStyle/>
          <a:p>
            <a:r>
              <a:rPr lang="ru-RU" sz="2400" dirty="0" smtClean="0"/>
              <a:t>И.п. Упор стоя на коленях.</a:t>
            </a:r>
          </a:p>
          <a:p>
            <a:r>
              <a:rPr lang="ru-RU" sz="2400" dirty="0" smtClean="0"/>
              <a:t>Выполнять махи попеременно правой и левой ногой, ноги при этом должны быть прямые, носки оттянуты.</a:t>
            </a:r>
            <a:endParaRPr lang="ru-RU" sz="2400" dirty="0"/>
          </a:p>
        </p:txBody>
      </p:sp>
      <p:pic>
        <p:nvPicPr>
          <p:cNvPr id="8" name="Рисунок 7" descr="DSCN2389.JP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 l="7956" r="7956"/>
          <a:stretch>
            <a:fillRect/>
          </a:stretch>
        </p:blipFill>
        <p:spPr>
          <a:xfrm>
            <a:off x="357188" y="1041400"/>
            <a:ext cx="4714875" cy="4205288"/>
          </a:xfrm>
        </p:spPr>
      </p:pic>
    </p:spTree>
    <p:extLst>
      <p:ext uri="{BB962C8B-B14F-4D97-AF65-F5344CB8AC3E}">
        <p14:creationId xmlns:p14="http://schemas.microsoft.com/office/powerpoint/2010/main" xmlns="" val="181761660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57818" y="857232"/>
            <a:ext cx="3429000" cy="571504"/>
          </a:xfrm>
        </p:spPr>
        <p:txBody>
          <a:bodyPr/>
          <a:lstStyle/>
          <a:p>
            <a:pPr algn="ctr"/>
            <a:r>
              <a:rPr lang="ru-RU" dirty="0" smtClean="0"/>
              <a:t>кошка</a:t>
            </a:r>
            <a:endParaRPr lang="ru-RU" dirty="0"/>
          </a:p>
        </p:txBody>
      </p:sp>
      <p:sp>
        <p:nvSpPr>
          <p:cNvPr id="7" name="Текст 6"/>
          <p:cNvSpPr>
            <a:spLocks noGrp="1"/>
          </p:cNvSpPr>
          <p:nvPr>
            <p:ph type="body" sz="half" idx="2"/>
          </p:nvPr>
        </p:nvSpPr>
        <p:spPr>
          <a:xfrm>
            <a:off x="5286380" y="2000240"/>
            <a:ext cx="3429000" cy="3000396"/>
          </a:xfrm>
        </p:spPr>
        <p:txBody>
          <a:bodyPr>
            <a:noAutofit/>
          </a:bodyPr>
          <a:lstStyle/>
          <a:p>
            <a:r>
              <a:rPr lang="ru-RU" sz="2400" dirty="0" smtClean="0"/>
              <a:t>И.п. Упор стоя на коленях.</a:t>
            </a:r>
          </a:p>
          <a:p>
            <a:r>
              <a:rPr lang="ru-RU" sz="2400" dirty="0" smtClean="0"/>
              <a:t>Выгнуть спину, голову наклонить к груди, живот втянуть. Задержка на три-пять счётов. Вернуться в и.п.</a:t>
            </a:r>
          </a:p>
          <a:p>
            <a:r>
              <a:rPr lang="ru-RU" sz="2400" dirty="0" smtClean="0"/>
              <a:t> </a:t>
            </a:r>
            <a:endParaRPr lang="ru-RU" sz="2400" dirty="0"/>
          </a:p>
        </p:txBody>
      </p:sp>
      <p:pic>
        <p:nvPicPr>
          <p:cNvPr id="8" name="Рисунок 7" descr="DSCN2391.JP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 l="12486" r="12486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xmlns="" val="112867492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29256" y="928670"/>
            <a:ext cx="3429000" cy="642926"/>
          </a:xfrm>
        </p:spPr>
        <p:txBody>
          <a:bodyPr/>
          <a:lstStyle/>
          <a:p>
            <a:pPr algn="ctr"/>
            <a:r>
              <a:rPr lang="ru-RU" dirty="0" smtClean="0"/>
              <a:t>колечко</a:t>
            </a:r>
            <a:endParaRPr lang="ru-RU" dirty="0"/>
          </a:p>
        </p:txBody>
      </p:sp>
      <p:sp>
        <p:nvSpPr>
          <p:cNvPr id="7" name="Текст 6"/>
          <p:cNvSpPr>
            <a:spLocks noGrp="1"/>
          </p:cNvSpPr>
          <p:nvPr>
            <p:ph type="body" sz="half" idx="2"/>
          </p:nvPr>
        </p:nvSpPr>
        <p:spPr>
          <a:xfrm>
            <a:off x="5389098" y="2357430"/>
            <a:ext cx="3429000" cy="2846444"/>
          </a:xfrm>
        </p:spPr>
        <p:txBody>
          <a:bodyPr>
            <a:normAutofit/>
          </a:bodyPr>
          <a:lstStyle/>
          <a:p>
            <a:r>
              <a:rPr lang="ru-RU" sz="2400" dirty="0" smtClean="0"/>
              <a:t>И.п. лёжа на животе, руки вдоль туловища.</a:t>
            </a:r>
          </a:p>
          <a:p>
            <a:r>
              <a:rPr lang="ru-RU" sz="2400" dirty="0" smtClean="0"/>
              <a:t>Взяться руками за щиколотки и поочерёдно поднимать и опускать корпус.</a:t>
            </a:r>
            <a:endParaRPr lang="ru-RU" sz="2400" dirty="0"/>
          </a:p>
        </p:txBody>
      </p:sp>
      <p:pic>
        <p:nvPicPr>
          <p:cNvPr id="5" name="Рисунок 4" descr="DSCN2392.JP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 l="12486" r="12486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xmlns="" val="247918960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286380" y="857232"/>
            <a:ext cx="3429000" cy="500066"/>
          </a:xfrm>
          <a:ln>
            <a:noFill/>
          </a:ln>
        </p:spPr>
        <p:txBody>
          <a:bodyPr/>
          <a:lstStyle/>
          <a:p>
            <a:pPr algn="ctr"/>
            <a:r>
              <a:rPr lang="ru-RU" dirty="0" smtClean="0"/>
              <a:t>лягушка</a:t>
            </a:r>
            <a:endParaRPr lang="ru-RU" dirty="0"/>
          </a:p>
        </p:txBody>
      </p:sp>
      <p:sp>
        <p:nvSpPr>
          <p:cNvPr id="7" name="Текст 6"/>
          <p:cNvSpPr>
            <a:spLocks noGrp="1"/>
          </p:cNvSpPr>
          <p:nvPr>
            <p:ph type="body" sz="half" idx="2"/>
          </p:nvPr>
        </p:nvSpPr>
        <p:spPr>
          <a:xfrm>
            <a:off x="5389098" y="2071678"/>
            <a:ext cx="3429000" cy="3132196"/>
          </a:xfrm>
        </p:spPr>
        <p:txBody>
          <a:bodyPr>
            <a:normAutofit/>
          </a:bodyPr>
          <a:lstStyle/>
          <a:p>
            <a:r>
              <a:rPr lang="ru-RU" sz="2400" dirty="0" smtClean="0"/>
              <a:t>И.п. сидя на мате. Ноги согнуть в коленях и развести в стороны, стопы соединить подошвенной частью. Можно помогать руками, надавливая на колени. </a:t>
            </a:r>
            <a:endParaRPr lang="ru-RU" sz="2400" dirty="0"/>
          </a:p>
        </p:txBody>
      </p:sp>
      <p:pic>
        <p:nvPicPr>
          <p:cNvPr id="5" name="Рисунок 4" descr="DSCN2393.JP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 l="12486" r="12486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xmlns="" val="121868976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29256" y="1000108"/>
            <a:ext cx="3429000" cy="714364"/>
          </a:xfrm>
        </p:spPr>
        <p:txBody>
          <a:bodyPr/>
          <a:lstStyle/>
          <a:p>
            <a:pPr algn="ctr"/>
            <a:r>
              <a:rPr lang="ru-RU" dirty="0" smtClean="0"/>
              <a:t>Мостик</a:t>
            </a:r>
            <a:endParaRPr lang="ru-RU" dirty="0"/>
          </a:p>
        </p:txBody>
      </p:sp>
      <p:sp>
        <p:nvSpPr>
          <p:cNvPr id="7" name="Текст 6"/>
          <p:cNvSpPr>
            <a:spLocks noGrp="1"/>
          </p:cNvSpPr>
          <p:nvPr>
            <p:ph type="body" sz="half" idx="2"/>
          </p:nvPr>
        </p:nvSpPr>
        <p:spPr>
          <a:xfrm>
            <a:off x="5389098" y="2071678"/>
            <a:ext cx="3429000" cy="3132196"/>
          </a:xfrm>
        </p:spPr>
        <p:txBody>
          <a:bodyPr>
            <a:normAutofit lnSpcReduction="10000"/>
          </a:bodyPr>
          <a:lstStyle/>
          <a:p>
            <a:r>
              <a:rPr lang="ru-RU" sz="2400" dirty="0" smtClean="0"/>
              <a:t>И.п. лёжа на спине, ноги на ширине плеч, руки изогнуть ладонями назад за голову.</a:t>
            </a:r>
          </a:p>
          <a:p>
            <a:r>
              <a:rPr lang="ru-RU" sz="2400" dirty="0" smtClean="0"/>
              <a:t>Сделать стойку, упираясь ногами и руками и прогибая позвоночник.</a:t>
            </a:r>
          </a:p>
          <a:p>
            <a:endParaRPr lang="ru-RU" sz="2400" dirty="0"/>
          </a:p>
        </p:txBody>
      </p:sp>
      <p:pic>
        <p:nvPicPr>
          <p:cNvPr id="8" name="Рисунок 7" descr="DSCN2394.JP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 l="6682" t="16802" r="8257" b="11788"/>
          <a:stretch>
            <a:fillRect/>
          </a:stretch>
        </p:blipFill>
        <p:spPr>
          <a:xfrm>
            <a:off x="428596" y="357166"/>
            <a:ext cx="3857652" cy="242889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Рисунок 8" descr="DSCN2395.JPG"/>
          <p:cNvPicPr>
            <a:picLocks noChangeAspect="1"/>
          </p:cNvPicPr>
          <p:nvPr/>
        </p:nvPicPr>
        <p:blipFill>
          <a:blip r:embed="rId3" cstate="print"/>
          <a:srcRect r="14285" b="11110"/>
          <a:stretch>
            <a:fillRect/>
          </a:stretch>
        </p:blipFill>
        <p:spPr>
          <a:xfrm>
            <a:off x="785786" y="2857496"/>
            <a:ext cx="4133199" cy="321471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410150166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5286380" y="928670"/>
            <a:ext cx="3429000" cy="571488"/>
          </a:xfrm>
        </p:spPr>
        <p:txBody>
          <a:bodyPr/>
          <a:lstStyle/>
          <a:p>
            <a:pPr algn="ctr"/>
            <a:r>
              <a:rPr lang="ru-RU" dirty="0" smtClean="0"/>
              <a:t>колечко</a:t>
            </a:r>
            <a:endParaRPr lang="ru-RU" dirty="0"/>
          </a:p>
        </p:txBody>
      </p:sp>
      <p:pic>
        <p:nvPicPr>
          <p:cNvPr id="7" name="Рисунок 6" descr="20200422_155821.jp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 l="36041" t="-982" r="5799"/>
          <a:stretch>
            <a:fillRect/>
          </a:stretch>
        </p:blipFill>
        <p:spPr>
          <a:xfrm>
            <a:off x="1071538" y="1000108"/>
            <a:ext cx="3571893" cy="4246580"/>
          </a:xfrm>
        </p:spPr>
      </p:pic>
      <p:sp>
        <p:nvSpPr>
          <p:cNvPr id="5" name="Текст 4"/>
          <p:cNvSpPr>
            <a:spLocks noGrp="1"/>
          </p:cNvSpPr>
          <p:nvPr>
            <p:ph type="body" sz="half" idx="2"/>
          </p:nvPr>
        </p:nvSpPr>
        <p:spPr>
          <a:xfrm>
            <a:off x="5389098" y="2071678"/>
            <a:ext cx="3429000" cy="3132196"/>
          </a:xfrm>
        </p:spPr>
        <p:txBody>
          <a:bodyPr>
            <a:normAutofit/>
          </a:bodyPr>
          <a:lstStyle/>
          <a:p>
            <a:r>
              <a:rPr lang="ru-RU" sz="2400" dirty="0" smtClean="0"/>
              <a:t>И.п. Лёжа на животе.</a:t>
            </a:r>
          </a:p>
          <a:p>
            <a:r>
              <a:rPr lang="ru-RU" sz="2400" dirty="0" smtClean="0"/>
              <a:t>Опираясь руками в пол, поднять корпус, голову запрокинуть назад, ноги согнуть в коленях, стараясь дотянуться носками до головы.</a:t>
            </a:r>
            <a:endParaRPr lang="ru-RU" sz="24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57818" y="857232"/>
            <a:ext cx="3429000" cy="500066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Переворот боком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sz="half" idx="2"/>
          </p:nvPr>
        </p:nvSpPr>
        <p:spPr>
          <a:xfrm>
            <a:off x="5389098" y="1357298"/>
            <a:ext cx="3429000" cy="4714908"/>
          </a:xfrm>
        </p:spPr>
        <p:txBody>
          <a:bodyPr>
            <a:normAutofit lnSpcReduction="10000"/>
          </a:bodyPr>
          <a:lstStyle/>
          <a:p>
            <a:r>
              <a:rPr lang="ru-RU" sz="2000" dirty="0" smtClean="0"/>
              <a:t>И.п. стоя прямо, руки в стороны. Сделать шаг той ногой, в какую сторону делается переворот, наклоняясь вперёд, опереться о пол рукой (если переворот влево, то левой рукой) пальцами в эту же сторону на расстоянии шага от толчковой ноги и махом одной ноги и толчком другой выйти в стойку на руках ноги врозь. Затем, оттолкнувшись поочерёдно руками, прийти в стойку ноги врозь, руки в стороны.</a:t>
            </a:r>
            <a:endParaRPr lang="ru-RU" sz="2000" dirty="0"/>
          </a:p>
        </p:txBody>
      </p:sp>
      <p:pic>
        <p:nvPicPr>
          <p:cNvPr id="9" name="Picture 2" descr="C:\Users\Extensa\Desktop\презентация\cce86dd96f2a566c5af312e89c8e427a--movement-preschool-movement-activities.jpg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64" r="64"/>
          <a:stretch>
            <a:fillRect/>
          </a:stretch>
        </p:blipFill>
        <p:spPr bwMode="auto">
          <a:xfrm>
            <a:off x="785786" y="928670"/>
            <a:ext cx="3979756" cy="295950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  <a:extLst/>
        </p:spPr>
      </p:pic>
      <p:pic>
        <p:nvPicPr>
          <p:cNvPr id="10" name="Объект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5294" t="65464" r="12941" b="1804"/>
          <a:stretch>
            <a:fillRect/>
          </a:stretch>
        </p:blipFill>
        <p:spPr>
          <a:xfrm>
            <a:off x="857224" y="4214818"/>
            <a:ext cx="4357718" cy="1785950"/>
          </a:xfrm>
          <a:prstGeom prst="rect">
            <a:avLst/>
          </a:prstGeom>
          <a:ln>
            <a:solidFill>
              <a:schemeClr val="bg2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488" y="500042"/>
            <a:ext cx="4889040" cy="642942"/>
          </a:xfrm>
          <a:solidFill>
            <a:schemeClr val="accent1">
              <a:lumMod val="50000"/>
            </a:schemeClr>
          </a:solidFill>
        </p:spPr>
        <p:txBody>
          <a:bodyPr/>
          <a:lstStyle/>
          <a:p>
            <a:pPr algn="ctr"/>
            <a:r>
              <a:rPr lang="ru-RU" dirty="0" smtClean="0"/>
              <a:t>Упражнения на матах</a:t>
            </a:r>
            <a:endParaRPr lang="ru-RU" dirty="0"/>
          </a:p>
        </p:txBody>
      </p:sp>
      <p:pic>
        <p:nvPicPr>
          <p:cNvPr id="5" name="Рисунок 4" descr="20200422_155906.jp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 l="10052" r="10052"/>
          <a:stretch>
            <a:fillRect/>
          </a:stretch>
        </p:blipFill>
        <p:spPr>
          <a:xfrm>
            <a:off x="663575" y="1041400"/>
            <a:ext cx="2193913" cy="1937603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786314" y="1428736"/>
            <a:ext cx="4071966" cy="1571636"/>
          </a:xfrm>
          <a:solidFill>
            <a:schemeClr val="accent5">
              <a:lumMod val="50000"/>
            </a:schemeClr>
          </a:solidFill>
        </p:spPr>
        <p:txBody>
          <a:bodyPr>
            <a:noAutofit/>
          </a:bodyPr>
          <a:lstStyle/>
          <a:p>
            <a:r>
              <a:rPr lang="ru-RU" sz="3200" dirty="0" smtClean="0">
                <a:solidFill>
                  <a:schemeClr val="tx1">
                    <a:lumMod val="95000"/>
                  </a:schemeClr>
                </a:solidFill>
                <a:latin typeface="Arial" pitchFamily="34" charset="0"/>
                <a:cs typeface="Arial" pitchFamily="34" charset="0"/>
              </a:rPr>
              <a:t>Заряд бодрости и хорошего настроения!</a:t>
            </a:r>
            <a:endParaRPr lang="ru-RU" sz="3200" dirty="0">
              <a:solidFill>
                <a:schemeClr val="tx1">
                  <a:lumMod val="9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7" name="Рисунок 6" descr="DSCN2382.JPG"/>
          <p:cNvPicPr>
            <a:picLocks noChangeAspect="1"/>
          </p:cNvPicPr>
          <p:nvPr/>
        </p:nvPicPr>
        <p:blipFill>
          <a:blip r:embed="rId3" cstate="print"/>
          <a:srcRect l="2941" b="19608"/>
          <a:stretch>
            <a:fillRect/>
          </a:stretch>
        </p:blipFill>
        <p:spPr>
          <a:xfrm rot="5400000">
            <a:off x="821509" y="2750335"/>
            <a:ext cx="4714876" cy="2928934"/>
          </a:xfrm>
          <a:prstGeom prst="rect">
            <a:avLst/>
          </a:prstGeom>
        </p:spPr>
      </p:pic>
      <p:pic>
        <p:nvPicPr>
          <p:cNvPr id="9" name="Рисунок 8" descr="20200422_155940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57158" y="3643314"/>
            <a:ext cx="1866900" cy="1348740"/>
          </a:xfrm>
          <a:prstGeom prst="rect">
            <a:avLst/>
          </a:prstGeom>
        </p:spPr>
      </p:pic>
      <p:pic>
        <p:nvPicPr>
          <p:cNvPr id="11" name="Рисунок 10" descr="20200422_155821.jpg"/>
          <p:cNvPicPr>
            <a:picLocks noChangeAspect="1"/>
          </p:cNvPicPr>
          <p:nvPr/>
        </p:nvPicPr>
        <p:blipFill>
          <a:blip r:embed="rId5" cstate="print"/>
          <a:srcRect r="520" b="51902"/>
          <a:stretch>
            <a:fillRect/>
          </a:stretch>
        </p:blipFill>
        <p:spPr>
          <a:xfrm>
            <a:off x="3686156" y="4786322"/>
            <a:ext cx="5457844" cy="1806892"/>
          </a:xfrm>
          <a:prstGeom prst="rect">
            <a:avLst/>
          </a:prstGeom>
        </p:spPr>
      </p:pic>
      <p:pic>
        <p:nvPicPr>
          <p:cNvPr id="12" name="Рисунок 11" descr="20200422_160035.jpg"/>
          <p:cNvPicPr>
            <a:picLocks noChangeAspect="1"/>
          </p:cNvPicPr>
          <p:nvPr/>
        </p:nvPicPr>
        <p:blipFill>
          <a:blip r:embed="rId6" cstate="print"/>
          <a:srcRect l="2429" t="3094" r="5278" b="10272"/>
          <a:stretch>
            <a:fillRect/>
          </a:stretch>
        </p:blipFill>
        <p:spPr>
          <a:xfrm>
            <a:off x="6072198" y="3143248"/>
            <a:ext cx="2714644" cy="200026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143504" y="428604"/>
            <a:ext cx="3674594" cy="785818"/>
          </a:xfrm>
          <a:ln>
            <a:noFill/>
          </a:ln>
        </p:spPr>
        <p:txBody>
          <a:bodyPr>
            <a:normAutofit fontScale="90000"/>
          </a:bodyPr>
          <a:lstStyle/>
          <a:p>
            <a:pPr algn="ctr"/>
            <a:r>
              <a:rPr lang="ru-RU" sz="2400" dirty="0" smtClean="0"/>
              <a:t>Упражнения на гимнастических матах</a:t>
            </a:r>
            <a:endParaRPr lang="ru-RU" sz="2400" dirty="0"/>
          </a:p>
        </p:txBody>
      </p:sp>
      <p:sp>
        <p:nvSpPr>
          <p:cNvPr id="3" name="Объект 2"/>
          <p:cNvSpPr>
            <a:spLocks noGrp="1"/>
          </p:cNvSpPr>
          <p:nvPr>
            <p:ph type="body" sz="half" idx="2"/>
          </p:nvPr>
        </p:nvSpPr>
        <p:spPr>
          <a:xfrm>
            <a:off x="5214942" y="1214422"/>
            <a:ext cx="3603156" cy="5429288"/>
          </a:xfrm>
          <a:noFill/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2400" dirty="0" smtClean="0">
                <a:latin typeface="Trebuchet MS" pitchFamily="34" charset="0"/>
                <a:cs typeface="Times New Roman" panose="02020603050405020304" pitchFamily="18" charset="0"/>
              </a:rPr>
              <a:t>Гимнастические маты позволяют уберечь ребёнка от травм при падении. Данный комплекс упражнений улучшает гибкость позвоночника, силу мышц,  работу вестибулярного аппарата. Он поможет малышу стать гибким, ловким и уверенным в себе. Все упражнения выполняются  несколько раз.</a:t>
            </a:r>
            <a:endParaRPr lang="ru-RU" sz="2400" dirty="0">
              <a:latin typeface="Trebuchet MS" pitchFamily="34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 descr="20200422_160035.jp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 l="10736" t="5311" r="14172" b="9367"/>
          <a:stretch>
            <a:fillRect/>
          </a:stretch>
        </p:blipFill>
        <p:spPr>
          <a:xfrm>
            <a:off x="663682" y="1214421"/>
            <a:ext cx="4051194" cy="3614719"/>
          </a:xfrm>
        </p:spPr>
      </p:pic>
    </p:spTree>
    <p:extLst>
      <p:ext uri="{BB962C8B-B14F-4D97-AF65-F5344CB8AC3E}">
        <p14:creationId xmlns:p14="http://schemas.microsoft.com/office/powerpoint/2010/main" xmlns="" val="379825936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29256" y="928670"/>
            <a:ext cx="3429000" cy="571488"/>
          </a:xfrm>
        </p:spPr>
        <p:txBody>
          <a:bodyPr>
            <a:normAutofit/>
          </a:bodyPr>
          <a:lstStyle/>
          <a:p>
            <a:pPr algn="ctr"/>
            <a:r>
              <a:rPr lang="ru-RU" sz="3200" dirty="0" smtClean="0"/>
              <a:t>Повороты</a:t>
            </a:r>
            <a:endParaRPr lang="ru-RU" sz="3200" dirty="0"/>
          </a:p>
        </p:txBody>
      </p:sp>
      <p:sp>
        <p:nvSpPr>
          <p:cNvPr id="3" name="Текст 2"/>
          <p:cNvSpPr>
            <a:spLocks noGrp="1"/>
          </p:cNvSpPr>
          <p:nvPr>
            <p:ph type="body" sz="half" idx="2"/>
          </p:nvPr>
        </p:nvSpPr>
        <p:spPr>
          <a:xfrm>
            <a:off x="5429256" y="1785926"/>
            <a:ext cx="3429000" cy="3357586"/>
          </a:xfrm>
        </p:spPr>
        <p:txBody>
          <a:bodyPr>
            <a:noAutofit/>
          </a:bodyPr>
          <a:lstStyle/>
          <a:p>
            <a:r>
              <a:rPr lang="ru-RU" sz="2400" dirty="0" smtClean="0"/>
              <a:t>И.п. Стойка на коленях, руки на поясе.</a:t>
            </a:r>
          </a:p>
          <a:p>
            <a:r>
              <a:rPr lang="ru-RU" sz="2400" dirty="0" smtClean="0"/>
              <a:t>Выполнить поворот туловища вправо, задержка на один счёт, вернуться в и.п. Повторить в левую сторону.</a:t>
            </a:r>
          </a:p>
        </p:txBody>
      </p:sp>
      <p:pic>
        <p:nvPicPr>
          <p:cNvPr id="5" name="Рисунок 4" descr="DSCN2369.JP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 l="12486" r="12486"/>
          <a:stretch>
            <a:fillRect/>
          </a:stretch>
        </p:blipFill>
        <p:spPr/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57818" y="785794"/>
            <a:ext cx="3429000" cy="642926"/>
          </a:xfrm>
        </p:spPr>
        <p:txBody>
          <a:bodyPr/>
          <a:lstStyle/>
          <a:p>
            <a:pPr algn="ctr"/>
            <a:r>
              <a:rPr lang="ru-RU" dirty="0" smtClean="0"/>
              <a:t>наклоны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sz="half" idx="2"/>
          </p:nvPr>
        </p:nvSpPr>
        <p:spPr>
          <a:xfrm>
            <a:off x="5429256" y="1928802"/>
            <a:ext cx="3429000" cy="2571768"/>
          </a:xfrm>
        </p:spPr>
        <p:txBody>
          <a:bodyPr>
            <a:normAutofit/>
          </a:bodyPr>
          <a:lstStyle/>
          <a:p>
            <a:r>
              <a:rPr lang="ru-RU" sz="2400" dirty="0" smtClean="0"/>
              <a:t>И.п. стойка на коленях.</a:t>
            </a:r>
          </a:p>
          <a:p>
            <a:r>
              <a:rPr lang="ru-RU" sz="2400" dirty="0" smtClean="0"/>
              <a:t>Выполнить наклон туловища вправо, задержка на один счёт, вернуться в и.п.</a:t>
            </a:r>
            <a:endParaRPr lang="ru-RU" sz="2400" dirty="0"/>
          </a:p>
        </p:txBody>
      </p:sp>
      <p:pic>
        <p:nvPicPr>
          <p:cNvPr id="5" name="Рисунок 4" descr="DSCN2372.JP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 l="12486" r="12486"/>
          <a:stretch>
            <a:fillRect/>
          </a:stretch>
        </p:blipFill>
        <p:spPr/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57818" y="1000108"/>
            <a:ext cx="3429000" cy="928678"/>
          </a:xfrm>
        </p:spPr>
        <p:txBody>
          <a:bodyPr/>
          <a:lstStyle/>
          <a:p>
            <a:pPr algn="ctr"/>
            <a:r>
              <a:rPr lang="ru-RU" dirty="0" smtClean="0"/>
              <a:t>Наклоны вперёд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sz="half" idx="2"/>
          </p:nvPr>
        </p:nvSpPr>
        <p:spPr>
          <a:xfrm>
            <a:off x="5389098" y="2143116"/>
            <a:ext cx="3429000" cy="3060758"/>
          </a:xfrm>
        </p:spPr>
        <p:txBody>
          <a:bodyPr>
            <a:normAutofit/>
          </a:bodyPr>
          <a:lstStyle/>
          <a:p>
            <a:r>
              <a:rPr lang="ru-RU" sz="2400" dirty="0" smtClean="0"/>
              <a:t>И.п. Сидя на мате, прямые ноги вытянуть вперёд.</a:t>
            </a:r>
          </a:p>
          <a:p>
            <a:r>
              <a:rPr lang="ru-RU" sz="2400" dirty="0" smtClean="0"/>
              <a:t>Выполнять наклоны вперёд, руками тянуться к ступням, колени не сгибать.</a:t>
            </a:r>
            <a:endParaRPr lang="ru-RU" sz="2400" dirty="0"/>
          </a:p>
        </p:txBody>
      </p:sp>
      <p:pic>
        <p:nvPicPr>
          <p:cNvPr id="5" name="Рисунок 4" descr="DSCN2373.JP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 l="12486" r="12486"/>
          <a:stretch>
            <a:fillRect/>
          </a:stretch>
        </p:blipFill>
        <p:spPr/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57818" y="857232"/>
            <a:ext cx="3429000" cy="714364"/>
          </a:xfrm>
        </p:spPr>
        <p:txBody>
          <a:bodyPr/>
          <a:lstStyle/>
          <a:p>
            <a:pPr algn="ctr"/>
            <a:r>
              <a:rPr lang="ru-RU" dirty="0" smtClean="0"/>
              <a:t>велосипед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sz="half" idx="2"/>
          </p:nvPr>
        </p:nvSpPr>
        <p:spPr>
          <a:xfrm>
            <a:off x="5389098" y="1928802"/>
            <a:ext cx="3429000" cy="3275072"/>
          </a:xfrm>
        </p:spPr>
        <p:txBody>
          <a:bodyPr>
            <a:normAutofit lnSpcReduction="10000"/>
          </a:bodyPr>
          <a:lstStyle/>
          <a:p>
            <a:r>
              <a:rPr lang="ru-RU" sz="2400" dirty="0" smtClean="0"/>
              <a:t>И.п. лёжа на спине, руки вытянуть вдоль тела, опираясь ладонями в пол.</a:t>
            </a:r>
          </a:p>
          <a:p>
            <a:r>
              <a:rPr lang="ru-RU" sz="2400" dirty="0" smtClean="0"/>
              <a:t>Поднять ноги вверх и выполнять  движения, как при езде на велосипеде, «крутить педали».</a:t>
            </a:r>
            <a:endParaRPr lang="ru-RU" sz="2400" dirty="0"/>
          </a:p>
        </p:txBody>
      </p:sp>
      <p:pic>
        <p:nvPicPr>
          <p:cNvPr id="5" name="Рисунок 4" descr="DSCN2375.JP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 l="12486" r="12486"/>
          <a:stretch>
            <a:fillRect/>
          </a:stretch>
        </p:blipFill>
        <p:spPr/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29256" y="785794"/>
            <a:ext cx="3429000" cy="714380"/>
          </a:xfrm>
        </p:spPr>
        <p:txBody>
          <a:bodyPr/>
          <a:lstStyle/>
          <a:p>
            <a:r>
              <a:rPr lang="ru-RU" dirty="0" smtClean="0"/>
              <a:t>Кувырок вперёд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type="body" sz="half" idx="2"/>
          </p:nvPr>
        </p:nvSpPr>
        <p:spPr>
          <a:xfrm>
            <a:off x="5286380" y="1928802"/>
            <a:ext cx="3429000" cy="3643338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ru-RU" sz="2800" dirty="0" smtClean="0">
                <a:latin typeface="Trebuchet MS" pitchFamily="34" charset="0"/>
              </a:rPr>
              <a:t>И.п. Сидя на корточках, поставив руки  впереди ступней.</a:t>
            </a:r>
          </a:p>
          <a:p>
            <a:pPr marL="0" indent="0">
              <a:buNone/>
            </a:pPr>
            <a:r>
              <a:rPr lang="ru-RU" sz="2800" dirty="0" smtClean="0">
                <a:latin typeface="Trebuchet MS" pitchFamily="34" charset="0"/>
              </a:rPr>
              <a:t>Тяжесть тела перенести на руки, голову наклонить вниз к груди и выполнить кувырок.</a:t>
            </a:r>
            <a:endParaRPr lang="ru-RU" sz="2800" dirty="0">
              <a:latin typeface="Trebuchet MS" pitchFamily="34" charset="0"/>
            </a:endParaRPr>
          </a:p>
        </p:txBody>
      </p:sp>
      <p:pic>
        <p:nvPicPr>
          <p:cNvPr id="5" name="Рисунок 4" descr="DSCN2377.JP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 l="23478" t="18379" r="17895"/>
          <a:stretch>
            <a:fillRect/>
          </a:stretch>
        </p:blipFill>
        <p:spPr>
          <a:xfrm>
            <a:off x="2714612" y="1000108"/>
            <a:ext cx="1928826" cy="192882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Рисунок 5" descr="DSCN2376.JPG"/>
          <p:cNvPicPr>
            <a:picLocks noChangeAspect="1"/>
          </p:cNvPicPr>
          <p:nvPr/>
        </p:nvPicPr>
        <p:blipFill>
          <a:blip r:embed="rId3" cstate="print"/>
          <a:srcRect l="21775" t="12902" r="15321" b="6452"/>
          <a:stretch>
            <a:fillRect/>
          </a:stretch>
        </p:blipFill>
        <p:spPr>
          <a:xfrm>
            <a:off x="571472" y="1005603"/>
            <a:ext cx="2000264" cy="1923331"/>
          </a:xfrm>
          <a:prstGeom prst="rect">
            <a:avLst/>
          </a:prstGeom>
        </p:spPr>
      </p:pic>
      <p:pic>
        <p:nvPicPr>
          <p:cNvPr id="7" name="Рисунок 6" descr="DSCN2378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57224" y="2928934"/>
            <a:ext cx="3428992" cy="25717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46028624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5429256" y="857232"/>
            <a:ext cx="3429000" cy="571504"/>
          </a:xfrm>
        </p:spPr>
        <p:txBody>
          <a:bodyPr/>
          <a:lstStyle/>
          <a:p>
            <a:r>
              <a:rPr lang="ru-RU" dirty="0" smtClean="0"/>
              <a:t>Кувырок назад</a:t>
            </a:r>
            <a:endParaRPr lang="ru-RU" dirty="0"/>
          </a:p>
        </p:txBody>
      </p:sp>
      <p:sp>
        <p:nvSpPr>
          <p:cNvPr id="8" name="Текст 7"/>
          <p:cNvSpPr>
            <a:spLocks noGrp="1"/>
          </p:cNvSpPr>
          <p:nvPr>
            <p:ph type="body" sz="half" idx="2"/>
          </p:nvPr>
        </p:nvSpPr>
        <p:spPr>
          <a:xfrm>
            <a:off x="5214942" y="1643050"/>
            <a:ext cx="3674594" cy="3786214"/>
          </a:xfrm>
        </p:spPr>
        <p:txBody>
          <a:bodyPr>
            <a:normAutofit/>
          </a:bodyPr>
          <a:lstStyle/>
          <a:p>
            <a:r>
              <a:rPr lang="ru-RU" sz="2400" dirty="0" smtClean="0"/>
              <a:t>И.п. Сидя сгруппироваться, приняв упор. </a:t>
            </a:r>
          </a:p>
          <a:p>
            <a:r>
              <a:rPr lang="ru-RU" sz="2400" dirty="0" smtClean="0"/>
              <a:t>Слегка подавшись назад присесть на мат и, не меняя позы, перекатиться назад, выгибая при этом позвоночник.</a:t>
            </a:r>
            <a:endParaRPr lang="ru-RU" sz="2400" dirty="0"/>
          </a:p>
        </p:txBody>
      </p:sp>
      <p:pic>
        <p:nvPicPr>
          <p:cNvPr id="11" name="Рисунок 10" descr="DSCN2379.JP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 l="12486" t="7337" r="12486"/>
          <a:stretch>
            <a:fillRect/>
          </a:stretch>
        </p:blipFill>
        <p:spPr>
          <a:xfrm>
            <a:off x="1071538" y="642918"/>
            <a:ext cx="3214710" cy="270653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2" name="Рисунок 11" descr="DSCN238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71538" y="3429000"/>
            <a:ext cx="3238523" cy="24288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87912018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5357818" y="785794"/>
            <a:ext cx="3429000" cy="1000116"/>
          </a:xfrm>
        </p:spPr>
        <p:txBody>
          <a:bodyPr/>
          <a:lstStyle/>
          <a:p>
            <a:r>
              <a:rPr lang="ru-RU" dirty="0" smtClean="0"/>
              <a:t>Стойка на лопатках</a:t>
            </a:r>
            <a:endParaRPr lang="ru-RU" dirty="0"/>
          </a:p>
        </p:txBody>
      </p:sp>
      <p:sp>
        <p:nvSpPr>
          <p:cNvPr id="8" name="Текст 7"/>
          <p:cNvSpPr>
            <a:spLocks noGrp="1"/>
          </p:cNvSpPr>
          <p:nvPr>
            <p:ph type="body" sz="half" idx="2"/>
          </p:nvPr>
        </p:nvSpPr>
        <p:spPr>
          <a:xfrm>
            <a:off x="5389098" y="2000240"/>
            <a:ext cx="3429000" cy="3203634"/>
          </a:xfrm>
        </p:spPr>
        <p:txBody>
          <a:bodyPr>
            <a:normAutofit lnSpcReduction="10000"/>
          </a:bodyPr>
          <a:lstStyle/>
          <a:p>
            <a:r>
              <a:rPr lang="ru-RU" sz="2400" dirty="0" smtClean="0"/>
              <a:t>И.п. Лёжа на спине, уперев ладони в поясницу, локти параллельно друг другу. Плавно  поднять вверх согнутые ноги до положения стойки, затем ноги выпрямить, носки вытянуть.</a:t>
            </a:r>
            <a:endParaRPr lang="ru-RU" sz="2400" dirty="0"/>
          </a:p>
        </p:txBody>
      </p:sp>
      <p:pic>
        <p:nvPicPr>
          <p:cNvPr id="5" name="Рисунок 4" descr="DSCN2381.JP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 l="12486" r="12486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xmlns="" val="260788194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зящная">
  <a:themeElements>
    <a:clrScheme name="Изящная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Изящная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Изящная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365</TotalTime>
  <Words>572</Words>
  <Application>Microsoft Office PowerPoint</Application>
  <PresentationFormat>Экран (4:3)</PresentationFormat>
  <Paragraphs>52</Paragraphs>
  <Slides>19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Изящная</vt:lpstr>
      <vt:lpstr>«Отработка показа упражнений на гимнастических матах»</vt:lpstr>
      <vt:lpstr>Упражнения на гимнастических матах</vt:lpstr>
      <vt:lpstr>Повороты</vt:lpstr>
      <vt:lpstr>наклоны</vt:lpstr>
      <vt:lpstr>Наклоны вперёд</vt:lpstr>
      <vt:lpstr>велосипед</vt:lpstr>
      <vt:lpstr>Кувырок вперёд</vt:lpstr>
      <vt:lpstr>Кувырок назад</vt:lpstr>
      <vt:lpstr>Стойка на лопатках</vt:lpstr>
      <vt:lpstr>лодочка</vt:lpstr>
      <vt:lpstr>Упражнения для мышц спины</vt:lpstr>
      <vt:lpstr>Махи ногами</vt:lpstr>
      <vt:lpstr>кошка</vt:lpstr>
      <vt:lpstr>колечко</vt:lpstr>
      <vt:lpstr>лягушка</vt:lpstr>
      <vt:lpstr>Мостик</vt:lpstr>
      <vt:lpstr>колечко</vt:lpstr>
      <vt:lpstr>Переворот боком</vt:lpstr>
      <vt:lpstr>Упражнения на матах</vt:lpstr>
    </vt:vector>
  </TitlesOfParts>
  <Company>diakov.net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«Основные движения: повороты, перевороты, ходьба на носках, гимнастические упражнения»</dc:title>
  <dc:creator>Extensa</dc:creator>
  <cp:lastModifiedBy>Алексей Смирнов</cp:lastModifiedBy>
  <cp:revision>40</cp:revision>
  <dcterms:created xsi:type="dcterms:W3CDTF">2020-04-21T10:20:58Z</dcterms:created>
  <dcterms:modified xsi:type="dcterms:W3CDTF">2020-07-02T15:32:37Z</dcterms:modified>
</cp:coreProperties>
</file>