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9"/>
  </p:notesMasterIdLst>
  <p:sldIdLst>
    <p:sldId id="27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23" autoAdjust="0"/>
    <p:restoredTop sz="94660"/>
  </p:normalViewPr>
  <p:slideViewPr>
    <p:cSldViewPr>
      <p:cViewPr varScale="1">
        <p:scale>
          <a:sx n="65" d="100"/>
          <a:sy n="65" d="100"/>
        </p:scale>
        <p:origin x="76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7C50C7-3219-4B4E-AE1F-A1AECFA66A66}" type="datetimeFigureOut">
              <a:rPr lang="ru-RU" smtClean="0"/>
              <a:pPr/>
              <a:t>18.03.2021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951B2A-5896-44E9-8588-AEC8C821BC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108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658"/>
          </a:xfrm>
        </p:spPr>
        <p:txBody>
          <a:bodyPr>
            <a:normAutofit/>
          </a:bodyPr>
          <a:lstStyle/>
          <a:p>
            <a:r>
              <a:rPr lang="ru-RU" sz="2700" dirty="0" smtClean="0">
                <a:solidFill>
                  <a:schemeClr val="bg1"/>
                </a:solidFill>
              </a:rPr>
              <a:t>Презентация </a:t>
            </a:r>
            <a:br>
              <a:rPr lang="ru-RU" sz="2700" dirty="0" smtClean="0">
                <a:solidFill>
                  <a:schemeClr val="bg1"/>
                </a:solidFill>
              </a:rPr>
            </a:br>
            <a:r>
              <a:rPr lang="ru-RU" sz="2700" dirty="0" smtClean="0">
                <a:solidFill>
                  <a:schemeClr val="bg1"/>
                </a:solidFill>
              </a:rPr>
              <a:t>к уроку литературы </a:t>
            </a:r>
            <a:r>
              <a:rPr lang="ru-RU" sz="2700" dirty="0" smtClean="0">
                <a:solidFill>
                  <a:schemeClr val="bg1"/>
                </a:solidFill>
              </a:rPr>
              <a:t>по </a:t>
            </a:r>
            <a:r>
              <a:rPr lang="ru-RU" sz="2700" dirty="0" smtClean="0">
                <a:solidFill>
                  <a:schemeClr val="bg1"/>
                </a:solidFill>
              </a:rPr>
              <a:t>теме:</a:t>
            </a:r>
            <a:br>
              <a:rPr lang="ru-RU" sz="2700" dirty="0" smtClean="0">
                <a:solidFill>
                  <a:schemeClr val="bg1"/>
                </a:solidFill>
              </a:rPr>
            </a:br>
            <a:r>
              <a:rPr lang="ru-RU" sz="2700" dirty="0" smtClean="0">
                <a:solidFill>
                  <a:schemeClr val="bg1"/>
                </a:solidFill>
              </a:rPr>
              <a:t>  «Серебряный век» русской поэзии. </a:t>
            </a:r>
            <a:br>
              <a:rPr lang="ru-RU" sz="2700" dirty="0" smtClean="0">
                <a:solidFill>
                  <a:schemeClr val="bg1"/>
                </a:solidFill>
              </a:rPr>
            </a:br>
            <a:r>
              <a:rPr lang="ru-RU" sz="2700" dirty="0" smtClean="0">
                <a:solidFill>
                  <a:schemeClr val="bg1"/>
                </a:solidFill>
              </a:rPr>
              <a:t>Символизм. </a:t>
            </a:r>
            <a:br>
              <a:rPr lang="ru-RU" sz="2700" dirty="0" smtClean="0">
                <a:solidFill>
                  <a:schemeClr val="bg1"/>
                </a:solidFill>
              </a:rPr>
            </a:br>
            <a:r>
              <a:rPr lang="ru-RU" sz="2700" dirty="0" smtClean="0">
                <a:solidFill>
                  <a:schemeClr val="bg1"/>
                </a:solidFill>
              </a:rPr>
              <a:t>Творчество В.Я.Брюсова.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332656"/>
            <a:ext cx="691276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cap="all" dirty="0" smtClean="0">
                <a:ln w="0"/>
                <a:solidFill>
                  <a:schemeClr val="accent3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Haettenschweiler" pitchFamily="34" charset="0"/>
              </a:rPr>
              <a:t>Брюсов и революция</a:t>
            </a:r>
            <a:endParaRPr lang="ru-RU" sz="4800" b="1" cap="all" spc="0" dirty="0">
              <a:ln w="0"/>
              <a:solidFill>
                <a:schemeClr val="accent3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Haettenschweiler" pitchFamily="34" charset="0"/>
            </a:endParaRPr>
          </a:p>
        </p:txBody>
      </p:sp>
      <p:pic>
        <p:nvPicPr>
          <p:cNvPr id="4" name="Рисунок 3" descr="cas1r1122600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436096" y="1700808"/>
            <a:ext cx="3346992" cy="41764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251520" y="1412776"/>
            <a:ext cx="453650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chemeClr val="bg1"/>
                </a:solidFill>
              </a:rPr>
              <a:t>В 1917 году поэт выступил с защитой Максима Горького, раскритикованного Временным правительством.</a:t>
            </a:r>
          </a:p>
          <a:p>
            <a:pPr algn="just"/>
            <a:endParaRPr lang="ru-RU" sz="1600" b="1" i="1" dirty="0" smtClean="0">
              <a:solidFill>
                <a:schemeClr val="bg1"/>
              </a:solidFill>
            </a:endParaRPr>
          </a:p>
          <a:p>
            <a:pPr algn="just"/>
            <a:r>
              <a:rPr lang="ru-RU" sz="1600" b="1" i="1" dirty="0" smtClean="0">
                <a:solidFill>
                  <a:schemeClr val="bg1"/>
                </a:solidFill>
              </a:rPr>
              <a:t>После Октябрьской революции 1917 года Брюсов активно участвовал в литературной и издательской жизни Москвы, С 1917 по 1919 год он возглавлял Комитет по регистрации печати; с 1918 по 1919 год заведовал Московским библиотечным отделом при Наркомпросе; в 1919 году Брюсов стал членом РКП(б). </a:t>
            </a:r>
            <a:endParaRPr lang="ru-RU" sz="1600" b="1" i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4509120"/>
            <a:ext cx="45365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chemeClr val="bg1"/>
                </a:solidFill>
              </a:rPr>
              <a:t>Принимал активное участие в подготовке первого издания Большой советской энциклопедии (являлся редактором отдела литературы, искусства и языкознания; первый том вышел уже после смерти Брюсова).</a:t>
            </a:r>
            <a:endParaRPr lang="ru-RU" sz="16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44008" y="1124744"/>
            <a:ext cx="417646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i="1" dirty="0" smtClean="0">
                <a:solidFill>
                  <a:schemeClr val="bg1"/>
                </a:solidFill>
              </a:rPr>
              <a:t>Некоторые </a:t>
            </a:r>
            <a:r>
              <a:rPr lang="ru-RU" b="1" i="1" dirty="0" err="1" smtClean="0">
                <a:solidFill>
                  <a:schemeClr val="bg1"/>
                </a:solidFill>
              </a:rPr>
              <a:t>постреволюционные</a:t>
            </a:r>
            <a:r>
              <a:rPr lang="ru-RU" b="1" i="1" dirty="0" smtClean="0">
                <a:solidFill>
                  <a:schemeClr val="bg1"/>
                </a:solidFill>
              </a:rPr>
              <a:t> стихи являются восторженными гимнами «ослепительному Октябрю»; в отдельных своих стихах он славит революцию в один голос с марксистскими поэтами (например, стихотворения сборника «В такие дни» (1923) — в частности, «Работа», «Отклики», «Братьям-интеллигентам», «Только русский»). Став родоначальником «русской литературной </a:t>
            </a:r>
            <a:r>
              <a:rPr lang="ru-RU" b="1" i="1" dirty="0" err="1" smtClean="0">
                <a:solidFill>
                  <a:schemeClr val="bg1"/>
                </a:solidFill>
              </a:rPr>
              <a:t>Ленинианы</a:t>
            </a:r>
            <a:r>
              <a:rPr lang="ru-RU" b="1" i="1" dirty="0" smtClean="0">
                <a:solidFill>
                  <a:schemeClr val="bg1"/>
                </a:solidFill>
              </a:rPr>
              <a:t>», Брюсов пренебрёг «заветами», изложенными им самим ещё в 1896 году в стихотворении «Юному поэту» — «не живи настоящим», «поклоняйся искусству».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6021288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solidFill>
                  <a:schemeClr val="bg1"/>
                </a:solidFill>
              </a:rPr>
              <a:t>Валерий Яковлевич жил в этом доме (Москва, Пр. Мира,30) в 1910—1924. Сейчас там литературный музей.</a:t>
            </a:r>
            <a:endParaRPr lang="ru-RU" b="1" i="1" dirty="0">
              <a:solidFill>
                <a:schemeClr val="bg1"/>
              </a:solidFill>
            </a:endParaRPr>
          </a:p>
        </p:txBody>
      </p:sp>
      <p:pic>
        <p:nvPicPr>
          <p:cNvPr id="4" name="Рисунок 3" descr="800px-Bryusov-House-Pr_Mira-30_(1)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67544" y="2060848"/>
            <a:ext cx="4067944" cy="3627022"/>
          </a:xfrm>
          <a:prstGeom prst="rect">
            <a:avLst/>
          </a:prstGeom>
        </p:spPr>
      </p:pic>
      <p:sp>
        <p:nvSpPr>
          <p:cNvPr id="5" name="Стрелка вверх 4"/>
          <p:cNvSpPr/>
          <p:nvPr/>
        </p:nvSpPr>
        <p:spPr>
          <a:xfrm>
            <a:off x="3203848" y="5517232"/>
            <a:ext cx="504056" cy="50405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476672"/>
            <a:ext cx="691276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TriangleInverted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cap="all" dirty="0" smtClean="0">
                <a:ln w="0"/>
                <a:solidFill>
                  <a:schemeClr val="accent3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Haettenschweiler" pitchFamily="34" charset="0"/>
              </a:rPr>
              <a:t>Позднее творчество</a:t>
            </a:r>
            <a:endParaRPr lang="ru-RU" sz="4800" b="1" cap="all" spc="0" dirty="0">
              <a:ln w="0"/>
              <a:solidFill>
                <a:schemeClr val="accent3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Haettenschweiler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0688"/>
            <a:ext cx="81369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solidFill>
                  <a:schemeClr val="bg1"/>
                </a:solidFill>
              </a:rPr>
              <a:t>Манеру позднего Брюсова детально исследовавший её М. Л. </a:t>
            </a:r>
            <a:r>
              <a:rPr lang="ru-RU" b="1" i="1" dirty="0" err="1" smtClean="0">
                <a:solidFill>
                  <a:schemeClr val="bg1"/>
                </a:solidFill>
              </a:rPr>
              <a:t>Гаспаров</a:t>
            </a:r>
            <a:r>
              <a:rPr lang="ru-RU" b="1" i="1" dirty="0" smtClean="0">
                <a:solidFill>
                  <a:schemeClr val="bg1"/>
                </a:solidFill>
              </a:rPr>
              <a:t> назвал «академический авангардизм». В некоторых текстах проявляются ноты разочарования своей прошлой и настоящей жизнью, даже самой революцией (особенно характерно стихотворение «Дом видений»). В своём эксперименте Брюсов оказался одинок: в эпоху построения новой, советской поэзии опыты Брюсова были сочтены слишком сложными и «непонятными массам»;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708920"/>
            <a:ext cx="33123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solidFill>
                  <a:schemeClr val="bg1"/>
                </a:solidFill>
              </a:rPr>
              <a:t>9 октября 1924 года Брюсов скончался в своей московской квартире от крупозного воспаления лёгких (вероятно, приблизило смерть и давнее пристрастие Брюсова к наркотикам — сперва к морфию, а затем, после революции, и к героину) . Поэт был похоронен на столичном Новодевичьем кладбище.</a:t>
            </a:r>
            <a:endParaRPr lang="ru-RU" b="1" i="1" dirty="0">
              <a:solidFill>
                <a:schemeClr val="bg1"/>
              </a:solidFill>
            </a:endParaRPr>
          </a:p>
        </p:txBody>
      </p:sp>
      <p:pic>
        <p:nvPicPr>
          <p:cNvPr id="4" name="Рисунок 3" descr="641319427_tonnel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355976" y="2636912"/>
            <a:ext cx="2664296" cy="35523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55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588224" y="4581128"/>
            <a:ext cx="2270616" cy="1944215"/>
          </a:xfrm>
          <a:prstGeom prst="rect">
            <a:avLst/>
          </a:prstGeom>
          <a:scene3d>
            <a:camera prst="isometricOffAxis1Left"/>
            <a:lightRig rig="threePt" dir="t"/>
          </a:scene3d>
        </p:spPr>
      </p:pic>
      <p:pic>
        <p:nvPicPr>
          <p:cNvPr id="6" name="Рисунок 5" descr="knigi2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588224" y="2852936"/>
            <a:ext cx="2232248" cy="1612578"/>
          </a:xfrm>
          <a:prstGeom prst="rect">
            <a:avLst/>
          </a:prstGeom>
          <a:scene3d>
            <a:camera prst="isometricOffAxis1Left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132856"/>
            <a:ext cx="597666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В стихотворениях Брюсова перед читателем встают противоположные начала: жизнеутверждающие — любовь, призывы к «завоеванию» жизни трудом, к борьбе за существование, к созиданию, — и пессимистические (смерть есть блаженство, «сладостная нирвана», поэтому стремление к смерти стоит превыше всего; самоубийство «соблазнительно», а безумные оргии суть «сокровенные наслаждения искусственных эдемов»). И главным действующим лицом в поэзии Брюсова является то отважный, мужественный боец, то — отчаявшийся в жизни человек, не видящий иного пути, кроме как пути к смерти (таковы, в частности, уже упоминавшиеся «Стихи Нелли», творчество куртизанки с «эгоистической душой»)</a:t>
            </a:r>
            <a:endParaRPr lang="ru-RU" b="1" i="1" dirty="0">
              <a:solidFill>
                <a:schemeClr val="bg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47664" y="548680"/>
            <a:ext cx="6264696" cy="1224136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ChevronInverted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cap="all" dirty="0" smtClean="0">
                <a:ln w="0"/>
                <a:solidFill>
                  <a:schemeClr val="accent3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Haettenschweiler" pitchFamily="34" charset="0"/>
              </a:rPr>
              <a:t>Основные черты творчества Брюсова</a:t>
            </a:r>
            <a:endParaRPr lang="ru-RU" sz="4800" b="1" cap="all" spc="0" dirty="0">
              <a:ln w="0"/>
              <a:solidFill>
                <a:schemeClr val="accent3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Haettenschweiler" pitchFamily="34" charset="0"/>
            </a:endParaRPr>
          </a:p>
        </p:txBody>
      </p:sp>
      <p:pic>
        <p:nvPicPr>
          <p:cNvPr id="4" name="Рисунок 3" descr="0_6c03_11163003_XL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546072" y="1844824"/>
            <a:ext cx="2035493" cy="28777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 descr="9785699196579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948264" y="3933056"/>
            <a:ext cx="1512168" cy="2422493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perspectiveLeft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780928"/>
            <a:ext cx="216024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Гармодий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Segoe Print" pitchFamily="2" charset="0"/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Даров, В.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И. А.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К. К. К.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Л. Р.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Латник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М.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М. П.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Маслов, В. А.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Москвитянин</a:t>
            </a:r>
          </a:p>
          <a:p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НеллиПентаур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43808" y="3356992"/>
            <a:ext cx="228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Р.</a:t>
            </a:r>
          </a:p>
          <a:p>
            <a:pPr lvl="0"/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Сбирко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, Д.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Созонтов, К.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Спасский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Товарищ Герман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Турист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Фукс, З.</a:t>
            </a:r>
          </a:p>
          <a:p>
            <a:pPr lvl="0"/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Ch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.</a:t>
            </a:r>
          </a:p>
          <a:p>
            <a:pPr lvl="0"/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Enrico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Segoe Print" pitchFamily="2" charset="0"/>
            </a:endParaRP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Segoe Print" pitchFamily="2" charset="0"/>
              </a:rPr>
              <a:t>L.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47664" y="332656"/>
            <a:ext cx="62646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cap="all" dirty="0" smtClean="0">
                <a:ln w="0"/>
                <a:solidFill>
                  <a:schemeClr val="accent3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Haettenschweiler" pitchFamily="34" charset="0"/>
              </a:rPr>
              <a:t>Псевдонимы Брюсова</a:t>
            </a:r>
            <a:endParaRPr lang="ru-RU" sz="4800" b="1" cap="all" spc="0" dirty="0">
              <a:ln w="0"/>
              <a:solidFill>
                <a:schemeClr val="accent3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Haettenschweiler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556792"/>
            <a:ext cx="79928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solidFill>
                  <a:schemeClr val="bg1"/>
                </a:solidFill>
              </a:rPr>
              <a:t>При работе над сборниками «Русские символисты» (1894—1895) Брюсов использовал множество псевдонимов. Функция псевдонима здесь состоит не в сокрытии подлинной фамилии автора, а в мистификации читателя.</a:t>
            </a:r>
            <a:endParaRPr lang="ru-RU" b="1" i="1" dirty="0">
              <a:solidFill>
                <a:schemeClr val="bg1"/>
              </a:solidFill>
            </a:endParaRPr>
          </a:p>
        </p:txBody>
      </p:sp>
      <p:pic>
        <p:nvPicPr>
          <p:cNvPr id="6" name="Рисунок 5" descr="item_909_1.jpe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508104" y="2924944"/>
            <a:ext cx="2448272" cy="3185703"/>
          </a:xfrm>
          <a:prstGeom prst="rect">
            <a:avLst/>
          </a:prstGeom>
          <a:effectLst>
            <a:softEdge rad="635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772816"/>
            <a:ext cx="5400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</a:rPr>
              <a:t>1) Брат — А. Я. Брюсов — профессор искусствоведения, сотрудник Исторического музея, участник поисков Янтарной комнаты.</a:t>
            </a:r>
          </a:p>
          <a:p>
            <a:endParaRPr lang="ru-RU" b="1" i="1" dirty="0" smtClean="0">
              <a:solidFill>
                <a:schemeClr val="bg1"/>
              </a:solidFill>
            </a:endParaRPr>
          </a:p>
          <a:p>
            <a:r>
              <a:rPr lang="ru-RU" b="1" i="1" dirty="0" smtClean="0">
                <a:solidFill>
                  <a:schemeClr val="bg1"/>
                </a:solidFill>
              </a:rPr>
              <a:t>2) В 1897 году Брюсов женился на Иоанне </a:t>
            </a:r>
            <a:r>
              <a:rPr lang="ru-RU" b="1" i="1" dirty="0" err="1" smtClean="0">
                <a:solidFill>
                  <a:schemeClr val="bg1"/>
                </a:solidFill>
              </a:rPr>
              <a:t>Рунт</a:t>
            </a:r>
            <a:r>
              <a:rPr lang="ru-RU" b="1" i="1" dirty="0" smtClean="0">
                <a:solidFill>
                  <a:schemeClr val="bg1"/>
                </a:solidFill>
              </a:rPr>
              <a:t>. Она была спутницей и ближайшим помощником поэта до самой его смерти.</a:t>
            </a:r>
          </a:p>
          <a:p>
            <a:endParaRPr lang="ru-RU" b="1" i="1" dirty="0" smtClean="0">
              <a:solidFill>
                <a:schemeClr val="bg1"/>
              </a:solidFill>
            </a:endParaRPr>
          </a:p>
          <a:p>
            <a:r>
              <a:rPr lang="ru-RU" b="1" i="1" dirty="0" smtClean="0">
                <a:solidFill>
                  <a:schemeClr val="bg1"/>
                </a:solidFill>
              </a:rPr>
              <a:t>3) В начале 1910-х годов Валерий Брюсов, </a:t>
            </a:r>
            <a:r>
              <a:rPr lang="ru-RU" b="1" i="1" dirty="0" err="1" smtClean="0">
                <a:solidFill>
                  <a:schemeClr val="bg1"/>
                </a:solidFill>
              </a:rPr>
              <a:t>Вяч</a:t>
            </a:r>
            <a:r>
              <a:rPr lang="ru-RU" b="1" i="1" dirty="0" smtClean="0">
                <a:solidFill>
                  <a:schemeClr val="bg1"/>
                </a:solidFill>
              </a:rPr>
              <a:t>. Иванов, Андрей Белый и А. С. Петровский составили эфемерную масонскую ложу Люцифер, учреждённую «московским центром» и упразднённую сразу после основания за связь с антропософами. 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3648" y="332656"/>
            <a:ext cx="62646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cap="all" dirty="0" smtClean="0">
                <a:ln w="0"/>
                <a:solidFill>
                  <a:schemeClr val="accent3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Haettenschweiler" pitchFamily="34" charset="0"/>
              </a:rPr>
              <a:t>Интересные факты</a:t>
            </a:r>
            <a:endParaRPr lang="ru-RU" sz="4800" b="1" cap="all" spc="0" dirty="0">
              <a:ln w="0"/>
              <a:solidFill>
                <a:schemeClr val="accent3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Haettenschweiler" pitchFamily="34" charset="0"/>
            </a:endParaRPr>
          </a:p>
        </p:txBody>
      </p:sp>
      <p:pic>
        <p:nvPicPr>
          <p:cNvPr id="4" name="Рисунок 3" descr="120_10-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084168" y="1916832"/>
            <a:ext cx="2571823" cy="3154412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5445224"/>
            <a:ext cx="3600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chemeClr val="bg1"/>
                </a:solidFill>
              </a:rPr>
              <a:t>Почтовая марка СССР из серии «Писатели нашей Родины», посвящённая В. Я. Брюсову, 1963</a:t>
            </a:r>
            <a:endParaRPr lang="ru-RU" sz="1600" b="1" i="1" dirty="0">
              <a:solidFill>
                <a:schemeClr val="bg1"/>
              </a:solidFill>
            </a:endParaRPr>
          </a:p>
        </p:txBody>
      </p:sp>
      <p:pic>
        <p:nvPicPr>
          <p:cNvPr id="3" name="Рисунок 2" descr="USSR_stamp_V.Bryusov_1963_4k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39552" y="1412776"/>
            <a:ext cx="2736304" cy="38901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7fad8f28ea810f2d8b8b900495d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012160" y="2852756"/>
            <a:ext cx="2553072" cy="340196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Рисунок 3" descr="item_907_1.jpe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419872" y="764704"/>
            <a:ext cx="2952328" cy="38465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biLevel thresh="5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786050" y="620688"/>
            <a:ext cx="535785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i="1" cap="all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Haettenschweiler" pitchFamily="34" charset="0"/>
              </a:rPr>
              <a:t>Валерий Яковлевич</a:t>
            </a:r>
          </a:p>
          <a:p>
            <a:pPr algn="ctr"/>
            <a:r>
              <a:rPr lang="ru-RU" sz="5400" b="1" i="1" cap="all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Haettenschweiler" pitchFamily="34" charset="0"/>
              </a:rPr>
              <a:t> БРЮСОВ </a:t>
            </a:r>
          </a:p>
        </p:txBody>
      </p:sp>
      <p:pic>
        <p:nvPicPr>
          <p:cNvPr id="12" name="Рисунок 11" descr="120_10-3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85720" y="428604"/>
            <a:ext cx="3240360" cy="376275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21" name="Прямоугольник 20"/>
          <p:cNvSpPr/>
          <p:nvPr/>
        </p:nvSpPr>
        <p:spPr>
          <a:xfrm>
            <a:off x="3714744" y="3571876"/>
            <a:ext cx="388159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i="1" cap="all" dirty="0" smtClean="0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</a:rPr>
              <a:t>(1873 - 19</a:t>
            </a:r>
            <a:r>
              <a:rPr lang="ru-RU" sz="4400" b="1" i="1" cap="all" dirty="0" smtClean="0">
                <a:ln w="0"/>
                <a:effectLst>
                  <a:reflection blurRad="12700" stA="50000" endPos="50000" dist="5000" dir="5400000" sy="-100000" rotWithShape="0"/>
                </a:effectLst>
              </a:rPr>
              <a:t>24)</a:t>
            </a:r>
            <a:endParaRPr lang="ru-RU" sz="4400" b="1" i="1" cap="all" spc="0" dirty="0">
              <a:ln w="0"/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5024920"/>
            <a:ext cx="3429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i="1" cap="all" dirty="0">
              <a:ln w="0"/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/>
          <p:nvPr/>
        </p:nvSpPr>
        <p:spPr>
          <a:xfrm>
            <a:off x="467544" y="1916832"/>
            <a:ext cx="2718048" cy="3754874"/>
          </a:xfrm>
          <a:custGeom>
            <a:avLst/>
            <a:gdLst>
              <a:gd name="connsiteX0" fmla="*/ 0 w 2718048"/>
              <a:gd name="connsiteY0" fmla="*/ 0 h 3754874"/>
              <a:gd name="connsiteX1" fmla="*/ 2718048 w 2718048"/>
              <a:gd name="connsiteY1" fmla="*/ 0 h 3754874"/>
              <a:gd name="connsiteX2" fmla="*/ 2718048 w 2718048"/>
              <a:gd name="connsiteY2" fmla="*/ 3754874 h 3754874"/>
              <a:gd name="connsiteX3" fmla="*/ 0 w 2718048"/>
              <a:gd name="connsiteY3" fmla="*/ 3754874 h 3754874"/>
              <a:gd name="connsiteX4" fmla="*/ 0 w 2718048"/>
              <a:gd name="connsiteY4" fmla="*/ 0 h 3754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18048" h="3754874">
                <a:moveTo>
                  <a:pt x="0" y="0"/>
                </a:moveTo>
                <a:lnTo>
                  <a:pt x="2718048" y="0"/>
                </a:lnTo>
                <a:lnTo>
                  <a:pt x="2718048" y="3754874"/>
                </a:lnTo>
                <a:lnTo>
                  <a:pt x="0" y="3754874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Below"/>
            <a:lightRig rig="threePt" dir="t"/>
          </a:scene3d>
        </p:spPr>
        <p:txBody>
          <a:bodyPr wrap="square">
            <a:spAutoFit/>
          </a:bodyPr>
          <a:lstStyle/>
          <a:p>
            <a:r>
              <a:rPr lang="ru-RU" sz="1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Segoe Print" pitchFamily="2" charset="0"/>
              </a:rPr>
              <a:t>Мне помнятся и книги эти,</a:t>
            </a:r>
          </a:p>
          <a:p>
            <a:r>
              <a:rPr lang="ru-RU" sz="1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Segoe Print" pitchFamily="2" charset="0"/>
              </a:rPr>
              <a:t>Как в полусне недавний день;</a:t>
            </a:r>
          </a:p>
          <a:p>
            <a:r>
              <a:rPr lang="ru-RU" sz="1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Segoe Print" pitchFamily="2" charset="0"/>
              </a:rPr>
              <a:t>Мы были дерзки, были дети,</a:t>
            </a:r>
          </a:p>
          <a:p>
            <a:r>
              <a:rPr lang="ru-RU" sz="1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Segoe Print" pitchFamily="2" charset="0"/>
              </a:rPr>
              <a:t>Нам все казалось в ярком свете...</a:t>
            </a:r>
          </a:p>
          <a:p>
            <a:endParaRPr lang="ru-RU" sz="1400" dirty="0" smtClean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bg1"/>
              </a:solidFill>
              <a:latin typeface="Segoe Print" pitchFamily="2" charset="0"/>
            </a:endParaRPr>
          </a:p>
          <a:p>
            <a:r>
              <a:rPr lang="ru-RU" sz="1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Segoe Print" pitchFamily="2" charset="0"/>
              </a:rPr>
              <a:t>Теперь в душе и тишь и тень.</a:t>
            </a:r>
          </a:p>
          <a:p>
            <a:r>
              <a:rPr lang="ru-RU" sz="1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Segoe Print" pitchFamily="2" charset="0"/>
              </a:rPr>
              <a:t>Далеко первая ступень.</a:t>
            </a:r>
          </a:p>
          <a:p>
            <a:r>
              <a:rPr lang="ru-RU" sz="1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Segoe Print" pitchFamily="2" charset="0"/>
              </a:rPr>
              <a:t>Пять беглых лет - как пять столетий.</a:t>
            </a:r>
          </a:p>
          <a:p>
            <a:endParaRPr lang="ru-RU" sz="1400" dirty="0" smtClean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bg1"/>
              </a:solidFill>
              <a:latin typeface="Segoe Print" pitchFamily="2" charset="0"/>
            </a:endParaRPr>
          </a:p>
          <a:p>
            <a:r>
              <a:rPr lang="ru-RU" sz="1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Segoe Print" pitchFamily="2" charset="0"/>
              </a:rPr>
              <a:t>В.Я.Брюсов</a:t>
            </a:r>
          </a:p>
          <a:p>
            <a:r>
              <a:rPr lang="ru-RU" sz="1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Segoe Print" pitchFamily="2" charset="0"/>
              </a:rPr>
              <a:t>1900</a:t>
            </a:r>
            <a:endParaRPr lang="ru-RU" sz="14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bg1"/>
              </a:solidFill>
              <a:latin typeface="Segoe Print" pitchFamily="2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23728" y="620688"/>
            <a:ext cx="455926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latin typeface="Haettenschweiler" pitchFamily="34" charset="0"/>
              </a:rPr>
              <a:t>Русские символисты</a:t>
            </a:r>
            <a:endParaRPr lang="ru-RU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/>
              <a:latin typeface="Haettenschweiler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79912" y="1700808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i="1" dirty="0" smtClean="0">
                <a:cs typeface="Browallia New" pitchFamily="34" charset="-34"/>
              </a:rPr>
              <a:t>Символизм как явление в литературе и искусстве впервые появился во Франции в последней четверти XIX века и к концу века распространился в большинстве стран Европы. Символизм становится первым значительным модернистским направлением в России; одновременно с зарождением символизма в России начинается Серебряный век русской литературы. Русских символистов объединяло недоверие к обыденному слову, стремление выражаться посредством аллегорий и символов. «Мысль изречённая — есть ложь» — стих русского поэта Фёдора Тютчева — предшественника русского символизма.</a:t>
            </a:r>
            <a:endParaRPr lang="ru-RU" i="1" dirty="0">
              <a:cs typeface="Browallia New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764704"/>
            <a:ext cx="80648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solidFill>
                  <a:schemeClr val="bg1"/>
                </a:solidFill>
              </a:rPr>
              <a:t>Символизм - одна из влиятельных литературных группировок на рубеже XIX и XX вв. В отличие от петербургской группы так называемых старших символистов (Д.С. Мережковский, З.Н. Гиппиус, Сологуб), склонных к пессимизму, разочарованию и безысходности, московская группа «младших» символистов, оформившаяся в первое десятилетие XX в. (К.Д. Бальмонт, Андрей Белый, А.А. Блок, В.И. Иванов, В.Я. Брюсов, Эллис и др.), отличалась динамично-ярким мироощущением, ритмической энергией письма, охотно оперировала знаками-символами светлых предзнаменований («солнце», «зори» и т.п.) и ожидания благих исторических перемен. Символисты основали ряд издательств («Скорпион» с альманахами «Северные цветы», «Гриф», «Мусагет»), выпускали журналы «Весы» (1904—09), «Золотое руно».</a:t>
            </a:r>
            <a:endParaRPr lang="ru-RU" b="1" i="1" dirty="0">
              <a:solidFill>
                <a:schemeClr val="bg1"/>
              </a:solidFill>
            </a:endParaRPr>
          </a:p>
        </p:txBody>
      </p:sp>
      <p:pic>
        <p:nvPicPr>
          <p:cNvPr id="4" name="Рисунок 3" descr="017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483768" y="4221088"/>
            <a:ext cx="3666306" cy="21631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556792"/>
            <a:ext cx="53285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solidFill>
                  <a:schemeClr val="bg1"/>
                </a:solidFill>
              </a:rPr>
              <a:t> БРЮСОВ Валерий Яковлевич (1873 - 1924), поэт, прозаик, теоретик литературоведения, переводчик. Родился 1 декабря в Москве в зажиточной купеческой семье. Брюсов вспоминал: "Над столом отца висели портреты Чернышевского и Писарева. Я был воспитан... в принципах материализма и атеизма". Особо чтимым поэтом в семье был Н.Некрасов.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332656"/>
            <a:ext cx="784887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cap="all" spc="0" dirty="0" smtClean="0">
                <a:ln w="0"/>
                <a:solidFill>
                  <a:schemeClr val="accent3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Haettenschweiler" pitchFamily="34" charset="0"/>
              </a:rPr>
              <a:t>Детство и юность   В.я.Брюсова</a:t>
            </a:r>
            <a:endParaRPr lang="ru-RU" sz="4800" b="1" cap="all" spc="0" dirty="0">
              <a:ln w="0"/>
              <a:solidFill>
                <a:schemeClr val="accent3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Haettenschweiler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3933056"/>
            <a:ext cx="85324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solidFill>
                  <a:schemeClr val="bg1"/>
                </a:solidFill>
              </a:rPr>
              <a:t>Учился в гимназии известного педагога </a:t>
            </a:r>
          </a:p>
          <a:p>
            <a:pPr algn="just"/>
            <a:r>
              <a:rPr lang="ru-RU" b="1" i="1" dirty="0" smtClean="0">
                <a:solidFill>
                  <a:schemeClr val="bg1"/>
                </a:solidFill>
              </a:rPr>
              <a:t>Л.Поливанова, оказавшего заметное влияние </a:t>
            </a:r>
          </a:p>
          <a:p>
            <a:pPr algn="just"/>
            <a:r>
              <a:rPr lang="ru-RU" b="1" i="1" dirty="0" smtClean="0">
                <a:solidFill>
                  <a:schemeClr val="bg1"/>
                </a:solidFill>
              </a:rPr>
              <a:t>на будущего поэта. Уже в тринадцать лет Брюсов</a:t>
            </a:r>
          </a:p>
          <a:p>
            <a:pPr algn="just"/>
            <a:r>
              <a:rPr lang="ru-RU" b="1" i="1" dirty="0" smtClean="0">
                <a:solidFill>
                  <a:schemeClr val="bg1"/>
                </a:solidFill>
              </a:rPr>
              <a:t> решает стать писателем. Круг интересов гимназиста Брюсова - это литература, история, философия, астрономия. Поступив в 1892 в Московский университет на историческое отделение историко-филологического факультета, он углубленно изучает историю, философию, литературу, искусство, языки.</a:t>
            </a:r>
            <a:endParaRPr lang="ru-RU" b="1" i="1" dirty="0">
              <a:solidFill>
                <a:schemeClr val="bg1"/>
              </a:solidFill>
            </a:endParaRPr>
          </a:p>
        </p:txBody>
      </p:sp>
      <p:pic>
        <p:nvPicPr>
          <p:cNvPr id="7" name="Рисунок 6" descr="item_906_1.jpe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156176" y="1556792"/>
            <a:ext cx="2304256" cy="30805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1412776"/>
            <a:ext cx="79208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solidFill>
                  <a:schemeClr val="bg1"/>
                </a:solidFill>
              </a:rPr>
              <a:t>К началу 1890-х наступила пора увлечённости Брюсова произведениями французских символистов — </a:t>
            </a:r>
            <a:r>
              <a:rPr lang="ru-RU" b="1" i="1" dirty="0" err="1" smtClean="0">
                <a:solidFill>
                  <a:schemeClr val="bg1"/>
                </a:solidFill>
              </a:rPr>
              <a:t>Бодлера</a:t>
            </a:r>
            <a:r>
              <a:rPr lang="ru-RU" b="1" i="1" dirty="0" smtClean="0">
                <a:solidFill>
                  <a:schemeClr val="bg1"/>
                </a:solidFill>
              </a:rPr>
              <a:t>, Верлена, </a:t>
            </a:r>
            <a:r>
              <a:rPr lang="ru-RU" b="1" i="1" dirty="0" err="1" smtClean="0">
                <a:solidFill>
                  <a:schemeClr val="bg1"/>
                </a:solidFill>
              </a:rPr>
              <a:t>Малларме</a:t>
            </a:r>
            <a:r>
              <a:rPr lang="ru-RU" b="1" i="1" dirty="0" smtClean="0">
                <a:solidFill>
                  <a:schemeClr val="bg1"/>
                </a:solidFill>
              </a:rPr>
              <a:t>. «Знакомство в начале 90-х годов с поэзией Верлена и </a:t>
            </a:r>
            <a:r>
              <a:rPr lang="ru-RU" b="1" i="1" dirty="0" err="1" smtClean="0">
                <a:solidFill>
                  <a:schemeClr val="bg1"/>
                </a:solidFill>
              </a:rPr>
              <a:t>Малларме</a:t>
            </a:r>
            <a:r>
              <a:rPr lang="ru-RU" b="1" i="1" dirty="0" smtClean="0">
                <a:solidFill>
                  <a:schemeClr val="bg1"/>
                </a:solidFill>
              </a:rPr>
              <a:t>, а вскоре и </a:t>
            </a:r>
            <a:r>
              <a:rPr lang="ru-RU" b="1" i="1" dirty="0" err="1" smtClean="0">
                <a:solidFill>
                  <a:schemeClr val="bg1"/>
                </a:solidFill>
              </a:rPr>
              <a:t>Бодлера</a:t>
            </a:r>
            <a:r>
              <a:rPr lang="ru-RU" b="1" i="1" dirty="0" smtClean="0">
                <a:solidFill>
                  <a:schemeClr val="bg1"/>
                </a:solidFill>
              </a:rPr>
              <a:t>, открыло мне новый мир. Под впечатлением их творчества созданы те мои стихи, которые впервые появились в печати», — вспоминает Брюсов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99792" y="3140968"/>
            <a:ext cx="59766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solidFill>
                  <a:schemeClr val="bg1"/>
                </a:solidFill>
              </a:rPr>
              <a:t>В 1890-х годах Брюсов написал несколько статей о французских поэтах. В период с 1894 по 1895 год он издал (под псевдонимом Валерий Маслов) три сборника «Русские символисты», куда вошли многие из его собственных стихов. В 1895 году появился на свет первый сборник исключительно </a:t>
            </a:r>
            <a:r>
              <a:rPr lang="ru-RU" b="1" i="1" dirty="0" err="1" smtClean="0">
                <a:solidFill>
                  <a:schemeClr val="bg1"/>
                </a:solidFill>
              </a:rPr>
              <a:t>брюсовских</a:t>
            </a:r>
            <a:r>
              <a:rPr lang="ru-RU" b="1" i="1" dirty="0" smtClean="0">
                <a:solidFill>
                  <a:schemeClr val="bg1"/>
                </a:solidFill>
              </a:rPr>
              <a:t> стихов — «</a:t>
            </a:r>
            <a:r>
              <a:rPr lang="ru-RU" b="1" i="1" dirty="0" err="1" smtClean="0">
                <a:solidFill>
                  <a:schemeClr val="bg1"/>
                </a:solidFill>
              </a:rPr>
              <a:t>Chefs</a:t>
            </a:r>
            <a:r>
              <a:rPr lang="ru-RU" b="1" i="1" dirty="0" smtClean="0">
                <a:solidFill>
                  <a:schemeClr val="bg1"/>
                </a:solidFill>
              </a:rPr>
              <a:t> </a:t>
            </a:r>
            <a:r>
              <a:rPr lang="ru-RU" b="1" i="1" dirty="0" err="1" smtClean="0">
                <a:solidFill>
                  <a:schemeClr val="bg1"/>
                </a:solidFill>
              </a:rPr>
              <a:t>d’oeuvre</a:t>
            </a:r>
            <a:r>
              <a:rPr lang="ru-RU" b="1" i="1" dirty="0" smtClean="0">
                <a:solidFill>
                  <a:schemeClr val="bg1"/>
                </a:solidFill>
              </a:rPr>
              <a:t>» («Шедевры»); нападки печати вызвало уже само название сборника, не соответствовавшее, по мнению критики, содержанию сборника (самовлюблённость была характерна для Брюсова.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31640" y="332656"/>
            <a:ext cx="590465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cap="all" dirty="0" smtClean="0">
                <a:ln w="0"/>
                <a:solidFill>
                  <a:schemeClr val="accent3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Haettenschweiler" pitchFamily="34" charset="0"/>
              </a:rPr>
              <a:t>Вхождение в литературу</a:t>
            </a:r>
            <a:endParaRPr lang="ru-RU" sz="4800" b="1" cap="all" spc="0" dirty="0">
              <a:ln w="0"/>
              <a:solidFill>
                <a:schemeClr val="accent3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Haettenschweiler" pitchFamily="34" charset="0"/>
            </a:endParaRPr>
          </a:p>
        </p:txBody>
      </p:sp>
      <p:pic>
        <p:nvPicPr>
          <p:cNvPr id="7" name="Рисунок 6" descr="Brusov1890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95536" y="3284984"/>
            <a:ext cx="2092135" cy="26510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548680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i="1" dirty="0" smtClean="0">
                <a:solidFill>
                  <a:schemeClr val="bg1"/>
                </a:solidFill>
              </a:rPr>
              <a:t>Брюсов беспрестанно ищет новые формы стиха, создаёт экзотические рифмы, необычные образы:</a:t>
            </a:r>
          </a:p>
          <a:p>
            <a:pPr algn="just"/>
            <a:endParaRPr lang="ru-RU" b="1" i="1" dirty="0" smtClean="0">
              <a:solidFill>
                <a:schemeClr val="bg1"/>
              </a:solidFill>
            </a:endParaRPr>
          </a:p>
          <a:p>
            <a:pPr algn="just"/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Тень </a:t>
            </a:r>
            <a:r>
              <a:rPr lang="ru-RU" b="1" i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несозданных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созданий</a:t>
            </a:r>
          </a:p>
          <a:p>
            <a:pPr algn="just"/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Колыхается во сне</a:t>
            </a:r>
          </a:p>
          <a:p>
            <a:pPr algn="just"/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Словно лопасти латаний</a:t>
            </a:r>
          </a:p>
          <a:p>
            <a:pPr algn="just"/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эмалевой стене.</a:t>
            </a:r>
          </a:p>
          <a:p>
            <a:pPr algn="just"/>
            <a:endParaRPr lang="ru-RU" b="1" i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Фиолетовые руки</a:t>
            </a:r>
          </a:p>
          <a:p>
            <a:pPr algn="just"/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эмалевой стене</a:t>
            </a:r>
          </a:p>
          <a:p>
            <a:pPr algn="just"/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Полусонно чертят звуки</a:t>
            </a:r>
          </a:p>
          <a:p>
            <a:pPr algn="just"/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b="1" i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звонкозвучной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тишине…</a:t>
            </a:r>
          </a:p>
          <a:p>
            <a:pPr algn="just"/>
            <a:endParaRPr lang="ru-RU" b="1" i="1" dirty="0" smtClean="0">
              <a:solidFill>
                <a:schemeClr val="bg1"/>
              </a:solidFill>
            </a:endParaRPr>
          </a:p>
          <a:p>
            <a:pPr algn="just"/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4509120"/>
            <a:ext cx="83529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solidFill>
                  <a:schemeClr val="bg1"/>
                </a:solidFill>
              </a:rPr>
              <a:t>Окончив в 1899 году университет, Брюсов целиком посвятил себя литературе. Несколько лет он проработал в журнале П. И. Бартенева «Русский архив».</a:t>
            </a:r>
          </a:p>
          <a:p>
            <a:pPr algn="just"/>
            <a:r>
              <a:rPr lang="ru-RU" b="1" i="1" dirty="0" smtClean="0">
                <a:solidFill>
                  <a:schemeClr val="bg1"/>
                </a:solidFill>
              </a:rPr>
              <a:t>Во второй половине 1890-х годов Брюсов сблизился с поэтами-символистами, в частности — с К. Д. Бальмонтом, стал одним из инициаторов и руководителей основанного в 1899 году С. А. Поляковым издательства «Скорпион», объединившего сторонников «нового искусства».</a:t>
            </a:r>
          </a:p>
        </p:txBody>
      </p:sp>
      <p:pic>
        <p:nvPicPr>
          <p:cNvPr id="6" name="Рисунок 5" descr="300px-Vrubel_Bryusov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364088" y="908720"/>
            <a:ext cx="2520280" cy="326513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HeroicExtremeLeftFacing"/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772816"/>
            <a:ext cx="43924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solidFill>
                  <a:schemeClr val="bg1"/>
                </a:solidFill>
              </a:rPr>
              <a:t>Сознание одиночества, презрение к человечеству, предчувствие неминуемого забвения (характерные стихотворения — «В дни запустений» (1899), «Словно нездешние тени» (1900)) нашли отражение в сборнике «</a:t>
            </a:r>
            <a:r>
              <a:rPr lang="ru-RU" b="1" i="1" dirty="0" err="1" smtClean="0">
                <a:solidFill>
                  <a:schemeClr val="bg1"/>
                </a:solidFill>
              </a:rPr>
              <a:t>Urbi</a:t>
            </a:r>
            <a:r>
              <a:rPr lang="ru-RU" b="1" i="1" dirty="0" smtClean="0">
                <a:solidFill>
                  <a:schemeClr val="bg1"/>
                </a:solidFill>
              </a:rPr>
              <a:t> </a:t>
            </a:r>
            <a:r>
              <a:rPr lang="ru-RU" b="1" i="1" dirty="0" err="1" smtClean="0">
                <a:solidFill>
                  <a:schemeClr val="bg1"/>
                </a:solidFill>
              </a:rPr>
              <a:t>et</a:t>
            </a:r>
            <a:r>
              <a:rPr lang="ru-RU" b="1" i="1" dirty="0" smtClean="0">
                <a:solidFill>
                  <a:schemeClr val="bg1"/>
                </a:solidFill>
              </a:rPr>
              <a:t> </a:t>
            </a:r>
            <a:r>
              <a:rPr lang="ru-RU" b="1" i="1" dirty="0" err="1" smtClean="0">
                <a:solidFill>
                  <a:schemeClr val="bg1"/>
                </a:solidFill>
              </a:rPr>
              <a:t>Orbi</a:t>
            </a:r>
            <a:r>
              <a:rPr lang="ru-RU" b="1" i="1" dirty="0" smtClean="0">
                <a:solidFill>
                  <a:schemeClr val="bg1"/>
                </a:solidFill>
              </a:rPr>
              <a:t>» («Граду и миру»), вышедшем в 1903 году; Брюсова вдохновляют уже не синтетические образы: всё чаще поэт обращается к «гражданской» теме. Классическим примером гражданской лирики (и, пожалуй, наиболее известным в сборнике) является стихотворение «Каменщик». Для себя Брюсов выбирает среди всех жизненных путей «путь труда, как путь иной»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31640" y="332656"/>
            <a:ext cx="691276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cap="all" dirty="0" smtClean="0">
                <a:ln w="0"/>
                <a:solidFill>
                  <a:schemeClr val="accent3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Haettenschweiler" pitchFamily="34" charset="0"/>
              </a:rPr>
              <a:t>Темы и настроения в творчестве</a:t>
            </a:r>
            <a:endParaRPr lang="ru-RU" sz="4800" b="1" cap="all" spc="0" dirty="0">
              <a:ln w="0"/>
              <a:solidFill>
                <a:schemeClr val="accent3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Haettenschweiler" pitchFamily="34" charset="0"/>
            </a:endParaRPr>
          </a:p>
        </p:txBody>
      </p:sp>
      <p:pic>
        <p:nvPicPr>
          <p:cNvPr id="7" name="Рисунок 6" descr="brusov(1)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932040" y="1844824"/>
            <a:ext cx="3456384" cy="18446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5076056" y="3861048"/>
            <a:ext cx="3438128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i="1" dirty="0" smtClean="0">
                <a:solidFill>
                  <a:schemeClr val="tx1">
                    <a:lumMod val="85000"/>
                  </a:schemeClr>
                </a:solidFill>
              </a:rPr>
              <a:t>«Давно ушел я в мир, где думы,</a:t>
            </a:r>
          </a:p>
          <a:p>
            <a:pPr algn="ctr"/>
            <a:r>
              <a:rPr lang="ru-RU" sz="1400" b="1" i="1" dirty="0" smtClean="0">
                <a:solidFill>
                  <a:schemeClr val="tx1">
                    <a:lumMod val="85000"/>
                  </a:schemeClr>
                </a:solidFill>
              </a:rPr>
              <a:t>Давно познал нездешний свет.</a:t>
            </a:r>
          </a:p>
          <a:p>
            <a:pPr algn="ctr"/>
            <a:r>
              <a:rPr lang="ru-RU" sz="1400" b="1" i="1" dirty="0" smtClean="0">
                <a:solidFill>
                  <a:schemeClr val="tx1">
                    <a:lumMod val="85000"/>
                  </a:schemeClr>
                </a:solidFill>
              </a:rPr>
              <a:t>Мне странны красочные шумы,</a:t>
            </a:r>
          </a:p>
          <a:p>
            <a:pPr algn="ctr"/>
            <a:r>
              <a:rPr lang="ru-RU" sz="1400" b="1" i="1" dirty="0" smtClean="0">
                <a:solidFill>
                  <a:schemeClr val="tx1">
                    <a:lumMod val="85000"/>
                  </a:schemeClr>
                </a:solidFill>
              </a:rPr>
              <a:t>Страстям — в душе ответа нет.</a:t>
            </a:r>
          </a:p>
          <a:p>
            <a:pPr algn="ctr"/>
            <a:endParaRPr lang="ru-RU" sz="1400" b="1" i="1" dirty="0" smtClean="0">
              <a:solidFill>
                <a:schemeClr val="tx1">
                  <a:lumMod val="85000"/>
                </a:schemeClr>
              </a:solidFill>
            </a:endParaRPr>
          </a:p>
          <a:p>
            <a:pPr algn="ctr"/>
            <a:r>
              <a:rPr lang="ru-RU" sz="1400" b="1" i="1" dirty="0" smtClean="0">
                <a:solidFill>
                  <a:schemeClr val="tx1">
                    <a:lumMod val="85000"/>
                  </a:schemeClr>
                </a:solidFill>
              </a:rPr>
              <a:t>Могу я медлить миг мгновенный,</a:t>
            </a:r>
          </a:p>
          <a:p>
            <a:pPr algn="ctr"/>
            <a:r>
              <a:rPr lang="ru-RU" sz="1400" b="1" i="1" dirty="0" smtClean="0">
                <a:solidFill>
                  <a:schemeClr val="tx1">
                    <a:lumMod val="85000"/>
                  </a:schemeClr>
                </a:solidFill>
              </a:rPr>
              <a:t>Но ввысь иду одной тропой.</a:t>
            </a:r>
          </a:p>
          <a:p>
            <a:pPr algn="ctr"/>
            <a:r>
              <a:rPr lang="ru-RU" sz="1400" b="1" i="1" dirty="0" smtClean="0">
                <a:solidFill>
                  <a:schemeClr val="tx1">
                    <a:lumMod val="85000"/>
                  </a:schemeClr>
                </a:solidFill>
              </a:rPr>
              <a:t>Кто мне шепнул о жизни пленной?</a:t>
            </a:r>
          </a:p>
          <a:p>
            <a:pPr algn="ctr"/>
            <a:r>
              <a:rPr lang="ru-RU" sz="1400" b="1" i="1" dirty="0" smtClean="0">
                <a:solidFill>
                  <a:schemeClr val="tx1">
                    <a:lumMod val="85000"/>
                  </a:schemeClr>
                </a:solidFill>
              </a:rPr>
              <a:t>Моя звезда! я только твой»</a:t>
            </a:r>
          </a:p>
          <a:p>
            <a:pPr algn="ctr"/>
            <a:endParaRPr lang="ru-RU" sz="1400" b="1" i="1" dirty="0" smtClean="0">
              <a:solidFill>
                <a:schemeClr val="tx1">
                  <a:lumMod val="85000"/>
                </a:schemeClr>
              </a:solidFill>
            </a:endParaRPr>
          </a:p>
          <a:p>
            <a:pPr algn="ctr"/>
            <a:r>
              <a:rPr lang="ru-RU" sz="1200" b="1" i="1" dirty="0" smtClean="0">
                <a:solidFill>
                  <a:schemeClr val="tx1">
                    <a:lumMod val="85000"/>
                  </a:schemeClr>
                </a:solidFill>
              </a:rPr>
              <a:t>25 января 1900</a:t>
            </a:r>
            <a:endParaRPr lang="ru-RU" sz="1200" b="1" i="1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340768"/>
            <a:ext cx="842493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b="1" i="1" dirty="0" smtClean="0">
              <a:solidFill>
                <a:schemeClr val="bg1"/>
              </a:solidFill>
            </a:endParaRPr>
          </a:p>
          <a:p>
            <a:pPr algn="just"/>
            <a:r>
              <a:rPr lang="ru-RU" b="1" i="1" dirty="0" smtClean="0">
                <a:solidFill>
                  <a:schemeClr val="bg1"/>
                </a:solidFill>
              </a:rPr>
              <a:t>Организаторская роль Брюсова в русском символизме очень значительна. Возглавляемые им «Весы» стали самым тщательным по отбору материала и авторитетным модернистским журналом. Брюсов оказал влияние советами и критикой на творчество очень многих младших поэтов. Он пользовался большим авторитетом как среди сверстников-символистов, так и среди литературной молодёжи, имел репутацию строгого безукоризненного «мэтра», творящего поэзию «мага», «жреца» культуры, и среди акмеистов (Николай Гумилёв, Зенкевич, Мандельштам), и футуристов (Пастернак, </a:t>
            </a:r>
            <a:r>
              <a:rPr lang="ru-RU" b="1" i="1" dirty="0" err="1" smtClean="0">
                <a:solidFill>
                  <a:schemeClr val="bg1"/>
                </a:solidFill>
              </a:rPr>
              <a:t>Шершеневич</a:t>
            </a:r>
            <a:r>
              <a:rPr lang="ru-RU" b="1" i="1" dirty="0" smtClean="0">
                <a:solidFill>
                  <a:schemeClr val="bg1"/>
                </a:solidFill>
              </a:rPr>
              <a:t> и др.). </a:t>
            </a:r>
          </a:p>
          <a:p>
            <a:pPr algn="just"/>
            <a:endParaRPr lang="ru-RU" b="1" i="1" dirty="0" smtClean="0">
              <a:solidFill>
                <a:schemeClr val="bg1"/>
              </a:solidFill>
            </a:endParaRPr>
          </a:p>
          <a:p>
            <a:pPr algn="just"/>
            <a:r>
              <a:rPr lang="ru-RU" b="1" i="1" dirty="0" smtClean="0">
                <a:solidFill>
                  <a:schemeClr val="bg1"/>
                </a:solidFill>
              </a:rPr>
              <a:t>Брюсов также принимал активное участие в жизни Московского литературно-художественного кружка, в частности — был его директором (с 1908 года). Сотрудничал в журнале «Новый путь» (в 1903 году, стал секретарём редакции).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31640" y="332656"/>
            <a:ext cx="691276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cap="all" dirty="0" smtClean="0">
                <a:ln w="0"/>
                <a:solidFill>
                  <a:schemeClr val="accent3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Haettenschweiler" pitchFamily="34" charset="0"/>
              </a:rPr>
              <a:t>Лидер символизма</a:t>
            </a:r>
            <a:endParaRPr lang="ru-RU" sz="4800" b="1" cap="all" spc="0" dirty="0">
              <a:ln w="0"/>
              <a:solidFill>
                <a:schemeClr val="accent3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Haettenschweiler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132</TotalTime>
  <Words>1581</Words>
  <Application>Microsoft Office PowerPoint</Application>
  <PresentationFormat>Экран (4:3)</PresentationFormat>
  <Paragraphs>100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9" baseType="lpstr">
      <vt:lpstr>Arial</vt:lpstr>
      <vt:lpstr>Book Antiqua</vt:lpstr>
      <vt:lpstr>Browallia New</vt:lpstr>
      <vt:lpstr>Calibri</vt:lpstr>
      <vt:lpstr>Haettenschweiler</vt:lpstr>
      <vt:lpstr>Lucida Sans</vt:lpstr>
      <vt:lpstr>Segoe Print</vt:lpstr>
      <vt:lpstr>Times New Roman</vt:lpstr>
      <vt:lpstr>Wingdings</vt:lpstr>
      <vt:lpstr>Wingdings 2</vt:lpstr>
      <vt:lpstr>Wingdings 3</vt:lpstr>
      <vt:lpstr>Апекс</vt:lpstr>
      <vt:lpstr>Презентация  к уроку литературы по теме:   «Серебряный век» русской поэзии.  Символизм.  Творчество В.Я.Брюсова.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XXXXX</cp:lastModifiedBy>
  <cp:revision>19</cp:revision>
  <dcterms:created xsi:type="dcterms:W3CDTF">2011-11-10T19:09:24Z</dcterms:created>
  <dcterms:modified xsi:type="dcterms:W3CDTF">2021-03-18T13:33:00Z</dcterms:modified>
</cp:coreProperties>
</file>