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1"/>
  </p:sldMasterIdLst>
  <p:sldIdLst>
    <p:sldId id="256" r:id="rId2"/>
    <p:sldId id="257" r:id="rId3"/>
    <p:sldId id="301" r:id="rId4"/>
    <p:sldId id="281" r:id="rId5"/>
    <p:sldId id="282" r:id="rId6"/>
    <p:sldId id="283" r:id="rId7"/>
    <p:sldId id="284" r:id="rId8"/>
    <p:sldId id="292" r:id="rId9"/>
    <p:sldId id="294" r:id="rId10"/>
    <p:sldId id="285" r:id="rId11"/>
    <p:sldId id="286" r:id="rId12"/>
    <p:sldId id="287" r:id="rId13"/>
    <p:sldId id="288" r:id="rId14"/>
    <p:sldId id="289" r:id="rId15"/>
    <p:sldId id="290" r:id="rId16"/>
    <p:sldId id="295" r:id="rId17"/>
    <p:sldId id="296" r:id="rId18"/>
    <p:sldId id="297" r:id="rId19"/>
    <p:sldId id="299" r:id="rId20"/>
    <p:sldId id="298" r:id="rId21"/>
    <p:sldId id="300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1" r:id="rId35"/>
    <p:sldId id="272" r:id="rId36"/>
    <p:sldId id="280" r:id="rId37"/>
    <p:sldId id="273" r:id="rId38"/>
    <p:sldId id="274" r:id="rId39"/>
    <p:sldId id="275" r:id="rId40"/>
    <p:sldId id="276" r:id="rId41"/>
    <p:sldId id="277" r:id="rId42"/>
    <p:sldId id="278" r:id="rId43"/>
    <p:sldId id="279" r:id="rId44"/>
    <p:sldId id="303" r:id="rId45"/>
    <p:sldId id="302" r:id="rId46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421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722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5267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5360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42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303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548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812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6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4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51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94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634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317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650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91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1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A7308A3-3C6B-47A7-8F4E-E41F5C5A8862}" type="datetimeFigureOut">
              <a:rPr lang="ru-RU" smtClean="0"/>
              <a:t>20.03.2021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DE946-2A10-4BC0-9646-87A042246C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273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Новокрестьянская</a:t>
            </a:r>
            <a:r>
              <a:rPr lang="ru-RU" dirty="0" smtClean="0"/>
              <a:t> поэзия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6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138" y="658860"/>
            <a:ext cx="8825657" cy="1915647"/>
          </a:xfrm>
        </p:spPr>
        <p:txBody>
          <a:bodyPr/>
          <a:lstStyle/>
          <a:p>
            <a:pPr algn="ctr"/>
            <a:r>
              <a:rPr lang="ru-RU" dirty="0" smtClean="0"/>
              <a:t>Жизнь и творчество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Николая Алексеевича Клюева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665" y="2904258"/>
            <a:ext cx="6174098" cy="349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Происхождение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Дата рождения: 10 (22)  октября 1884 года</a:t>
            </a:r>
          </a:p>
          <a:p>
            <a:r>
              <a:rPr lang="ru-RU" sz="2400" dirty="0" smtClean="0"/>
              <a:t>Место рождения: с. </a:t>
            </a:r>
            <a:r>
              <a:rPr lang="ru-RU" sz="2400" dirty="0" err="1" smtClean="0"/>
              <a:t>Коштуг</a:t>
            </a:r>
            <a:r>
              <a:rPr lang="ru-RU" sz="2400" dirty="0" smtClean="0"/>
              <a:t>, </a:t>
            </a:r>
            <a:r>
              <a:rPr lang="ru-RU" sz="2400" dirty="0" err="1" smtClean="0"/>
              <a:t>Вышегородского</a:t>
            </a:r>
            <a:r>
              <a:rPr lang="ru-RU" sz="2400" dirty="0" smtClean="0"/>
              <a:t> уезда, </a:t>
            </a:r>
            <a:r>
              <a:rPr lang="ru-RU" sz="2400" dirty="0" err="1" smtClean="0"/>
              <a:t>Олонецкой</a:t>
            </a:r>
            <a:r>
              <a:rPr lang="ru-RU" sz="2400" dirty="0" smtClean="0"/>
              <a:t> губернии</a:t>
            </a:r>
          </a:p>
          <a:p>
            <a:r>
              <a:rPr lang="ru-RU" sz="2400" dirty="0" smtClean="0"/>
              <a:t>В крестьянской, старообрядческой семье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2983" y="1854447"/>
            <a:ext cx="2681853" cy="44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800" dirty="0" smtClean="0"/>
              <a:t>Церковно-приходская школа</a:t>
            </a:r>
          </a:p>
          <a:p>
            <a:r>
              <a:rPr lang="ru-RU" sz="2800" dirty="0" smtClean="0"/>
              <a:t>Соловецкий монастырь</a:t>
            </a:r>
          </a:p>
          <a:p>
            <a:r>
              <a:rPr lang="ru-RU" sz="2800" dirty="0" smtClean="0"/>
              <a:t>Странствия по России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79366" y="1370314"/>
            <a:ext cx="4395788" cy="34933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1237" y="3559378"/>
            <a:ext cx="4779818" cy="30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Начало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46112" y="1607127"/>
            <a:ext cx="4853540" cy="4649211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ru-RU" b="1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Печататься стал с 1904 года</a:t>
            </a:r>
            <a:r>
              <a:rPr lang="ru-RU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. </a:t>
            </a:r>
            <a:endParaRPr lang="ru-RU" kern="150" dirty="0" smtClean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b="1" kern="150" dirty="0" smtClean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 </a:t>
            </a:r>
            <a:r>
              <a:rPr lang="ru-RU" b="1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1906 году был арестован</a:t>
            </a:r>
            <a:r>
              <a:rPr lang="ru-RU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 подстрекательство крестьян и агитацию противозаконных </a:t>
            </a:r>
            <a:r>
              <a:rPr lang="ru-RU" kern="150" dirty="0" smtClean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идей.</a:t>
            </a:r>
          </a:p>
          <a:p>
            <a:pPr algn="just">
              <a:lnSpc>
                <a:spcPct val="150000"/>
              </a:lnSpc>
            </a:pPr>
            <a:r>
              <a:rPr lang="ru-RU" b="1" kern="150" dirty="0" smtClean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В </a:t>
            </a:r>
            <a:r>
              <a:rPr lang="ru-RU" b="1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1907 году начинает переписываться с Блоком</a:t>
            </a:r>
            <a:r>
              <a:rPr lang="ru-RU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, с подачи которого К</a:t>
            </a:r>
            <a:r>
              <a:rPr lang="ru-RU" kern="150" dirty="0" smtClean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люев </a:t>
            </a:r>
            <a:r>
              <a:rPr lang="ru-RU" kern="150" dirty="0">
                <a:latin typeface="Times New Roman" panose="02020603050405020304" pitchFamily="18" charset="0"/>
                <a:ea typeface="Andale Sans UI"/>
                <a:cs typeface="Tahoma" panose="020B0604030504040204" pitchFamily="34" charset="0"/>
              </a:rPr>
              <a:t>печатается в различных журналах: «Современник», «Нива», «Заветы», «Новая земля».</a:t>
            </a:r>
            <a:endParaRPr lang="ru-RU" sz="1400" kern="150" dirty="0">
              <a:latin typeface="Times New Roman" panose="02020603050405020304" pitchFamily="18" charset="0"/>
              <a:ea typeface="Andale Sans UI"/>
              <a:cs typeface="Tahoma" panose="020B0604030504040204" pitchFamily="34" charset="0"/>
            </a:endParaRPr>
          </a:p>
          <a:p>
            <a:endParaRPr lang="ru-RU" dirty="0" smtClean="0"/>
          </a:p>
          <a:p>
            <a:r>
              <a:rPr lang="ru-RU" b="1" dirty="0" smtClean="0"/>
              <a:t>1911 – сборник «Сосен перезвон»</a:t>
            </a:r>
          </a:p>
          <a:p>
            <a:r>
              <a:rPr lang="ru-RU" b="1" dirty="0" smtClean="0"/>
              <a:t>1912  - «Братские песни»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89615" y="1607127"/>
            <a:ext cx="4200525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1915 – знакомство с Есениным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7418" y="1620982"/>
            <a:ext cx="5084618" cy="5029200"/>
          </a:xfrm>
        </p:spPr>
        <p:txBody>
          <a:bodyPr>
            <a:normAutofit fontScale="85000" lnSpcReduction="10000"/>
          </a:bodyPr>
          <a:lstStyle/>
          <a:p>
            <a:r>
              <a:rPr lang="ru-RU" sz="2800" dirty="0" smtClean="0"/>
              <a:t>Создание литературной группы «Краса»</a:t>
            </a:r>
          </a:p>
          <a:p>
            <a:pPr algn="ctr"/>
            <a:r>
              <a:rPr lang="ru-RU" sz="2800" dirty="0" smtClean="0"/>
              <a:t>Есенин: «Клюев – мой учитель»</a:t>
            </a:r>
          </a:p>
          <a:p>
            <a:endParaRPr lang="ru-RU" dirty="0" smtClean="0"/>
          </a:p>
          <a:p>
            <a:r>
              <a:rPr lang="ru-RU" dirty="0"/>
              <a:t>Тебе, мой совенок, птаха моя любимая!..</a:t>
            </a:r>
          </a:p>
          <a:p>
            <a:r>
              <a:rPr lang="ru-RU" dirty="0"/>
              <a:t>Лепил я твою душеньку, как гнездо касатка...</a:t>
            </a:r>
          </a:p>
          <a:p>
            <a:r>
              <a:rPr lang="ru-RU" dirty="0"/>
              <a:t>Ушел ты от меня разбойными тропинками!..</a:t>
            </a:r>
          </a:p>
          <a:p>
            <a:r>
              <a:rPr lang="ru-RU" dirty="0" err="1"/>
              <a:t>Рожоное</a:t>
            </a:r>
            <a:r>
              <a:rPr lang="ru-RU" dirty="0"/>
              <a:t> мое дитятко, </a:t>
            </a:r>
            <a:r>
              <a:rPr lang="ru-RU" dirty="0" err="1"/>
              <a:t>матюжник</a:t>
            </a:r>
            <a:r>
              <a:rPr lang="ru-RU" dirty="0"/>
              <a:t> милый,</a:t>
            </a:r>
          </a:p>
          <a:p>
            <a:r>
              <a:rPr lang="ru-RU" dirty="0"/>
              <a:t>Гробовая доска — всем грехам покрышка.</a:t>
            </a:r>
          </a:p>
          <a:p>
            <a:r>
              <a:rPr lang="ru-RU" dirty="0"/>
              <a:t>Прости ты меня, борова, что кабаньей силой</a:t>
            </a:r>
          </a:p>
          <a:p>
            <a:r>
              <a:rPr lang="ru-RU" dirty="0"/>
              <a:t>Не вспоил я тебя до златого излишка!..</a:t>
            </a:r>
          </a:p>
          <a:p>
            <a:r>
              <a:rPr lang="ru-RU" dirty="0"/>
              <a:t>Овдовел я без тебя, как печь без </a:t>
            </a:r>
            <a:r>
              <a:rPr lang="ru-RU" dirty="0" err="1"/>
              <a:t>помяльца</a:t>
            </a:r>
            <a:r>
              <a:rPr lang="ru-RU" dirty="0" smtClean="0"/>
              <a:t>...</a:t>
            </a:r>
          </a:p>
          <a:p>
            <a:r>
              <a:rPr lang="ru-RU" dirty="0" smtClean="0"/>
              <a:t>«Плач по Есенину»</a:t>
            </a:r>
            <a:endParaRPr lang="ru-RU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30530" y="1853248"/>
            <a:ext cx="5115750" cy="308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7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Клюев и революция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952133" y="1340139"/>
            <a:ext cx="4396339" cy="4195763"/>
          </a:xfrm>
        </p:spPr>
        <p:txBody>
          <a:bodyPr>
            <a:noAutofit/>
          </a:bodyPr>
          <a:lstStyle/>
          <a:p>
            <a:r>
              <a:rPr lang="ru-RU" sz="2400" dirty="0" smtClean="0"/>
              <a:t>1916 – </a:t>
            </a:r>
            <a:r>
              <a:rPr lang="ru-RU" sz="2400" b="1" dirty="0" smtClean="0"/>
              <a:t>«Мирские думы» </a:t>
            </a:r>
            <a:r>
              <a:rPr lang="ru-RU" sz="2400" dirty="0" smtClean="0"/>
              <a:t>- народные плачи и причитания</a:t>
            </a:r>
          </a:p>
          <a:p>
            <a:r>
              <a:rPr lang="ru-RU" sz="2400" dirty="0" smtClean="0"/>
              <a:t>1917 </a:t>
            </a:r>
            <a:r>
              <a:rPr lang="ru-RU" sz="2400" b="1" dirty="0" smtClean="0"/>
              <a:t>– «Избяные песни» </a:t>
            </a:r>
            <a:r>
              <a:rPr lang="ru-RU" sz="2400" dirty="0" smtClean="0"/>
              <a:t>- ностальгия по избяной Руси</a:t>
            </a:r>
          </a:p>
          <a:p>
            <a:r>
              <a:rPr lang="ru-RU" sz="2400" dirty="0" smtClean="0"/>
              <a:t>1919- </a:t>
            </a:r>
            <a:r>
              <a:rPr lang="ru-RU" sz="2400" b="1" dirty="0" smtClean="0"/>
              <a:t>«Львиный хлеб» </a:t>
            </a:r>
            <a:r>
              <a:rPr lang="ru-RU" sz="2400" dirty="0" smtClean="0"/>
              <a:t>- картины гибнущей России</a:t>
            </a:r>
          </a:p>
          <a:p>
            <a:r>
              <a:rPr lang="ru-RU" sz="2400" dirty="0" smtClean="0"/>
              <a:t>1927 – поэма </a:t>
            </a:r>
            <a:r>
              <a:rPr lang="ru-RU" sz="2400" b="1" dirty="0" smtClean="0"/>
              <a:t>«</a:t>
            </a:r>
            <a:r>
              <a:rPr lang="ru-RU" sz="2400" b="1" dirty="0" err="1" smtClean="0"/>
              <a:t>Погорельщина</a:t>
            </a:r>
            <a:r>
              <a:rPr lang="ru-RU" sz="2400" b="1" dirty="0" smtClean="0"/>
              <a:t>»</a:t>
            </a:r>
          </a:p>
          <a:p>
            <a:r>
              <a:rPr lang="ru-RU" sz="2400" dirty="0" smtClean="0"/>
              <a:t>1930 – поэма </a:t>
            </a:r>
            <a:r>
              <a:rPr lang="ru-RU" sz="2400" b="1" dirty="0" smtClean="0"/>
              <a:t>«Песнь о Великой матери»</a:t>
            </a:r>
            <a:endParaRPr lang="ru-RU" sz="2400" b="1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654493" y="1524000"/>
            <a:ext cx="5595398" cy="5167745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Россия плачет пожарами, </a:t>
            </a:r>
            <a:br>
              <a:rPr lang="ru-RU" sz="2000" dirty="0"/>
            </a:br>
            <a:r>
              <a:rPr lang="ru-RU" sz="2000" dirty="0"/>
              <a:t>Варом, горючей золой, </a:t>
            </a:r>
            <a:br>
              <a:rPr lang="ru-RU" sz="2000" dirty="0"/>
            </a:br>
            <a:r>
              <a:rPr lang="ru-RU" sz="2000" dirty="0"/>
              <a:t>Над перинами, над самоварами, </a:t>
            </a:r>
            <a:br>
              <a:rPr lang="ru-RU" sz="2000" dirty="0"/>
            </a:br>
            <a:r>
              <a:rPr lang="ru-RU" sz="2000" dirty="0"/>
              <a:t>Над черной уездной судьбой</a:t>
            </a:r>
            <a:r>
              <a:rPr lang="ru-RU" sz="2000" dirty="0" smtClean="0"/>
              <a:t>.</a:t>
            </a:r>
          </a:p>
          <a:p>
            <a:endParaRPr lang="ru-RU" dirty="0"/>
          </a:p>
          <a:p>
            <a:r>
              <a:rPr lang="ru-RU" dirty="0"/>
              <a:t>Не стало кружевницы </a:t>
            </a:r>
            <a:r>
              <a:rPr lang="ru-RU" dirty="0" err="1"/>
              <a:t>Прони</a:t>
            </a:r>
            <a:r>
              <a:rPr lang="ru-RU" dirty="0"/>
              <a:t>,</a:t>
            </a:r>
          </a:p>
          <a:p>
            <a:r>
              <a:rPr lang="ru-RU" dirty="0"/>
              <a:t>С коклюшек ускакали кони,</a:t>
            </a:r>
          </a:p>
          <a:p>
            <a:r>
              <a:rPr lang="ru-RU" dirty="0"/>
              <a:t>Лишь златогривый горбунок</a:t>
            </a:r>
          </a:p>
          <a:p>
            <a:r>
              <a:rPr lang="ru-RU" dirty="0"/>
              <a:t>За печкой выискал клубок,</a:t>
            </a:r>
          </a:p>
          <a:p>
            <a:r>
              <a:rPr lang="ru-RU" dirty="0"/>
              <a:t>Его брыкает в </a:t>
            </a:r>
            <a:r>
              <a:rPr lang="ru-RU" dirty="0" err="1"/>
              <a:t>сутеменки</a:t>
            </a:r>
            <a:r>
              <a:rPr lang="ru-RU" dirty="0"/>
              <a:t>...</a:t>
            </a:r>
          </a:p>
          <a:p>
            <a:r>
              <a:rPr lang="ru-RU" dirty="0"/>
              <a:t>А в горенке по самогонке</a:t>
            </a:r>
          </a:p>
          <a:p>
            <a:r>
              <a:rPr lang="ru-RU" dirty="0"/>
              <a:t>Тальянка гиблая орет — </a:t>
            </a:r>
          </a:p>
          <a:p>
            <a:r>
              <a:rPr lang="ru-RU" dirty="0"/>
              <a:t>Хозяев новых обиход</a:t>
            </a:r>
            <a:r>
              <a:rPr lang="ru-RU" dirty="0" smtClean="0"/>
              <a:t>.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Погорельщина</a:t>
            </a:r>
            <a:r>
              <a:rPr lang="ru-RU" dirty="0" smtClean="0"/>
              <a:t>»</a:t>
            </a:r>
            <a:endParaRPr lang="ru-RU" dirty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6385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1934 – ссылка в Томскую область</a:t>
            </a:r>
            <a:br>
              <a:rPr lang="ru-RU" dirty="0" smtClean="0"/>
            </a:br>
            <a:r>
              <a:rPr lang="ru-RU" dirty="0" smtClean="0"/>
              <a:t>1937 - расстрел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53" y="2424546"/>
            <a:ext cx="4178751" cy="290945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4381" y="2055813"/>
            <a:ext cx="3296376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7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Художественный мир Николая Клюева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1. </a:t>
            </a:r>
            <a:r>
              <a:rPr lang="ru-RU" sz="2800" b="1" dirty="0" smtClean="0"/>
              <a:t>Идея </a:t>
            </a:r>
            <a:r>
              <a:rPr lang="ru-RU" sz="2800" b="1" dirty="0"/>
              <a:t>х</a:t>
            </a:r>
            <a:r>
              <a:rPr lang="ru-RU" sz="2800" b="1" dirty="0" smtClean="0"/>
              <a:t>ристианской жертвенности, страдания</a:t>
            </a:r>
            <a:endParaRPr lang="ru-RU" sz="2800" b="1" dirty="0"/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Я надену черную рубаху</a:t>
            </a:r>
          </a:p>
          <a:p>
            <a:r>
              <a:rPr lang="ru-RU" sz="2400" dirty="0"/>
              <a:t>И вослед за мутным фонарем</a:t>
            </a:r>
          </a:p>
          <a:p>
            <a:r>
              <a:rPr lang="ru-RU" sz="2400" b="1" dirty="0"/>
              <a:t>По камням двора пройду на плаху </a:t>
            </a:r>
          </a:p>
          <a:p>
            <a:r>
              <a:rPr lang="ru-RU" sz="2400" dirty="0"/>
              <a:t>С молчаливо-ласковым лицом.</a:t>
            </a:r>
          </a:p>
          <a:p>
            <a:endParaRPr lang="ru-RU" sz="2400" dirty="0"/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И не поверишь яви зрячей, </a:t>
            </a:r>
            <a:endParaRPr lang="ru-RU" sz="2400" dirty="0" smtClean="0"/>
          </a:p>
          <a:p>
            <a:r>
              <a:rPr lang="ru-RU" sz="2400" dirty="0" smtClean="0"/>
              <a:t>Когда </a:t>
            </a:r>
            <a:r>
              <a:rPr lang="ru-RU" sz="2400" dirty="0"/>
              <a:t>торжественно в ночи </a:t>
            </a:r>
            <a:endParaRPr lang="ru-RU" sz="2400" dirty="0" smtClean="0"/>
          </a:p>
          <a:p>
            <a:r>
              <a:rPr lang="ru-RU" sz="2400" b="1" dirty="0" smtClean="0"/>
              <a:t>Тебе </a:t>
            </a:r>
            <a:r>
              <a:rPr lang="ru-RU" sz="2400" b="1" dirty="0"/>
              <a:t>- за боль, за подвиг плача </a:t>
            </a:r>
            <a:r>
              <a:rPr lang="ru-RU" sz="2400" b="1" dirty="0" smtClean="0"/>
              <a:t>–</a:t>
            </a:r>
          </a:p>
          <a:p>
            <a:r>
              <a:rPr lang="ru-RU" sz="2400" b="1" dirty="0" err="1" smtClean="0"/>
              <a:t>Вручатся</a:t>
            </a:r>
            <a:r>
              <a:rPr lang="ru-RU" sz="2400" b="1" dirty="0" smtClean="0"/>
              <a:t> </a:t>
            </a:r>
            <a:r>
              <a:rPr lang="ru-RU" sz="2400" b="1" dirty="0"/>
              <a:t>вечности ключи.</a:t>
            </a:r>
          </a:p>
        </p:txBody>
      </p:sp>
    </p:spTree>
    <p:extLst>
      <p:ext uri="{BB962C8B-B14F-4D97-AF65-F5344CB8AC3E}">
        <p14:creationId xmlns:p14="http://schemas.microsoft.com/office/powerpoint/2010/main" val="93468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2. Любимый образ – образ избы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6112" y="1399310"/>
            <a:ext cx="9911052" cy="5043054"/>
          </a:xfrm>
        </p:spPr>
        <p:txBody>
          <a:bodyPr numCol="2">
            <a:normAutofit/>
          </a:bodyPr>
          <a:lstStyle/>
          <a:p>
            <a:r>
              <a:rPr lang="ru-RU" dirty="0"/>
              <a:t>От кудрявых стружек тянет смолью,</a:t>
            </a:r>
            <a:br>
              <a:rPr lang="ru-RU" dirty="0"/>
            </a:br>
            <a:r>
              <a:rPr lang="ru-RU" dirty="0"/>
              <a:t>Духовит, как улей, белый сруб.</a:t>
            </a:r>
            <a:br>
              <a:rPr lang="ru-RU" dirty="0"/>
            </a:br>
            <a:r>
              <a:rPr lang="ru-RU" dirty="0" err="1"/>
              <a:t>Крепкогрудый</a:t>
            </a:r>
            <a:r>
              <a:rPr lang="ru-RU" dirty="0"/>
              <a:t> плотник тешет колья,</a:t>
            </a:r>
            <a:br>
              <a:rPr lang="ru-RU" dirty="0"/>
            </a:br>
            <a:r>
              <a:rPr lang="ru-RU" dirty="0"/>
              <a:t>На слова медлителен и скуп.</a:t>
            </a:r>
          </a:p>
          <a:p>
            <a:r>
              <a:rPr lang="ru-RU" dirty="0"/>
              <a:t>Тёпел </a:t>
            </a:r>
            <a:r>
              <a:rPr lang="ru-RU" b="1" dirty="0"/>
              <a:t>паз</a:t>
            </a:r>
            <a:r>
              <a:rPr lang="ru-RU" dirty="0"/>
              <a:t>, </a:t>
            </a:r>
            <a:r>
              <a:rPr lang="ru-RU" dirty="0" err="1"/>
              <a:t>захватисты</a:t>
            </a:r>
            <a:r>
              <a:rPr lang="ru-RU" dirty="0"/>
              <a:t> </a:t>
            </a:r>
            <a:r>
              <a:rPr lang="ru-RU" b="1" dirty="0"/>
              <a:t>кокоры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Крутолоб тесовый </a:t>
            </a:r>
            <a:r>
              <a:rPr lang="ru-RU" b="1" dirty="0" err="1"/>
              <a:t>шоломок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Будут рябью писаны </a:t>
            </a:r>
            <a:r>
              <a:rPr lang="ru-RU" b="1" dirty="0"/>
              <a:t>подзоры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И </a:t>
            </a:r>
            <a:r>
              <a:rPr lang="ru-RU" b="1" dirty="0" err="1"/>
              <a:t>лудянкой</a:t>
            </a:r>
            <a:r>
              <a:rPr lang="ru-RU" dirty="0"/>
              <a:t> </a:t>
            </a:r>
            <a:r>
              <a:rPr lang="ru-RU" dirty="0" err="1"/>
              <a:t>выпестрен</a:t>
            </a:r>
            <a:r>
              <a:rPr lang="ru-RU" dirty="0"/>
              <a:t> конёк.</a:t>
            </a:r>
          </a:p>
          <a:p>
            <a:r>
              <a:rPr lang="ru-RU" dirty="0"/>
              <a:t>По стене, как </a:t>
            </a:r>
            <a:r>
              <a:rPr lang="ru-RU" b="1" dirty="0"/>
              <a:t>зернь</a:t>
            </a:r>
            <a:r>
              <a:rPr lang="ru-RU" dirty="0"/>
              <a:t>, пройдут зарубки:</a:t>
            </a:r>
            <a:br>
              <a:rPr lang="ru-RU" dirty="0"/>
            </a:br>
            <a:r>
              <a:rPr lang="ru-RU" b="1" dirty="0" err="1"/>
              <a:t>Сукрест</a:t>
            </a:r>
            <a:r>
              <a:rPr lang="ru-RU" b="1" dirty="0"/>
              <a:t>, лапки, </a:t>
            </a:r>
            <a:r>
              <a:rPr lang="ru-RU" b="1" dirty="0" err="1"/>
              <a:t>крапица</a:t>
            </a:r>
            <a:r>
              <a:rPr lang="ru-RU" b="1" dirty="0"/>
              <a:t>, рядки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Чтоб избе-молодке в красной </a:t>
            </a:r>
            <a:r>
              <a:rPr lang="ru-RU" dirty="0" err="1"/>
              <a:t>щубке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Явь и сонь мерещились — легки.</a:t>
            </a:r>
          </a:p>
          <a:p>
            <a:r>
              <a:rPr lang="ru-RU" dirty="0" err="1"/>
              <a:t>Крепкогруд</a:t>
            </a:r>
            <a:r>
              <a:rPr lang="ru-RU" dirty="0"/>
              <a:t> строитель-</a:t>
            </a:r>
            <a:r>
              <a:rPr lang="ru-RU" dirty="0" err="1"/>
              <a:t>тайновидец</a:t>
            </a:r>
            <a:r>
              <a:rPr lang="ru-RU" dirty="0"/>
              <a:t>,</a:t>
            </a:r>
            <a:br>
              <a:rPr lang="ru-RU" dirty="0"/>
            </a:br>
            <a:r>
              <a:rPr lang="ru-RU" dirty="0"/>
              <a:t>Перед ним щепа как письмена:</a:t>
            </a:r>
            <a:br>
              <a:rPr lang="ru-RU" dirty="0"/>
            </a:br>
            <a:r>
              <a:rPr lang="ru-RU" dirty="0"/>
              <a:t>Запоет резная </a:t>
            </a:r>
            <a:r>
              <a:rPr lang="ru-RU" b="1" dirty="0"/>
              <a:t>пава</a:t>
            </a:r>
            <a:r>
              <a:rPr lang="ru-RU" dirty="0"/>
              <a:t> с крылец,</a:t>
            </a:r>
            <a:br>
              <a:rPr lang="ru-RU" dirty="0"/>
            </a:br>
            <a:r>
              <a:rPr lang="ru-RU" dirty="0"/>
              <a:t>Брызнет ярь с наличника окна.</a:t>
            </a:r>
          </a:p>
          <a:p>
            <a:r>
              <a:rPr lang="ru-RU" dirty="0"/>
              <a:t>И когда очёсками </a:t>
            </a:r>
            <a:r>
              <a:rPr lang="ru-RU" b="1" dirty="0"/>
              <a:t>кудели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Над избой взлохматится дымок —</a:t>
            </a:r>
            <a:br>
              <a:rPr lang="ru-RU" dirty="0"/>
            </a:br>
            <a:r>
              <a:rPr lang="ru-RU" dirty="0"/>
              <a:t>Сказ пойдет о красном </a:t>
            </a:r>
            <a:r>
              <a:rPr lang="ru-RU" dirty="0" err="1"/>
              <a:t>древоделе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 лесам, на запад и восток.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824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966" y="147918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3</a:t>
            </a:r>
            <a:r>
              <a:rPr lang="ru-RU" dirty="0" smtClean="0"/>
              <a:t>. </a:t>
            </a:r>
            <a:r>
              <a:rPr lang="ru-RU" b="1" dirty="0" smtClean="0"/>
              <a:t>Использование архаизмов и фольклора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856510"/>
            <a:ext cx="10252364" cy="4572000"/>
          </a:xfrm>
        </p:spPr>
        <p:txBody>
          <a:bodyPr numCol="2">
            <a:normAutofit fontScale="55000" lnSpcReduction="20000"/>
          </a:bodyPr>
          <a:lstStyle/>
          <a:p>
            <a:r>
              <a:rPr lang="ru-RU" sz="2500" b="1" dirty="0"/>
              <a:t>Запечных</a:t>
            </a:r>
            <a:r>
              <a:rPr lang="ru-RU" sz="2500" dirty="0"/>
              <a:t> потемок </a:t>
            </a:r>
            <a:r>
              <a:rPr lang="ru-RU" sz="2500" b="1" dirty="0"/>
              <a:t>чурается</a:t>
            </a:r>
            <a:r>
              <a:rPr lang="ru-RU" sz="2500" dirty="0"/>
              <a:t> день,</a:t>
            </a:r>
          </a:p>
          <a:p>
            <a:r>
              <a:rPr lang="ru-RU" sz="2500" dirty="0"/>
              <a:t>Они сторожат наговорный </a:t>
            </a:r>
            <a:r>
              <a:rPr lang="ru-RU" sz="2500" b="1" dirty="0"/>
              <a:t>кистень</a:t>
            </a:r>
            <a:r>
              <a:rPr lang="ru-RU" sz="2500" dirty="0"/>
              <a:t>,-</a:t>
            </a:r>
          </a:p>
          <a:p>
            <a:r>
              <a:rPr lang="ru-RU" sz="2500" dirty="0"/>
              <a:t>Зарыл его прадед-</a:t>
            </a:r>
            <a:r>
              <a:rPr lang="ru-RU" sz="2500" b="1" dirty="0"/>
              <a:t>повольник </a:t>
            </a:r>
            <a:r>
              <a:rPr lang="ru-RU" sz="2500" dirty="0"/>
              <a:t>в углу,</a:t>
            </a:r>
          </a:p>
          <a:p>
            <a:r>
              <a:rPr lang="ru-RU" sz="2500" dirty="0" err="1"/>
              <a:t>Приставя</a:t>
            </a:r>
            <a:r>
              <a:rPr lang="ru-RU" sz="2500" dirty="0"/>
              <a:t> дозором монашенку-мглу</a:t>
            </a:r>
            <a:r>
              <a:rPr lang="ru-RU" sz="2500" dirty="0" smtClean="0"/>
              <a:t>.</a:t>
            </a:r>
          </a:p>
          <a:p>
            <a:endParaRPr lang="ru-RU" sz="2500" dirty="0"/>
          </a:p>
          <a:p>
            <a:r>
              <a:rPr lang="ru-RU" sz="2500" dirty="0"/>
              <a:t>И теплится сказка. Избе лет за двести,</a:t>
            </a:r>
          </a:p>
          <a:p>
            <a:r>
              <a:rPr lang="ru-RU" sz="2500" dirty="0"/>
              <a:t>А всё не дождется от витязя вести.</a:t>
            </a:r>
          </a:p>
          <a:p>
            <a:r>
              <a:rPr lang="ru-RU" sz="2500" dirty="0"/>
              <a:t>Монашка прядет паутины </a:t>
            </a:r>
            <a:r>
              <a:rPr lang="ru-RU" sz="2500" b="1" dirty="0"/>
              <a:t>кудель</a:t>
            </a:r>
            <a:r>
              <a:rPr lang="ru-RU" sz="2500" dirty="0"/>
              <a:t>,</a:t>
            </a:r>
          </a:p>
          <a:p>
            <a:r>
              <a:rPr lang="ru-RU" sz="2500" dirty="0"/>
              <a:t>Смежает </a:t>
            </a:r>
            <a:r>
              <a:rPr lang="ru-RU" sz="2500" b="1" dirty="0"/>
              <a:t>зеницы</a:t>
            </a:r>
            <a:r>
              <a:rPr lang="ru-RU" sz="2500" dirty="0"/>
              <a:t> небесная бель</a:t>
            </a:r>
            <a:r>
              <a:rPr lang="ru-RU" sz="2500" dirty="0" smtClean="0"/>
              <a:t>.</a:t>
            </a:r>
          </a:p>
          <a:p>
            <a:endParaRPr lang="ru-RU" sz="2500" dirty="0"/>
          </a:p>
          <a:p>
            <a:r>
              <a:rPr lang="ru-RU" sz="2500" dirty="0"/>
              <a:t>Изба засыпает. С узорной </a:t>
            </a:r>
            <a:r>
              <a:rPr lang="ru-RU" sz="2500" b="1" dirty="0"/>
              <a:t>божницы</a:t>
            </a:r>
          </a:p>
          <a:p>
            <a:r>
              <a:rPr lang="ru-RU" sz="2500" dirty="0"/>
              <a:t>Взирают </a:t>
            </a:r>
            <a:r>
              <a:rPr lang="ru-RU" sz="2500" dirty="0" err="1"/>
              <a:t>Микола</a:t>
            </a:r>
            <a:r>
              <a:rPr lang="ru-RU" sz="2500" dirty="0"/>
              <a:t> и сестры Седмицы,</a:t>
            </a:r>
          </a:p>
          <a:p>
            <a:r>
              <a:rPr lang="ru-RU" sz="2500" dirty="0"/>
              <a:t>На </a:t>
            </a:r>
            <a:r>
              <a:rPr lang="ru-RU" sz="2500" b="1" dirty="0"/>
              <a:t>матице </a:t>
            </a:r>
            <a:r>
              <a:rPr lang="ru-RU" sz="2500" dirty="0"/>
              <a:t>ожила карлиц гурьба,</a:t>
            </a:r>
          </a:p>
          <a:p>
            <a:r>
              <a:rPr lang="ru-RU" sz="2500" dirty="0"/>
              <a:t>Топтыгин с козой - избяная резьба</a:t>
            </a:r>
            <a:r>
              <a:rPr lang="ru-RU" sz="2500" dirty="0" smtClean="0"/>
              <a:t>.</a:t>
            </a:r>
          </a:p>
          <a:p>
            <a:pPr marL="0" indent="0">
              <a:buNone/>
            </a:pPr>
            <a:endParaRPr lang="ru-RU" sz="2500" dirty="0" smtClean="0"/>
          </a:p>
          <a:p>
            <a:pPr marL="0" indent="0">
              <a:buNone/>
            </a:pPr>
            <a:endParaRPr lang="ru-RU" sz="2500" dirty="0" smtClean="0"/>
          </a:p>
          <a:p>
            <a:r>
              <a:rPr lang="ru-RU" sz="2500" dirty="0" smtClean="0"/>
              <a:t>Глядь</a:t>
            </a:r>
            <a:r>
              <a:rPr lang="ru-RU" sz="2500" dirty="0"/>
              <a:t>, в горенке стол самобранкой накрыт</a:t>
            </a:r>
          </a:p>
          <a:p>
            <a:r>
              <a:rPr lang="ru-RU" sz="2500" dirty="0"/>
              <a:t>На лавке разбойника дочка сидит,</a:t>
            </a:r>
          </a:p>
          <a:p>
            <a:r>
              <a:rPr lang="ru-RU" sz="2500" dirty="0"/>
              <a:t>На ней </a:t>
            </a:r>
            <a:r>
              <a:rPr lang="ru-RU" sz="2500" b="1" dirty="0" err="1"/>
              <a:t>пятишовка</a:t>
            </a:r>
            <a:r>
              <a:rPr lang="ru-RU" sz="2500" dirty="0"/>
              <a:t>, </a:t>
            </a:r>
            <a:r>
              <a:rPr lang="ru-RU" sz="2500" dirty="0" smtClean="0"/>
              <a:t>из гривен </a:t>
            </a:r>
            <a:r>
              <a:rPr lang="ru-RU" sz="2500" b="1" dirty="0" err="1" smtClean="0"/>
              <a:t>блесня</a:t>
            </a:r>
            <a:r>
              <a:rPr lang="ru-RU" sz="2500" dirty="0" smtClean="0"/>
              <a:t>,</a:t>
            </a:r>
            <a:endParaRPr lang="ru-RU" sz="2500" dirty="0"/>
          </a:p>
          <a:p>
            <a:r>
              <a:rPr lang="ru-RU" sz="2500" dirty="0"/>
              <a:t>Сама же </a:t>
            </a:r>
            <a:r>
              <a:rPr lang="ru-RU" sz="2500" dirty="0" err="1"/>
              <a:t>понурей</a:t>
            </a:r>
            <a:r>
              <a:rPr lang="ru-RU" sz="2500" dirty="0"/>
              <a:t> осеннего </a:t>
            </a:r>
            <a:r>
              <a:rPr lang="ru-RU" sz="2500" dirty="0" smtClean="0"/>
              <a:t>дня.</a:t>
            </a:r>
          </a:p>
          <a:p>
            <a:endParaRPr lang="ru-RU" sz="2500" dirty="0"/>
          </a:p>
          <a:p>
            <a:r>
              <a:rPr lang="ru-RU" sz="2500" dirty="0"/>
              <a:t>Ткачиха-метель напевает в окно:</a:t>
            </a:r>
          </a:p>
          <a:p>
            <a:r>
              <a:rPr lang="ru-RU" sz="2500" dirty="0"/>
              <a:t>"На </a:t>
            </a:r>
            <a:r>
              <a:rPr lang="ru-RU" sz="2500" b="1" dirty="0"/>
              <a:t>саван повольнику </a:t>
            </a:r>
            <a:r>
              <a:rPr lang="ru-RU" sz="2500" b="1" dirty="0" err="1"/>
              <a:t>ткися</a:t>
            </a:r>
            <a:r>
              <a:rPr lang="ru-RU" sz="2500" dirty="0"/>
              <a:t>, рядно,</a:t>
            </a:r>
          </a:p>
          <a:p>
            <a:r>
              <a:rPr lang="ru-RU" sz="2500" dirty="0"/>
              <a:t>Лежит он в </a:t>
            </a:r>
            <a:r>
              <a:rPr lang="ru-RU" sz="2500" b="1" dirty="0"/>
              <a:t>логу,</a:t>
            </a:r>
            <a:r>
              <a:rPr lang="ru-RU" sz="2500" dirty="0"/>
              <a:t> окровавлен </a:t>
            </a:r>
            <a:r>
              <a:rPr lang="ru-RU" sz="2500" b="1" dirty="0"/>
              <a:t>чекмень</a:t>
            </a:r>
            <a:r>
              <a:rPr lang="ru-RU" sz="2500" dirty="0"/>
              <a:t>,</a:t>
            </a:r>
          </a:p>
          <a:p>
            <a:r>
              <a:rPr lang="ru-RU" sz="2500" dirty="0"/>
              <a:t>Не выведал </a:t>
            </a:r>
            <a:r>
              <a:rPr lang="ru-RU" sz="2500" b="1" dirty="0"/>
              <a:t>ворог</a:t>
            </a:r>
            <a:r>
              <a:rPr lang="ru-RU" sz="2500" dirty="0"/>
              <a:t> про чудо-</a:t>
            </a:r>
            <a:r>
              <a:rPr lang="ru-RU" sz="2500" b="1" dirty="0"/>
              <a:t>кистень</a:t>
            </a:r>
            <a:r>
              <a:rPr lang="ru-RU" sz="2500" dirty="0" smtClean="0"/>
              <a:t>!"</a:t>
            </a:r>
          </a:p>
          <a:p>
            <a:endParaRPr lang="ru-RU" sz="2500" dirty="0"/>
          </a:p>
          <a:p>
            <a:r>
              <a:rPr lang="ru-RU" sz="2500" dirty="0"/>
              <a:t>Колотится сердце... Лесная изба</a:t>
            </a:r>
          </a:p>
          <a:p>
            <a:r>
              <a:rPr lang="ru-RU" sz="2500" dirty="0"/>
              <a:t>Глядится в столетья, темна, как судьба,</a:t>
            </a:r>
          </a:p>
          <a:p>
            <a:r>
              <a:rPr lang="ru-RU" sz="2500" dirty="0"/>
              <a:t>И </a:t>
            </a:r>
            <a:r>
              <a:rPr lang="ru-RU" sz="2500" b="1" dirty="0"/>
              <a:t>пестун</a:t>
            </a:r>
            <a:r>
              <a:rPr lang="ru-RU" sz="2500" dirty="0"/>
              <a:t> былин, разоспавшийся дед,</a:t>
            </a:r>
          </a:p>
          <a:p>
            <a:r>
              <a:rPr lang="ru-RU" sz="2500" dirty="0"/>
              <a:t>Спросонок бормочет про тутошний свет.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5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</a:t>
            </a:r>
            <a:r>
              <a:rPr lang="ru-RU" dirty="0"/>
              <a:t>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r>
              <a:rPr lang="ru-RU" sz="3200" dirty="0" smtClean="0"/>
              <a:t>1. </a:t>
            </a:r>
            <a:r>
              <a:rPr lang="ru-RU" sz="3200" dirty="0" err="1" smtClean="0"/>
              <a:t>Новокрестьянская</a:t>
            </a:r>
            <a:r>
              <a:rPr lang="ru-RU" sz="3200" dirty="0" smtClean="0"/>
              <a:t> поэзия</a:t>
            </a:r>
          </a:p>
          <a:p>
            <a:r>
              <a:rPr lang="ru-RU" sz="3200" dirty="0" smtClean="0"/>
              <a:t>2. Творчество Николая Клюева</a:t>
            </a:r>
          </a:p>
          <a:p>
            <a:r>
              <a:rPr lang="ru-RU" sz="3200" dirty="0"/>
              <a:t>3</a:t>
            </a:r>
            <a:r>
              <a:rPr lang="ru-RU" sz="3200" dirty="0" smtClean="0"/>
              <a:t>. Жизнь и творчество Сергея Александровича Есенина</a:t>
            </a:r>
          </a:p>
          <a:p>
            <a:r>
              <a:rPr lang="ru-RU" sz="3200" dirty="0"/>
              <a:t>4</a:t>
            </a:r>
            <a:r>
              <a:rPr lang="ru-RU" sz="3200" dirty="0" smtClean="0"/>
              <a:t>. </a:t>
            </a:r>
            <a:r>
              <a:rPr lang="ru-RU" sz="3200" dirty="0"/>
              <a:t>Х</a:t>
            </a:r>
            <a:r>
              <a:rPr lang="ru-RU" sz="3200" dirty="0" smtClean="0"/>
              <a:t>удожественный мир </a:t>
            </a:r>
            <a:r>
              <a:rPr lang="ru-RU" sz="3200" dirty="0"/>
              <a:t>Е</a:t>
            </a:r>
            <a:r>
              <a:rPr lang="ru-RU" sz="3200" dirty="0" smtClean="0"/>
              <a:t>сенина </a:t>
            </a:r>
          </a:p>
          <a:p>
            <a:r>
              <a:rPr lang="ru-RU" sz="3200" dirty="0" smtClean="0"/>
              <a:t>5. Поэма «Черный человек»</a:t>
            </a:r>
          </a:p>
        </p:txBody>
      </p:sp>
    </p:spTree>
    <p:extLst>
      <p:ext uri="{BB962C8B-B14F-4D97-AF65-F5344CB8AC3E}">
        <p14:creationId xmlns:p14="http://schemas.microsoft.com/office/powerpoint/2010/main" val="386178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4</a:t>
            </a:r>
            <a:r>
              <a:rPr lang="ru-RU" dirty="0" smtClean="0"/>
              <a:t>. Любовь к природе и ненависть к городу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r>
              <a:rPr lang="ru-RU" dirty="0"/>
              <a:t>Широко необъятное поле,</a:t>
            </a:r>
            <a:br>
              <a:rPr lang="ru-RU" dirty="0"/>
            </a:br>
            <a:r>
              <a:rPr lang="ru-RU" dirty="0"/>
              <a:t>А за ним чуть синеющий лес!</a:t>
            </a:r>
            <a:br>
              <a:rPr lang="ru-RU" dirty="0"/>
            </a:br>
            <a:r>
              <a:rPr lang="ru-RU" dirty="0"/>
              <a:t>Я опять на просторе, на воле</a:t>
            </a:r>
            <a:br>
              <a:rPr lang="ru-RU" dirty="0"/>
            </a:br>
            <a:r>
              <a:rPr lang="ru-RU" dirty="0"/>
              <a:t>И любуюсь красою небес.</a:t>
            </a:r>
          </a:p>
          <a:p>
            <a:r>
              <a:rPr lang="ru-RU" b="1" dirty="0"/>
              <a:t>В этом царстве зелёном природы</a:t>
            </a:r>
            <a:br>
              <a:rPr lang="ru-RU" b="1" dirty="0"/>
            </a:br>
            <a:r>
              <a:rPr lang="ru-RU" b="1" dirty="0"/>
              <a:t>Не увидишь рыданий и слёз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Только в редкие дни непогоды</a:t>
            </a:r>
            <a:br>
              <a:rPr lang="ru-RU" dirty="0"/>
            </a:br>
            <a:r>
              <a:rPr lang="ru-RU" dirty="0"/>
              <a:t>Ветер стонет меж сучьев берёз.</a:t>
            </a:r>
          </a:p>
          <a:p>
            <a:r>
              <a:rPr lang="ru-RU" b="1" dirty="0"/>
              <a:t>Не найдёшь здесь душой </a:t>
            </a:r>
            <a:r>
              <a:rPr lang="ru-RU" b="1" dirty="0" err="1"/>
              <a:t>пресыщённой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Пьяных оргий, продажной любви</a:t>
            </a:r>
            <a:r>
              <a:rPr lang="ru-RU" dirty="0"/>
              <a:t>,</a:t>
            </a:r>
            <a:br>
              <a:rPr lang="ru-RU" dirty="0"/>
            </a:br>
            <a:r>
              <a:rPr lang="ru-RU" b="1" dirty="0"/>
              <a:t>Не увидишь толпы развращённой</a:t>
            </a:r>
            <a:br>
              <a:rPr lang="ru-RU" b="1" dirty="0"/>
            </a:br>
            <a:r>
              <a:rPr lang="ru-RU" b="1" dirty="0"/>
              <a:t>С затаённым проклятьем в груди</a:t>
            </a:r>
            <a:r>
              <a:rPr lang="ru-RU" dirty="0"/>
              <a:t>.</a:t>
            </a:r>
          </a:p>
          <a:p>
            <a:r>
              <a:rPr lang="ru-RU" b="1" dirty="0"/>
              <a:t>Здесь иной мир - покоя, отрады.</a:t>
            </a:r>
            <a:br>
              <a:rPr lang="ru-RU" b="1" dirty="0"/>
            </a:br>
            <a:r>
              <a:rPr lang="ru-RU" b="1" dirty="0"/>
              <a:t>Нет суетных волнений души</a:t>
            </a:r>
            <a:r>
              <a:rPr lang="ru-RU" dirty="0"/>
              <a:t>;</a:t>
            </a:r>
            <a:br>
              <a:rPr lang="ru-RU" dirty="0"/>
            </a:br>
            <a:r>
              <a:rPr lang="ru-RU" dirty="0"/>
              <a:t>Жизнь тиха здесь, как пламя лампады,</a:t>
            </a:r>
            <a:br>
              <a:rPr lang="ru-RU" dirty="0"/>
            </a:br>
            <a:r>
              <a:rPr lang="ru-RU" dirty="0"/>
              <a:t>Не колеблемой ветром в тиши.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639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5. </a:t>
            </a:r>
            <a:r>
              <a:rPr lang="ru-RU" b="1" dirty="0" smtClean="0"/>
              <a:t>Использование </a:t>
            </a:r>
            <a:r>
              <a:rPr lang="ru-RU" b="1" dirty="0" err="1" smtClean="0"/>
              <a:t>цветописи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288473"/>
            <a:ext cx="9864436" cy="4752109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Где </a:t>
            </a:r>
            <a:r>
              <a:rPr lang="ru-RU" sz="1800" dirty="0"/>
              <a:t>рай финифтяный и </a:t>
            </a:r>
            <a:r>
              <a:rPr lang="ru-RU" sz="1800" b="1" dirty="0"/>
              <a:t>Сирин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Поет на ветке расписной,</a:t>
            </a:r>
            <a:br>
              <a:rPr lang="ru-RU" sz="1800" dirty="0"/>
            </a:br>
            <a:r>
              <a:rPr lang="ru-RU" sz="1800" dirty="0"/>
              <a:t>Где Пушкин говором </a:t>
            </a:r>
            <a:r>
              <a:rPr lang="ru-RU" sz="1800" b="1" dirty="0"/>
              <a:t>просвирен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Питает дух высокий свой,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Где </a:t>
            </a:r>
            <a:r>
              <a:rPr lang="ru-RU" sz="1800" b="1" dirty="0"/>
              <a:t>Мей </a:t>
            </a:r>
            <a:r>
              <a:rPr lang="ru-RU" sz="1800" b="1" dirty="0" err="1"/>
              <a:t>яровчатый</a:t>
            </a:r>
            <a:r>
              <a:rPr lang="ru-RU" sz="1800" dirty="0"/>
              <a:t>, Никитин,</a:t>
            </a:r>
            <a:br>
              <a:rPr lang="ru-RU" sz="1800" dirty="0"/>
            </a:br>
            <a:r>
              <a:rPr lang="ru-RU" sz="1800" b="1" dirty="0"/>
              <a:t>Велесов первенец </a:t>
            </a:r>
            <a:r>
              <a:rPr lang="ru-RU" sz="1800" dirty="0"/>
              <a:t>Кольцов,</a:t>
            </a:r>
            <a:br>
              <a:rPr lang="ru-RU" sz="1800" dirty="0"/>
            </a:br>
            <a:r>
              <a:rPr lang="ru-RU" sz="1800" dirty="0"/>
              <a:t>Туда бреду я, ликом скрытен,</a:t>
            </a:r>
            <a:br>
              <a:rPr lang="ru-RU" sz="1800" dirty="0"/>
            </a:br>
            <a:r>
              <a:rPr lang="ru-RU" sz="1800" dirty="0"/>
              <a:t>Под ношей варварских стихов.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Когда сложу свою вязанку</a:t>
            </a:r>
            <a:br>
              <a:rPr lang="ru-RU" sz="1800" dirty="0"/>
            </a:br>
            <a:r>
              <a:rPr lang="ru-RU" sz="1800" dirty="0"/>
              <a:t>Сосновых слов, медвежьих дум?</a:t>
            </a:r>
            <a:br>
              <a:rPr lang="ru-RU" sz="1800" dirty="0"/>
            </a:br>
            <a:r>
              <a:rPr lang="ru-RU" sz="1800" dirty="0"/>
              <a:t>«К костру готовьтесь спозаранку»,</a:t>
            </a:r>
            <a:br>
              <a:rPr lang="ru-RU" sz="1800" dirty="0"/>
            </a:br>
            <a:r>
              <a:rPr lang="ru-RU" sz="1800" dirty="0"/>
              <a:t>Гремел мой прадед Аввакум.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Сгореть в метельном </a:t>
            </a:r>
            <a:r>
              <a:rPr lang="ru-RU" sz="1800" dirty="0" err="1"/>
              <a:t>Пустозерске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Или в чернилах утонуть?</a:t>
            </a:r>
            <a:br>
              <a:rPr lang="ru-RU" sz="1800" dirty="0"/>
            </a:br>
            <a:r>
              <a:rPr lang="ru-RU" sz="1800" dirty="0" err="1"/>
              <a:t>Словопоклонник</a:t>
            </a:r>
            <a:r>
              <a:rPr lang="ru-RU" sz="1800" dirty="0"/>
              <a:t> богомерзкий,</a:t>
            </a:r>
            <a:br>
              <a:rPr lang="ru-RU" sz="1800" dirty="0"/>
            </a:br>
            <a:r>
              <a:rPr lang="ru-RU" sz="1800" dirty="0"/>
              <a:t>Не знаю я, где орлий путь</a:t>
            </a:r>
            <a:r>
              <a:rPr lang="ru-RU" sz="1800" dirty="0" smtClean="0"/>
              <a:t>.</a:t>
            </a:r>
          </a:p>
          <a:p>
            <a:pPr marL="0" indent="0">
              <a:buNone/>
            </a:pP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Поет мне Сирин издалеча:</a:t>
            </a:r>
            <a:br>
              <a:rPr lang="ru-RU" sz="1800" dirty="0"/>
            </a:br>
            <a:r>
              <a:rPr lang="ru-RU" sz="1800" dirty="0"/>
              <a:t>«Люби, и звезды над тобой</a:t>
            </a:r>
            <a:br>
              <a:rPr lang="ru-RU" sz="1800" dirty="0"/>
            </a:br>
            <a:r>
              <a:rPr lang="ru-RU" sz="1800" dirty="0"/>
              <a:t>Заполыхают </a:t>
            </a:r>
            <a:r>
              <a:rPr lang="ru-RU" sz="1800" b="1" dirty="0"/>
              <a:t>красным вечем</a:t>
            </a:r>
            <a:r>
              <a:rPr lang="ru-RU" sz="1800" dirty="0"/>
              <a:t>,</a:t>
            </a:r>
            <a:br>
              <a:rPr lang="ru-RU" sz="1800" dirty="0"/>
            </a:br>
            <a:r>
              <a:rPr lang="ru-RU" sz="1800" dirty="0"/>
              <a:t>Где сердце — колокол живой».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/>
              <a:t>Набат </a:t>
            </a:r>
            <a:r>
              <a:rPr lang="ru-RU" sz="1800" dirty="0"/>
              <a:t>сердечный чует Пушкин —</a:t>
            </a:r>
            <a:br>
              <a:rPr lang="ru-RU" sz="1800" dirty="0"/>
            </a:br>
            <a:r>
              <a:rPr lang="ru-RU" sz="1800" dirty="0"/>
              <a:t>Предвечных сладостей поэт...</a:t>
            </a:r>
            <a:br>
              <a:rPr lang="ru-RU" sz="1800" dirty="0"/>
            </a:br>
            <a:r>
              <a:rPr lang="ru-RU" sz="1800" dirty="0"/>
              <a:t>Как яблоневые макушки,</a:t>
            </a:r>
            <a:br>
              <a:rPr lang="ru-RU" sz="1800" dirty="0"/>
            </a:br>
            <a:r>
              <a:rPr lang="ru-RU" sz="1800" dirty="0"/>
              <a:t>Благоухает </a:t>
            </a:r>
            <a:r>
              <a:rPr lang="ru-RU" sz="1800" dirty="0" err="1"/>
              <a:t>звукоцвет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Он в белой букве, в алой строчке,</a:t>
            </a:r>
            <a:br>
              <a:rPr lang="ru-RU" sz="1800" dirty="0"/>
            </a:br>
            <a:r>
              <a:rPr lang="ru-RU" sz="1800" dirty="0"/>
              <a:t>В фазаньи пестрой запятой.</a:t>
            </a:r>
            <a:br>
              <a:rPr lang="ru-RU" sz="1800" dirty="0"/>
            </a:br>
            <a:r>
              <a:rPr lang="ru-RU" sz="1800" dirty="0"/>
              <a:t>Моя душа, как мох на кочке,</a:t>
            </a:r>
            <a:br>
              <a:rPr lang="ru-RU" sz="1800" dirty="0"/>
            </a:br>
            <a:r>
              <a:rPr lang="ru-RU" sz="1800" dirty="0"/>
              <a:t>Пригрета пушкинской весной.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И под лучом кудряво-смуглым</a:t>
            </a:r>
            <a:br>
              <a:rPr lang="ru-RU" sz="1800" dirty="0"/>
            </a:br>
            <a:r>
              <a:rPr lang="ru-RU" sz="1800" dirty="0"/>
              <a:t>Дремуча глубь торфяников.</a:t>
            </a:r>
            <a:br>
              <a:rPr lang="ru-RU" sz="1800" dirty="0"/>
            </a:br>
            <a:r>
              <a:rPr lang="ru-RU" sz="1800" dirty="0"/>
              <a:t>В мозгу же, росчерком округлым,</a:t>
            </a:r>
            <a:br>
              <a:rPr lang="ru-RU" sz="1800" dirty="0"/>
            </a:br>
            <a:r>
              <a:rPr lang="ru-RU" sz="1800" dirty="0"/>
              <a:t>Станицы тянутся стихов.</a:t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67521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2518" y="1626051"/>
            <a:ext cx="8825657" cy="1915647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Жизнь и творчество</a:t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4800" dirty="0" smtClean="0"/>
              <a:t>Сергея </a:t>
            </a:r>
            <a:br>
              <a:rPr lang="ru-RU" sz="4800" dirty="0" smtClean="0"/>
            </a:br>
            <a:r>
              <a:rPr lang="ru-RU" sz="4800" dirty="0" smtClean="0"/>
              <a:t>Александровича </a:t>
            </a:r>
            <a:br>
              <a:rPr lang="ru-RU" sz="4800" dirty="0" smtClean="0"/>
            </a:br>
            <a:r>
              <a:rPr lang="ru-RU" sz="4800" dirty="0" smtClean="0"/>
              <a:t>Есенина</a:t>
            </a:r>
            <a:endParaRPr lang="ru-RU" sz="4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784" y="2893240"/>
            <a:ext cx="6066559" cy="376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5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Детство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11382" y="1288473"/>
            <a:ext cx="7426036" cy="4967865"/>
          </a:xfrm>
        </p:spPr>
        <p:txBody>
          <a:bodyPr/>
          <a:lstStyle/>
          <a:p>
            <a:r>
              <a:rPr lang="ru-RU" sz="2800" b="1" dirty="0" smtClean="0"/>
              <a:t>Родился 21 сентября (4 октября)  1895 года в Рязанской области, в селе Константинове</a:t>
            </a:r>
          </a:p>
          <a:p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59" y="2910033"/>
            <a:ext cx="4457700" cy="27813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84137" y="1490808"/>
            <a:ext cx="3076817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Начало творчества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69818" y="1413387"/>
            <a:ext cx="4529833" cy="4842951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«Стихи начал слагать рано. Толчки давала бабка. Она рассказывала сказки. Некоторые сказки с плохими концами мне не нравились, и я их переделывал на свой лад. Стихи начал писать, подражая частушкам»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352" y="1413387"/>
            <a:ext cx="3014284" cy="4842951"/>
          </a:xfrm>
        </p:spPr>
      </p:pic>
    </p:spTree>
    <p:extLst>
      <p:ext uri="{BB962C8B-B14F-4D97-AF65-F5344CB8AC3E}">
        <p14:creationId xmlns:p14="http://schemas.microsoft.com/office/powerpoint/2010/main" val="21653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Образование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69818" y="2060575"/>
            <a:ext cx="4529833" cy="4367934"/>
          </a:xfrm>
        </p:spPr>
        <p:txBody>
          <a:bodyPr>
            <a:noAutofit/>
          </a:bodyPr>
          <a:lstStyle/>
          <a:p>
            <a:r>
              <a:rPr lang="ru-RU" sz="2400" b="1" dirty="0" err="1" smtClean="0"/>
              <a:t>Константиновское</a:t>
            </a:r>
            <a:r>
              <a:rPr lang="ru-RU" sz="2400" b="1" dirty="0" smtClean="0"/>
              <a:t> земское училище</a:t>
            </a:r>
          </a:p>
          <a:p>
            <a:r>
              <a:rPr lang="ru-RU" sz="2400" b="1" dirty="0" smtClean="0"/>
              <a:t>Двухлетняя учительская школа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27" y="3639993"/>
            <a:ext cx="4395788" cy="301671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953" y="1580415"/>
            <a:ext cx="3960668" cy="317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9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1912 – переезд в Москву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Вечерний университет</a:t>
            </a:r>
          </a:p>
          <a:p>
            <a:r>
              <a:rPr lang="ru-RU" sz="2800" dirty="0" smtClean="0"/>
              <a:t>Мясная лавка</a:t>
            </a:r>
          </a:p>
          <a:p>
            <a:r>
              <a:rPr lang="ru-RU" sz="2800" b="1" dirty="0" smtClean="0"/>
              <a:t>Первые публикации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80275" y="1853248"/>
            <a:ext cx="3070559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7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1915 - Петербург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7418" y="1496291"/>
            <a:ext cx="4682233" cy="4760047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Знакомство с Александром Блоком</a:t>
            </a:r>
          </a:p>
          <a:p>
            <a:r>
              <a:rPr lang="ru-RU" sz="2800" dirty="0" smtClean="0"/>
              <a:t>«Днем у меня рязанский парень со стихами - Крестьянин Рязанской губернии, 19 лет. Стихи свежие, чистые, голосистые…»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74" y="2055813"/>
            <a:ext cx="3997160" cy="4200525"/>
          </a:xfrm>
        </p:spPr>
      </p:pic>
    </p:spTree>
    <p:extLst>
      <p:ext uri="{BB962C8B-B14F-4D97-AF65-F5344CB8AC3E}">
        <p14:creationId xmlns:p14="http://schemas.microsoft.com/office/powerpoint/2010/main" val="100247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Поэт «из народа»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52946" y="1731819"/>
            <a:ext cx="4446706" cy="4524520"/>
          </a:xfrm>
        </p:spPr>
        <p:txBody>
          <a:bodyPr>
            <a:normAutofit fontScale="92500" lnSpcReduction="20000"/>
          </a:bodyPr>
          <a:lstStyle/>
          <a:p>
            <a:r>
              <a:rPr lang="ru-RU" sz="2200" dirty="0" smtClean="0"/>
              <a:t>Есенин не столько был крестьянином, сколько талантливо играл крестьянина.</a:t>
            </a:r>
          </a:p>
          <a:p>
            <a:r>
              <a:rPr lang="ru-RU" sz="2200" dirty="0" smtClean="0"/>
              <a:t> </a:t>
            </a:r>
            <a:endParaRPr lang="ru-RU" sz="22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smtClean="0"/>
              <a:t>1916 – первый сборник «Радуница»</a:t>
            </a:r>
            <a:endParaRPr lang="ru-RU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32439" y="1581390"/>
            <a:ext cx="2959706" cy="4855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19" y="3294524"/>
            <a:ext cx="2731528" cy="250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Есенин и революция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«В годы революции всецело был на стороне Октября, но принимал всё по-своему, с крестьянским уклоном». </a:t>
            </a:r>
          </a:p>
          <a:p>
            <a:endParaRPr lang="ru-RU" sz="2400" dirty="0" smtClean="0"/>
          </a:p>
          <a:p>
            <a:r>
              <a:rPr lang="ru-RU" sz="2400" b="1" i="1" dirty="0" smtClean="0"/>
              <a:t>Небо – как колокол,</a:t>
            </a:r>
          </a:p>
          <a:p>
            <a:r>
              <a:rPr lang="ru-RU" sz="2400" b="1" i="1" dirty="0" smtClean="0"/>
              <a:t>Месяц – язык,</a:t>
            </a:r>
          </a:p>
          <a:p>
            <a:r>
              <a:rPr lang="ru-RU" sz="2400" b="1" i="1" dirty="0" smtClean="0"/>
              <a:t>Мать моя – родина,</a:t>
            </a:r>
          </a:p>
          <a:p>
            <a:r>
              <a:rPr lang="ru-RU" sz="2400" b="1" i="1" dirty="0" smtClean="0"/>
              <a:t>Я - большевик</a:t>
            </a:r>
            <a:endParaRPr lang="ru-RU" sz="2400" b="1" i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4446" y="2055813"/>
            <a:ext cx="3091882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2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Повторение предыдущего материала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1</a:t>
            </a:r>
            <a:r>
              <a:rPr lang="en-US" sz="2400" dirty="0" smtClean="0"/>
              <a:t>. </a:t>
            </a:r>
            <a:r>
              <a:rPr lang="ru-RU" sz="2400" dirty="0" smtClean="0"/>
              <a:t>Назовите основные поэтические направления Серебряного века</a:t>
            </a:r>
          </a:p>
          <a:p>
            <a:pPr>
              <a:lnSpc>
                <a:spcPct val="200000"/>
              </a:lnSpc>
            </a:pPr>
            <a:r>
              <a:rPr lang="ru-RU" sz="2400" dirty="0" smtClean="0"/>
              <a:t>2. Что такое Футуризм, какова его основная цель?</a:t>
            </a:r>
          </a:p>
          <a:p>
            <a:pPr>
              <a:lnSpc>
                <a:spcPct val="200000"/>
              </a:lnSpc>
            </a:pPr>
            <a:r>
              <a:rPr lang="ru-RU" sz="2400" dirty="0" smtClean="0"/>
              <a:t>3. Назовите основные группировки футуристов</a:t>
            </a:r>
          </a:p>
          <a:p>
            <a:pPr>
              <a:lnSpc>
                <a:spcPct val="200000"/>
              </a:lnSpc>
            </a:pPr>
            <a:r>
              <a:rPr lang="ru-RU" sz="2400" dirty="0" smtClean="0"/>
              <a:t>4. Назовите основные черты поэзии футуризма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9007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Есенин и имажинизм - 1919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/>
              <a:t>Образ, и только образ – вот орудие производства мастера искусства. Образ – это броня строки…</a:t>
            </a:r>
            <a:r>
              <a:rPr lang="ru-RU" sz="2400" dirty="0" smtClean="0"/>
              <a:t> Имажинизм должен был появиться, и мы горды тем, что мы его оруженосцы….»</a:t>
            </a:r>
          </a:p>
          <a:p>
            <a:r>
              <a:rPr lang="ru-RU" sz="2400" b="1" dirty="0" smtClean="0"/>
              <a:t>1924 – конец имажинизма</a:t>
            </a:r>
            <a:endParaRPr lang="ru-RU" sz="2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75112" y="1853248"/>
            <a:ext cx="4395788" cy="3121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76109" y="5223165"/>
            <a:ext cx="4793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Журнал «Гостиница для путешествующих в прекрасном»</a:t>
            </a:r>
          </a:p>
          <a:p>
            <a:r>
              <a:rPr lang="ru-RU" b="1" dirty="0" smtClean="0"/>
              <a:t>Литературное кафе «Стойло пегаса»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795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Личная жизнь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103037" y="1750097"/>
            <a:ext cx="4396338" cy="576262"/>
          </a:xfrm>
        </p:spPr>
        <p:txBody>
          <a:bodyPr/>
          <a:lstStyle/>
          <a:p>
            <a:pPr algn="ctr"/>
            <a:r>
              <a:rPr lang="ru-RU" dirty="0" smtClean="0"/>
              <a:t>Зинаида </a:t>
            </a:r>
            <a:r>
              <a:rPr lang="ru-RU" dirty="0" err="1" smtClean="0"/>
              <a:t>Райх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75219" y="2514600"/>
            <a:ext cx="4251975" cy="3741738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5858777" y="1679214"/>
            <a:ext cx="4396339" cy="576262"/>
          </a:xfrm>
        </p:spPr>
        <p:txBody>
          <a:bodyPr/>
          <a:lstStyle/>
          <a:p>
            <a:pPr algn="ctr"/>
            <a:r>
              <a:rPr lang="ru-RU" dirty="0" smtClean="0"/>
              <a:t>Айседора Дункан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91983" y="2514600"/>
            <a:ext cx="2579310" cy="403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0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Бакинские поэмы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602" y="1441089"/>
            <a:ext cx="4396339" cy="41957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«Персидские мотивы»</a:t>
            </a:r>
          </a:p>
          <a:p>
            <a:r>
              <a:rPr lang="ru-RU" sz="2400" dirty="0" smtClean="0"/>
              <a:t>«Русь уходящая»</a:t>
            </a:r>
          </a:p>
          <a:p>
            <a:r>
              <a:rPr lang="ru-RU" sz="2400" dirty="0" smtClean="0"/>
              <a:t>«Анна </a:t>
            </a:r>
            <a:r>
              <a:rPr lang="ru-RU" sz="2400" dirty="0" err="1" smtClean="0"/>
              <a:t>Снегина</a:t>
            </a:r>
            <a:r>
              <a:rPr lang="ru-RU" sz="2400" dirty="0" smtClean="0"/>
              <a:t>»</a:t>
            </a:r>
          </a:p>
          <a:p>
            <a:r>
              <a:rPr lang="ru-RU" sz="2400" dirty="0" smtClean="0"/>
              <a:t>«Черный человек» - 1925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77381" y="1972642"/>
            <a:ext cx="4938100" cy="35448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251" y="3538970"/>
            <a:ext cx="2657040" cy="316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5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Возвращение в Ленинград – </a:t>
            </a:r>
            <a:br>
              <a:rPr lang="ru-RU" dirty="0" smtClean="0"/>
            </a:br>
            <a:r>
              <a:rPr lang="ru-RU" dirty="0" smtClean="0"/>
              <a:t>23 декабря 1825 года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7472" y="2310744"/>
            <a:ext cx="4191000" cy="244792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3657" y="2288003"/>
            <a:ext cx="4395788" cy="2928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4681" y="5216165"/>
            <a:ext cx="451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28 декабря 1925 – Самоубийство в гостинице «</a:t>
            </a:r>
            <a:r>
              <a:rPr lang="ru-RU" b="1" dirty="0" err="1" smtClean="0"/>
              <a:t>Англетер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1587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Художественный мир Есенина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1. Любимый образ – месяц, луна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5"/>
          </p:nvPr>
        </p:nvSpPr>
        <p:spPr>
          <a:xfrm>
            <a:off x="646111" y="2141885"/>
            <a:ext cx="2229282" cy="3470564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/>
              <a:t>Хорошо бы, на стог улыбаясь,</a:t>
            </a:r>
          </a:p>
          <a:p>
            <a:r>
              <a:rPr lang="ru-RU" sz="2400" b="1" dirty="0"/>
              <a:t>Мордой месяца сено жевать...</a:t>
            </a:r>
          </a:p>
          <a:p>
            <a:r>
              <a:rPr lang="ru-RU" sz="2400" dirty="0"/>
              <a:t>Где ты, где, моя тихая радость —</a:t>
            </a:r>
          </a:p>
          <a:p>
            <a:r>
              <a:rPr lang="ru-RU" sz="2400" dirty="0"/>
              <a:t>Все любя, ничего не желать?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6"/>
          </p:nvPr>
        </p:nvSpPr>
        <p:spPr>
          <a:xfrm>
            <a:off x="3293826" y="2091491"/>
            <a:ext cx="2450220" cy="3501534"/>
          </a:xfrm>
        </p:spPr>
        <p:txBody>
          <a:bodyPr>
            <a:noAutofit/>
          </a:bodyPr>
          <a:lstStyle/>
          <a:p>
            <a:r>
              <a:rPr lang="ru-RU" sz="2000" dirty="0"/>
              <a:t>За темной прядью </a:t>
            </a:r>
            <a:r>
              <a:rPr lang="ru-RU" sz="2000" dirty="0" err="1"/>
              <a:t>перелесиц</a:t>
            </a:r>
            <a:r>
              <a:rPr lang="ru-RU" sz="2000" dirty="0"/>
              <a:t>,</a:t>
            </a:r>
          </a:p>
          <a:p>
            <a:r>
              <a:rPr lang="ru-RU" sz="2000" dirty="0"/>
              <a:t>В неколебимой синеве,</a:t>
            </a:r>
          </a:p>
          <a:p>
            <a:r>
              <a:rPr lang="ru-RU" sz="2000" b="1" dirty="0"/>
              <a:t>Ягненочек кудрявый — месяц</a:t>
            </a:r>
          </a:p>
          <a:p>
            <a:r>
              <a:rPr lang="ru-RU" sz="2000" dirty="0"/>
              <a:t>Гуляет в голубой траве.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17"/>
          </p:nvPr>
        </p:nvSpPr>
        <p:spPr>
          <a:xfrm>
            <a:off x="6162477" y="2122461"/>
            <a:ext cx="2434936" cy="3470564"/>
          </a:xfrm>
        </p:spPr>
        <p:txBody>
          <a:bodyPr>
            <a:normAutofit lnSpcReduction="10000"/>
          </a:bodyPr>
          <a:lstStyle/>
          <a:p>
            <a:r>
              <a:rPr lang="ru-RU" sz="2400" dirty="0"/>
              <a:t>А когда чуть плелась обратно,</a:t>
            </a:r>
            <a:br>
              <a:rPr lang="ru-RU" sz="2400" dirty="0"/>
            </a:br>
            <a:r>
              <a:rPr lang="ru-RU" sz="2400" dirty="0"/>
              <a:t>Слизывая пот с боков,</a:t>
            </a:r>
            <a:br>
              <a:rPr lang="ru-RU" sz="2400" dirty="0"/>
            </a:br>
            <a:r>
              <a:rPr lang="ru-RU" sz="2400" b="1" dirty="0"/>
              <a:t>Показался ей месяц над хатой</a:t>
            </a:r>
            <a:br>
              <a:rPr lang="ru-RU" sz="2400" b="1" dirty="0"/>
            </a:br>
            <a:r>
              <a:rPr lang="ru-RU" sz="2400" b="1" dirty="0"/>
              <a:t>Одним из ее щенков</a:t>
            </a:r>
            <a:r>
              <a:rPr lang="ru-RU" sz="2400" dirty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15845" y="2122461"/>
            <a:ext cx="27189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Золотою лягушкой луна</a:t>
            </a:r>
          </a:p>
          <a:p>
            <a:r>
              <a:rPr lang="ru-RU" sz="2400" b="1" dirty="0" smtClean="0"/>
              <a:t>Распласталась на тихой воде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Словно яблонный цвет, седина</a:t>
            </a:r>
          </a:p>
          <a:p>
            <a:r>
              <a:rPr lang="ru-RU" sz="2400" dirty="0" smtClean="0"/>
              <a:t>У </a:t>
            </a:r>
            <a:r>
              <a:rPr lang="ru-RU" sz="2400" dirty="0"/>
              <a:t>отца пролилась в бороде.</a:t>
            </a:r>
          </a:p>
        </p:txBody>
      </p:sp>
    </p:spTree>
    <p:extLst>
      <p:ext uri="{BB962C8B-B14F-4D97-AF65-F5344CB8AC3E}">
        <p14:creationId xmlns:p14="http://schemas.microsoft.com/office/powerpoint/2010/main" val="279711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2. Зоологические сравнения и метафоры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Тихо в чаще </a:t>
            </a:r>
            <a:r>
              <a:rPr lang="ru-RU" sz="1800" dirty="0" err="1"/>
              <a:t>можжевеля</a:t>
            </a:r>
            <a:r>
              <a:rPr lang="ru-RU" sz="1800" dirty="0"/>
              <a:t> по обрыву.</a:t>
            </a:r>
          </a:p>
          <a:p>
            <a:r>
              <a:rPr lang="ru-RU" sz="1800" b="1" dirty="0"/>
              <a:t>Осень</a:t>
            </a:r>
            <a:r>
              <a:rPr lang="ru-RU" sz="1800" dirty="0"/>
              <a:t>, </a:t>
            </a:r>
            <a:r>
              <a:rPr lang="ru-RU" sz="1800" b="1" dirty="0"/>
              <a:t>рыжая</a:t>
            </a:r>
            <a:r>
              <a:rPr lang="ru-RU" sz="1800" dirty="0"/>
              <a:t> </a:t>
            </a:r>
            <a:r>
              <a:rPr lang="ru-RU" sz="1800" b="1" dirty="0"/>
              <a:t>кобыла, чешет гриву.</a:t>
            </a:r>
          </a:p>
          <a:p>
            <a:r>
              <a:rPr lang="ru-RU" sz="1800" dirty="0"/>
              <a:t>Над речным покровом берегов</a:t>
            </a:r>
          </a:p>
          <a:p>
            <a:r>
              <a:rPr lang="ru-RU" sz="1800" dirty="0"/>
              <a:t>Слышен синий лязг ее подков.</a:t>
            </a:r>
          </a:p>
          <a:p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Сохнет стаявшая глина,</a:t>
            </a:r>
          </a:p>
          <a:p>
            <a:r>
              <a:rPr lang="ru-RU" sz="1800" dirty="0"/>
              <a:t>На </a:t>
            </a:r>
            <a:r>
              <a:rPr lang="ru-RU" sz="1800" dirty="0" err="1"/>
              <a:t>сугорьях</a:t>
            </a:r>
            <a:r>
              <a:rPr lang="ru-RU" sz="1800" dirty="0"/>
              <a:t> гниль опенок.</a:t>
            </a:r>
          </a:p>
          <a:p>
            <a:r>
              <a:rPr lang="ru-RU" sz="1800" b="1" dirty="0"/>
              <a:t>Пляшет</a:t>
            </a:r>
            <a:r>
              <a:rPr lang="ru-RU" sz="1800" dirty="0"/>
              <a:t> </a:t>
            </a:r>
            <a:r>
              <a:rPr lang="ru-RU" sz="1800" b="1" dirty="0"/>
              <a:t>ветер</a:t>
            </a:r>
            <a:r>
              <a:rPr lang="ru-RU" sz="1800" dirty="0"/>
              <a:t> </a:t>
            </a:r>
            <a:r>
              <a:rPr lang="ru-RU" sz="1800" b="1" dirty="0"/>
              <a:t>по</a:t>
            </a:r>
            <a:r>
              <a:rPr lang="ru-RU" sz="1800" dirty="0"/>
              <a:t> </a:t>
            </a:r>
            <a:r>
              <a:rPr lang="ru-RU" sz="1800" b="1" dirty="0"/>
              <a:t>равнинам</a:t>
            </a:r>
            <a:r>
              <a:rPr lang="ru-RU" sz="1800" dirty="0"/>
              <a:t>,</a:t>
            </a:r>
          </a:p>
          <a:p>
            <a:r>
              <a:rPr lang="ru-RU" sz="1800" b="1" dirty="0"/>
              <a:t>Рыжий ласковый осленок.</a:t>
            </a:r>
          </a:p>
          <a:p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И невольно в море хлеба</a:t>
            </a:r>
            <a:br>
              <a:rPr lang="ru-RU" sz="1800" dirty="0"/>
            </a:br>
            <a:r>
              <a:rPr lang="ru-RU" sz="1800" dirty="0"/>
              <a:t>Рвется образ с языка:</a:t>
            </a:r>
            <a:br>
              <a:rPr lang="ru-RU" sz="1800" dirty="0"/>
            </a:br>
            <a:r>
              <a:rPr lang="ru-RU" sz="1800" b="1" dirty="0"/>
              <a:t>Отелившееся небо</a:t>
            </a:r>
            <a:br>
              <a:rPr lang="ru-RU" sz="1800" b="1" dirty="0"/>
            </a:br>
            <a:r>
              <a:rPr lang="ru-RU" sz="1800" b="1" dirty="0"/>
              <a:t>Лижет красного телка.</a:t>
            </a:r>
          </a:p>
        </p:txBody>
      </p:sp>
    </p:spTree>
    <p:extLst>
      <p:ext uri="{BB962C8B-B14F-4D97-AF65-F5344CB8AC3E}">
        <p14:creationId xmlns:p14="http://schemas.microsoft.com/office/powerpoint/2010/main" val="31457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</a:t>
            </a:r>
            <a:r>
              <a:rPr lang="ru-RU" dirty="0" smtClean="0"/>
              <a:t>. Любовь к животным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Корова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ru-RU" dirty="0"/>
              <a:t>Дряхлая, выпали зубы,</a:t>
            </a:r>
          </a:p>
          <a:p>
            <a:r>
              <a:rPr lang="ru-RU" dirty="0"/>
              <a:t>Свиток годов на рогах.</a:t>
            </a:r>
          </a:p>
          <a:p>
            <a:r>
              <a:rPr lang="ru-RU" dirty="0"/>
              <a:t>Бил ее выгонщик грубый</a:t>
            </a:r>
          </a:p>
          <a:p>
            <a:r>
              <a:rPr lang="ru-RU" dirty="0"/>
              <a:t>На перегонных полях.</a:t>
            </a:r>
          </a:p>
          <a:p>
            <a:r>
              <a:rPr lang="ru-RU" dirty="0" smtClean="0"/>
              <a:t>…</a:t>
            </a:r>
          </a:p>
          <a:p>
            <a:r>
              <a:rPr lang="ru-RU" dirty="0"/>
              <a:t>Не дали матери сына,</a:t>
            </a:r>
          </a:p>
          <a:p>
            <a:r>
              <a:rPr lang="ru-RU" dirty="0"/>
              <a:t>Первая радость не прок.</a:t>
            </a:r>
          </a:p>
          <a:p>
            <a:r>
              <a:rPr lang="ru-RU" dirty="0"/>
              <a:t>И на колу под осиной</a:t>
            </a:r>
          </a:p>
          <a:p>
            <a:r>
              <a:rPr lang="ru-RU" dirty="0"/>
              <a:t>Шкуру трепал ветерок.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Лисица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6"/>
          </p:nvPr>
        </p:nvSpPr>
        <p:spPr>
          <a:xfrm>
            <a:off x="3740727" y="2667000"/>
            <a:ext cx="3079173" cy="399703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 раздробленной ноге приковыляла,</a:t>
            </a:r>
          </a:p>
          <a:p>
            <a:r>
              <a:rPr lang="ru-RU" dirty="0"/>
              <a:t>У норы </a:t>
            </a:r>
            <a:r>
              <a:rPr lang="ru-RU" dirty="0" err="1"/>
              <a:t>свернулася</a:t>
            </a:r>
            <a:r>
              <a:rPr lang="ru-RU" dirty="0"/>
              <a:t> в кольцо.</a:t>
            </a:r>
          </a:p>
          <a:p>
            <a:r>
              <a:rPr lang="ru-RU" dirty="0"/>
              <a:t>Тонкой прошвой кровь отмежевала</a:t>
            </a:r>
          </a:p>
          <a:p>
            <a:r>
              <a:rPr lang="ru-RU" dirty="0"/>
              <a:t>На снегу дремучее лицо.</a:t>
            </a:r>
          </a:p>
          <a:p>
            <a:r>
              <a:rPr lang="ru-RU" dirty="0" smtClean="0"/>
              <a:t>…</a:t>
            </a:r>
          </a:p>
          <a:p>
            <a:r>
              <a:rPr lang="ru-RU" dirty="0"/>
              <a:t>Желтый хвост упал в метель пожаром,</a:t>
            </a:r>
          </a:p>
          <a:p>
            <a:r>
              <a:rPr lang="ru-RU" dirty="0"/>
              <a:t>На губах — как прелая морковь...</a:t>
            </a:r>
          </a:p>
          <a:p>
            <a:r>
              <a:rPr lang="ru-RU" dirty="0"/>
              <a:t>Пахло инеем и глиняным угаром,</a:t>
            </a:r>
          </a:p>
          <a:p>
            <a:r>
              <a:rPr lang="ru-RU" dirty="0"/>
              <a:t>А в </a:t>
            </a:r>
            <a:r>
              <a:rPr lang="ru-RU" dirty="0" err="1"/>
              <a:t>ощур</a:t>
            </a:r>
            <a:r>
              <a:rPr lang="ru-RU" dirty="0"/>
              <a:t> сочилась тихо кровь.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Песнь о собаке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ru-RU" dirty="0"/>
              <a:t>Утром в ржаном закуте,</a:t>
            </a:r>
          </a:p>
          <a:p>
            <a:r>
              <a:rPr lang="ru-RU" dirty="0"/>
              <a:t>Где златятся рогожи в ряд,</a:t>
            </a:r>
          </a:p>
          <a:p>
            <a:r>
              <a:rPr lang="ru-RU" dirty="0"/>
              <a:t>Семерых ощенила сука,</a:t>
            </a:r>
          </a:p>
          <a:p>
            <a:r>
              <a:rPr lang="ru-RU" dirty="0"/>
              <a:t>Рыжих семерых щенят</a:t>
            </a:r>
            <a:r>
              <a:rPr lang="ru-RU" dirty="0" smtClean="0"/>
              <a:t>.</a:t>
            </a:r>
          </a:p>
          <a:p>
            <a:r>
              <a:rPr lang="ru-RU" dirty="0" smtClean="0"/>
              <a:t>…</a:t>
            </a:r>
          </a:p>
          <a:p>
            <a:r>
              <a:rPr lang="ru-RU" dirty="0"/>
              <a:t>И глухо, как от подачки,</a:t>
            </a:r>
          </a:p>
          <a:p>
            <a:r>
              <a:rPr lang="ru-RU" dirty="0"/>
              <a:t>Когда бросят ей камень в смех,</a:t>
            </a:r>
          </a:p>
          <a:p>
            <a:r>
              <a:rPr lang="ru-RU" dirty="0"/>
              <a:t>Покатились глаза собачьи</a:t>
            </a:r>
          </a:p>
          <a:p>
            <a:r>
              <a:rPr lang="ru-RU" dirty="0"/>
              <a:t>Золотыми звездами в снег.</a:t>
            </a:r>
          </a:p>
        </p:txBody>
      </p:sp>
    </p:spTree>
    <p:extLst>
      <p:ext uri="{BB962C8B-B14F-4D97-AF65-F5344CB8AC3E}">
        <p14:creationId xmlns:p14="http://schemas.microsoft.com/office/powerpoint/2010/main" val="117193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4</a:t>
            </a:r>
            <a:r>
              <a:rPr lang="ru-RU" dirty="0" smtClean="0"/>
              <a:t>. Вселенная Есенина – крестьянский двор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8869" y="2304834"/>
            <a:ext cx="3533180" cy="16298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8437" y="4386129"/>
            <a:ext cx="2825760" cy="186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11155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>5</a:t>
            </a:r>
            <a:r>
              <a:rPr lang="ru-RU" dirty="0" smtClean="0"/>
              <a:t>. Любовь к России, Руси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6283" y="2050256"/>
            <a:ext cx="3771900" cy="1762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218" y="2012806"/>
            <a:ext cx="3994434" cy="1799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458" y="4407044"/>
            <a:ext cx="39909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1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6</a:t>
            </a:r>
            <a:r>
              <a:rPr lang="ru-RU" dirty="0" smtClean="0"/>
              <a:t>. Разные лирические герои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3222" y="1853248"/>
            <a:ext cx="3905250" cy="1724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183" y="1958470"/>
            <a:ext cx="4505326" cy="17305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3291" y="4174547"/>
            <a:ext cx="350520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463" y="0"/>
            <a:ext cx="9404723" cy="1400530"/>
          </a:xfrm>
        </p:spPr>
        <p:txBody>
          <a:bodyPr/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Крестьянские поэты 19 века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Николай Александрович Некрасов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54" y="2685414"/>
            <a:ext cx="2703368" cy="3893740"/>
          </a:xfrm>
          <a:prstGeom prst="rect">
            <a:avLst/>
          </a:prstGeom>
        </p:spPr>
      </p:pic>
      <p:sp>
        <p:nvSpPr>
          <p:cNvPr id="13" name="Текст 12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Алексей Васильевич Кольцов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95" y="2728601"/>
            <a:ext cx="2878105" cy="3631646"/>
          </a:xfrm>
          <a:prstGeom prst="rect">
            <a:avLst/>
          </a:prstGeom>
        </p:spPr>
      </p:pic>
      <p:sp>
        <p:nvSpPr>
          <p:cNvPr id="14" name="Текст 13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ru-RU" dirty="0" smtClean="0"/>
              <a:t>Иван Захарович Суриков</a:t>
            </a:r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82" y="2741445"/>
            <a:ext cx="2872537" cy="38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7</a:t>
            </a:r>
            <a:r>
              <a:rPr lang="ru-RU" dirty="0" smtClean="0"/>
              <a:t>. Любимая девушка – фольклорная </a:t>
            </a:r>
            <a:r>
              <a:rPr lang="ru-RU" i="1" dirty="0" smtClean="0"/>
              <a:t>красная девица</a:t>
            </a:r>
            <a:endParaRPr lang="ru-RU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/>
              <a:t>Хороша</a:t>
            </a:r>
            <a:r>
              <a:rPr lang="ru-RU" dirty="0"/>
              <a:t> </a:t>
            </a:r>
            <a:r>
              <a:rPr lang="ru-RU" b="1" dirty="0"/>
              <a:t>была</a:t>
            </a:r>
            <a:r>
              <a:rPr lang="ru-RU" dirty="0"/>
              <a:t> </a:t>
            </a:r>
            <a:r>
              <a:rPr lang="ru-RU" b="1" dirty="0"/>
              <a:t>Танюша</a:t>
            </a:r>
            <a:r>
              <a:rPr lang="ru-RU" dirty="0"/>
              <a:t>, </a:t>
            </a:r>
            <a:r>
              <a:rPr lang="ru-RU" b="1" dirty="0"/>
              <a:t>краше</a:t>
            </a:r>
            <a:r>
              <a:rPr lang="ru-RU" dirty="0"/>
              <a:t> </a:t>
            </a:r>
            <a:r>
              <a:rPr lang="ru-RU" b="1" dirty="0"/>
              <a:t>не</a:t>
            </a:r>
            <a:r>
              <a:rPr lang="ru-RU" dirty="0"/>
              <a:t> </a:t>
            </a:r>
            <a:r>
              <a:rPr lang="ru-RU" b="1" dirty="0"/>
              <a:t>было</a:t>
            </a:r>
            <a:r>
              <a:rPr lang="ru-RU" dirty="0"/>
              <a:t> </a:t>
            </a:r>
            <a:r>
              <a:rPr lang="ru-RU" b="1" dirty="0"/>
              <a:t>в</a:t>
            </a:r>
            <a:r>
              <a:rPr lang="ru-RU" dirty="0"/>
              <a:t> </a:t>
            </a:r>
            <a:r>
              <a:rPr lang="ru-RU" b="1" dirty="0"/>
              <a:t>селе</a:t>
            </a:r>
            <a:r>
              <a:rPr lang="ru-RU" dirty="0"/>
              <a:t>,</a:t>
            </a:r>
          </a:p>
          <a:p>
            <a:r>
              <a:rPr lang="ru-RU" dirty="0"/>
              <a:t>Красной рюшкою по белу сарафан на подоле.</a:t>
            </a:r>
          </a:p>
          <a:p>
            <a:r>
              <a:rPr lang="ru-RU" dirty="0"/>
              <a:t>У оврага за плетнями ходит Таня ввечеру.</a:t>
            </a:r>
          </a:p>
          <a:p>
            <a:r>
              <a:rPr lang="ru-RU" dirty="0"/>
              <a:t>Месяц в облачном тумане водит с тучами игру.</a:t>
            </a:r>
          </a:p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/>
              <a:t>Не</a:t>
            </a:r>
            <a:r>
              <a:rPr lang="ru-RU" dirty="0"/>
              <a:t> </a:t>
            </a:r>
            <a:r>
              <a:rPr lang="ru-RU" b="1" dirty="0"/>
              <a:t>бродить</a:t>
            </a:r>
            <a:r>
              <a:rPr lang="ru-RU" dirty="0"/>
              <a:t>, </a:t>
            </a:r>
            <a:r>
              <a:rPr lang="ru-RU" b="1" dirty="0"/>
              <a:t>не</a:t>
            </a:r>
            <a:r>
              <a:rPr lang="ru-RU" dirty="0"/>
              <a:t> </a:t>
            </a:r>
            <a:r>
              <a:rPr lang="ru-RU" b="1" dirty="0"/>
              <a:t>мять</a:t>
            </a:r>
            <a:r>
              <a:rPr lang="ru-RU" dirty="0"/>
              <a:t> </a:t>
            </a:r>
            <a:r>
              <a:rPr lang="ru-RU" b="1" dirty="0"/>
              <a:t>в</a:t>
            </a:r>
            <a:r>
              <a:rPr lang="ru-RU" dirty="0"/>
              <a:t> </a:t>
            </a:r>
            <a:r>
              <a:rPr lang="ru-RU" b="1" dirty="0"/>
              <a:t>кустах</a:t>
            </a:r>
            <a:r>
              <a:rPr lang="ru-RU" dirty="0"/>
              <a:t> </a:t>
            </a:r>
            <a:r>
              <a:rPr lang="ru-RU" b="1" dirty="0"/>
              <a:t>багряных</a:t>
            </a:r>
            <a:endParaRPr lang="ru-RU" dirty="0"/>
          </a:p>
          <a:p>
            <a:r>
              <a:rPr lang="ru-RU" dirty="0"/>
              <a:t>Лебеды и не искать следа.</a:t>
            </a:r>
          </a:p>
          <a:p>
            <a:r>
              <a:rPr lang="ru-RU" dirty="0"/>
              <a:t>Со снопом волос твоих овсяных</a:t>
            </a:r>
          </a:p>
          <a:p>
            <a:r>
              <a:rPr lang="ru-RU" dirty="0" err="1"/>
              <a:t>Отоснилась</a:t>
            </a:r>
            <a:r>
              <a:rPr lang="ru-RU" dirty="0"/>
              <a:t> ты мне навсегда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С алым соком ягоды на коже,</a:t>
            </a:r>
          </a:p>
          <a:p>
            <a:r>
              <a:rPr lang="ru-RU" dirty="0"/>
              <a:t>Нежная, красивая, была</a:t>
            </a:r>
          </a:p>
          <a:p>
            <a:r>
              <a:rPr lang="ru-RU" dirty="0"/>
              <a:t>На закат ты розовый похожа</a:t>
            </a:r>
          </a:p>
          <a:p>
            <a:r>
              <a:rPr lang="ru-RU" dirty="0"/>
              <a:t>И, как снег, лучиста и светла.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7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8</a:t>
            </a:r>
            <a:r>
              <a:rPr lang="ru-RU" dirty="0" smtClean="0"/>
              <a:t>. Образ хулигана и скандалиста</a:t>
            </a:r>
            <a:br>
              <a:rPr lang="ru-RU" dirty="0" smtClean="0"/>
            </a:br>
            <a:r>
              <a:rPr lang="ru-RU" dirty="0" smtClean="0"/>
              <a:t>(«Исповедь хулигана», «Москва кабацкая»)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6634" y="2388610"/>
            <a:ext cx="4269220" cy="1653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634" y="4499591"/>
            <a:ext cx="4447948" cy="1766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232" y="2388610"/>
            <a:ext cx="454342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5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9</a:t>
            </a:r>
            <a:r>
              <a:rPr lang="ru-RU" dirty="0" smtClean="0"/>
              <a:t>. Разочарование в революции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0619" y="1550696"/>
            <a:ext cx="4394289" cy="469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10. Мотив подведения итогов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821" y="2132084"/>
            <a:ext cx="4784019" cy="18192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19" y="2132085"/>
            <a:ext cx="3800908" cy="1885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094" y="4396452"/>
            <a:ext cx="5144172" cy="197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9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«Черный человек»</a:t>
            </a:r>
            <a:br>
              <a:rPr lang="ru-RU" dirty="0" smtClean="0"/>
            </a:br>
            <a:r>
              <a:rPr lang="ru-RU" dirty="0" smtClean="0"/>
              <a:t>1923-1925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Сколько героев в поэме? Назовите их </a:t>
            </a:r>
          </a:p>
          <a:p>
            <a:r>
              <a:rPr lang="ru-RU" dirty="0" smtClean="0"/>
              <a:t>В чем причина болезни поэта?</a:t>
            </a:r>
          </a:p>
          <a:p>
            <a:r>
              <a:rPr lang="ru-RU" dirty="0" smtClean="0"/>
              <a:t>Из скольких частей состоит поэма?</a:t>
            </a:r>
          </a:p>
          <a:p>
            <a:r>
              <a:rPr lang="ru-RU" dirty="0" smtClean="0"/>
              <a:t>Что можно сказать о черном человеке?</a:t>
            </a:r>
          </a:p>
          <a:p>
            <a:r>
              <a:rPr lang="ru-RU" dirty="0" smtClean="0"/>
              <a:t>Что за книгу читает черный человек?</a:t>
            </a:r>
          </a:p>
          <a:p>
            <a:r>
              <a:rPr lang="ru-RU" dirty="0" smtClean="0"/>
              <a:t>Что в этой книге написано?</a:t>
            </a:r>
          </a:p>
          <a:p>
            <a:r>
              <a:rPr lang="ru-RU" dirty="0" smtClean="0"/>
              <a:t>Кто такой черный человек?</a:t>
            </a:r>
          </a:p>
          <a:p>
            <a:r>
              <a:rPr lang="ru-RU" dirty="0" smtClean="0"/>
              <a:t>Что делает Есенин в своей поэме «</a:t>
            </a:r>
            <a:r>
              <a:rPr lang="ru-RU" smtClean="0"/>
              <a:t>Черный человек»?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38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Закрепление </a:t>
            </a:r>
            <a:r>
              <a:rPr lang="ru-RU" smtClean="0"/>
              <a:t>усвоенного материала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9398433" cy="4375591"/>
          </a:xfrm>
        </p:spPr>
        <p:txBody>
          <a:bodyPr>
            <a:noAutofit/>
          </a:bodyPr>
          <a:lstStyle/>
          <a:p>
            <a:r>
              <a:rPr lang="ru-RU" sz="2800" dirty="0" smtClean="0"/>
              <a:t>Что такое «</a:t>
            </a:r>
            <a:r>
              <a:rPr lang="ru-RU" sz="2800" dirty="0" err="1" smtClean="0"/>
              <a:t>Новокрестьянская</a:t>
            </a:r>
            <a:r>
              <a:rPr lang="ru-RU" sz="2800" dirty="0" smtClean="0"/>
              <a:t> поэзия»?</a:t>
            </a:r>
          </a:p>
          <a:p>
            <a:r>
              <a:rPr lang="ru-RU" sz="2800" dirty="0" smtClean="0"/>
              <a:t>Назовите основных представителей </a:t>
            </a:r>
            <a:r>
              <a:rPr lang="ru-RU" sz="2800" dirty="0" err="1" smtClean="0"/>
              <a:t>Новокрестьянской</a:t>
            </a:r>
            <a:r>
              <a:rPr lang="ru-RU" sz="2800" dirty="0" smtClean="0"/>
              <a:t> поэзии</a:t>
            </a:r>
          </a:p>
          <a:p>
            <a:r>
              <a:rPr lang="ru-RU" sz="2800" dirty="0"/>
              <a:t>В чем заключаются особенности </a:t>
            </a:r>
            <a:r>
              <a:rPr lang="ru-RU" sz="2800" dirty="0" err="1"/>
              <a:t>Новокрестьянской</a:t>
            </a:r>
            <a:r>
              <a:rPr lang="ru-RU" sz="2800" dirty="0"/>
              <a:t> поэзии</a:t>
            </a:r>
            <a:r>
              <a:rPr lang="ru-RU" sz="2800" dirty="0" smtClean="0"/>
              <a:t>?</a:t>
            </a:r>
          </a:p>
          <a:p>
            <a:r>
              <a:rPr lang="ru-RU" sz="2800" dirty="0" smtClean="0"/>
              <a:t>Кто был основоположником этого направления? Что его выделяет на фоне других поэтов?</a:t>
            </a:r>
          </a:p>
          <a:p>
            <a:r>
              <a:rPr lang="ru-RU" sz="2800" dirty="0" smtClean="0"/>
              <a:t>Что нового привнес Есенин в поэзию 20 века?</a:t>
            </a:r>
            <a:endParaRPr lang="ru-RU" sz="2800" b="1" dirty="0" smtClean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6873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363" y="120209"/>
            <a:ext cx="9404723" cy="1400530"/>
          </a:xfrm>
        </p:spPr>
        <p:txBody>
          <a:bodyPr/>
          <a:lstStyle/>
          <a:p>
            <a:pPr algn="ctr"/>
            <a:r>
              <a:rPr lang="ru-RU" dirty="0" smtClean="0"/>
              <a:t>Крестьянские поэты 20 века – </a:t>
            </a:r>
            <a:r>
              <a:rPr lang="ru-RU" dirty="0" err="1" smtClean="0"/>
              <a:t>Новокрестьянские</a:t>
            </a:r>
            <a:r>
              <a:rPr lang="ru-RU" dirty="0" smtClean="0"/>
              <a:t> поэты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Николай Алексеевич Клюев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14" y="2798617"/>
            <a:ext cx="2952558" cy="3796145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Сергей Антонович Клычков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178" y="2667000"/>
            <a:ext cx="2879424" cy="3891395"/>
          </a:xfrm>
          <a:prstGeom prst="rect">
            <a:avLst/>
          </a:prstGeom>
        </p:spPr>
      </p:pic>
      <p:sp>
        <p:nvSpPr>
          <p:cNvPr id="8" name="Текст 7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ru-RU" dirty="0" smtClean="0"/>
              <a:t>Сергей Александрович Есенин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646" y="2661803"/>
            <a:ext cx="2643188" cy="38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00546" y="803564"/>
            <a:ext cx="9149308" cy="5832763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</a:pPr>
            <a:r>
              <a:rPr lang="ru-RU" sz="3600" dirty="0"/>
              <a:t>Термин "</a:t>
            </a:r>
            <a:r>
              <a:rPr lang="ru-RU" sz="3600" dirty="0" err="1"/>
              <a:t>новокрестьянские</a:t>
            </a:r>
            <a:r>
              <a:rPr lang="ru-RU" sz="3600" dirty="0"/>
              <a:t>" используется в литературоведении для того, чтобы </a:t>
            </a:r>
            <a:r>
              <a:rPr lang="ru-RU" sz="3600" b="1" dirty="0"/>
              <a:t>отделить </a:t>
            </a:r>
            <a:r>
              <a:rPr lang="ru-RU" sz="3600" b="1" u="sng" dirty="0"/>
              <a:t>модернистов, которые обновляли русскую поэзию</a:t>
            </a:r>
            <a:r>
              <a:rPr lang="ru-RU" sz="3600" b="1" dirty="0"/>
              <a:t>, </a:t>
            </a:r>
            <a:r>
              <a:rPr lang="ru-RU" sz="3600" b="1" u="sng" dirty="0"/>
              <a:t>опираясь на народное </a:t>
            </a:r>
            <a:r>
              <a:rPr lang="ru-RU" sz="3600" b="1" u="sng" dirty="0" smtClean="0"/>
              <a:t>творчество</a:t>
            </a:r>
            <a:r>
              <a:rPr lang="ru-RU" sz="3600" b="1" dirty="0" smtClean="0"/>
              <a:t>, от поэзии Сурикова, </a:t>
            </a:r>
            <a:r>
              <a:rPr lang="ru-RU" sz="3600" b="1" dirty="0"/>
              <a:t>Кольцова, Некрасова</a:t>
            </a:r>
          </a:p>
        </p:txBody>
      </p:sp>
    </p:spTree>
    <p:extLst>
      <p:ext uri="{BB962C8B-B14F-4D97-AF65-F5344CB8AC3E}">
        <p14:creationId xmlns:p14="http://schemas.microsoft.com/office/powerpoint/2010/main" val="59389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Особенности </a:t>
            </a:r>
            <a:r>
              <a:rPr lang="ru-RU" dirty="0" err="1" smtClean="0"/>
              <a:t>новокрестьянской</a:t>
            </a:r>
            <a:r>
              <a:rPr lang="ru-RU" dirty="0" smtClean="0"/>
              <a:t> поэзии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836" y="2052918"/>
            <a:ext cx="9177017" cy="4624973"/>
          </a:xfrm>
        </p:spPr>
        <p:txBody>
          <a:bodyPr>
            <a:noAutofit/>
          </a:bodyPr>
          <a:lstStyle/>
          <a:p>
            <a:r>
              <a:rPr lang="ru-RU" sz="2400" b="1" dirty="0"/>
              <a:t>любовь к "малой Родине</a:t>
            </a:r>
            <a:r>
              <a:rPr lang="ru-RU" sz="2400" b="1" dirty="0" smtClean="0"/>
              <a:t>"</a:t>
            </a:r>
            <a:endParaRPr lang="ru-RU" sz="2400" b="1" dirty="0"/>
          </a:p>
          <a:p>
            <a:r>
              <a:rPr lang="ru-RU" sz="2400" b="1" dirty="0" smtClean="0"/>
              <a:t>следование вековым народным обычаям </a:t>
            </a:r>
            <a:r>
              <a:rPr lang="ru-RU" sz="2400" dirty="0" smtClean="0"/>
              <a:t>и нравственным </a:t>
            </a:r>
            <a:r>
              <a:rPr lang="ru-RU" sz="2400" dirty="0"/>
              <a:t>традициям;</a:t>
            </a:r>
          </a:p>
          <a:p>
            <a:r>
              <a:rPr lang="ru-RU" sz="2400" b="1" dirty="0"/>
              <a:t>использование религиозной символики</a:t>
            </a:r>
            <a:r>
              <a:rPr lang="ru-RU" sz="2400" dirty="0"/>
              <a:t>, христианских мотивов, языческих верований;</a:t>
            </a:r>
          </a:p>
          <a:p>
            <a:r>
              <a:rPr lang="ru-RU" sz="2400" b="1" dirty="0"/>
              <a:t>обращение к фольклорным сюжетам и образам</a:t>
            </a:r>
            <a:r>
              <a:rPr lang="ru-RU" sz="2400" dirty="0"/>
              <a:t>, введение в поэтический обиход народных песен и частушек;</a:t>
            </a:r>
          </a:p>
          <a:p>
            <a:r>
              <a:rPr lang="ru-RU" sz="2400" b="1" dirty="0"/>
              <a:t>отрицание "порочной" городской культуры</a:t>
            </a:r>
            <a:r>
              <a:rPr lang="ru-RU" sz="2400" dirty="0"/>
              <a:t>, сопротивление культу машин и железа. </a:t>
            </a:r>
          </a:p>
        </p:txBody>
      </p:sp>
    </p:spTree>
    <p:extLst>
      <p:ext uri="{BB962C8B-B14F-4D97-AF65-F5344CB8AC3E}">
        <p14:creationId xmlns:p14="http://schemas.microsoft.com/office/powerpoint/2010/main" val="36483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Новокрестьянские</a:t>
            </a:r>
            <a:r>
              <a:rPr lang="ru-RU" dirty="0" smtClean="0"/>
              <a:t> художники</a:t>
            </a:r>
            <a:br>
              <a:rPr lang="ru-RU" dirty="0" smtClean="0"/>
            </a:br>
            <a:r>
              <a:rPr lang="ru-RU" dirty="0" smtClean="0"/>
              <a:t>Виктор Михайлович Васнецов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23315" y="3089563"/>
            <a:ext cx="3594503" cy="662853"/>
          </a:xfrm>
        </p:spPr>
        <p:txBody>
          <a:bodyPr/>
          <a:lstStyle/>
          <a:p>
            <a:r>
              <a:rPr lang="ru-RU" dirty="0" smtClean="0"/>
              <a:t>«Витязь на распутье»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873106" y="2126673"/>
            <a:ext cx="3609335" cy="897139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«Царевна-</a:t>
            </a:r>
            <a:r>
              <a:rPr lang="ru-RU" dirty="0" err="1" smtClean="0"/>
              <a:t>Несмеяна</a:t>
            </a:r>
            <a:r>
              <a:rPr lang="ru-RU" dirty="0" smtClean="0"/>
              <a:t>»</a:t>
            </a:r>
            <a:endParaRPr lang="ru-RU" dirty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8005360" y="4765964"/>
            <a:ext cx="3627478" cy="845127"/>
          </a:xfrm>
        </p:spPr>
        <p:txBody>
          <a:bodyPr/>
          <a:lstStyle/>
          <a:p>
            <a:r>
              <a:rPr lang="ru-RU" dirty="0" smtClean="0"/>
              <a:t>«Воины апокалипсиса»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40" y="2921363"/>
            <a:ext cx="2852497" cy="37753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5" y="4091592"/>
            <a:ext cx="3937230" cy="21786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78" y="2126673"/>
            <a:ext cx="4010759" cy="20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Билибин</a:t>
            </a:r>
            <a:r>
              <a:rPr lang="ru-RU" dirty="0" smtClean="0"/>
              <a:t> Иван Яковлевич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5" y="1721738"/>
            <a:ext cx="2789976" cy="3584552"/>
          </a:xfrm>
        </p:spPr>
      </p:pic>
      <p:sp>
        <p:nvSpPr>
          <p:cNvPr id="5" name="TextBox 4"/>
          <p:cNvSpPr txBox="1"/>
          <p:nvPr/>
        </p:nvSpPr>
        <p:spPr>
          <a:xfrm>
            <a:off x="413045" y="5704165"/>
            <a:ext cx="370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«Иван-Царевич и жар-птица»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104909" y="5519499"/>
            <a:ext cx="4225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«Сказка о Царе-</a:t>
            </a:r>
            <a:r>
              <a:rPr lang="ru-RU" dirty="0" err="1" smtClean="0"/>
              <a:t>Салтане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50" y="1820548"/>
            <a:ext cx="4273451" cy="3217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71" y="2435789"/>
            <a:ext cx="4393328" cy="26020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2400" y="5358218"/>
            <a:ext cx="361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«Царевна – лягушка»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46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483</TotalTime>
  <Words>1461</Words>
  <Application>Microsoft Office PowerPoint</Application>
  <PresentationFormat>Широкоэкранный</PresentationFormat>
  <Paragraphs>281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Andale Sans UI</vt:lpstr>
      <vt:lpstr>Arial</vt:lpstr>
      <vt:lpstr>Century Gothic</vt:lpstr>
      <vt:lpstr>Tahoma</vt:lpstr>
      <vt:lpstr>Times New Roman</vt:lpstr>
      <vt:lpstr>Wingdings 3</vt:lpstr>
      <vt:lpstr>Ион</vt:lpstr>
      <vt:lpstr>Новокрестьянская поэзия</vt:lpstr>
      <vt:lpstr>Цели</vt:lpstr>
      <vt:lpstr>Повторение предыдущего материала</vt:lpstr>
      <vt:lpstr> Крестьянские поэты 19 века</vt:lpstr>
      <vt:lpstr>Крестьянские поэты 20 века – Новокрестьянские поэты</vt:lpstr>
      <vt:lpstr>Презентация PowerPoint</vt:lpstr>
      <vt:lpstr>Особенности новокрестьянской поэзии</vt:lpstr>
      <vt:lpstr>Новокрестьянские художники Виктор Михайлович Васнецов</vt:lpstr>
      <vt:lpstr>Билибин Иван Яковлевич</vt:lpstr>
      <vt:lpstr>Жизнь и творчество   Николая Алексеевича Клюева</vt:lpstr>
      <vt:lpstr>Происхождение</vt:lpstr>
      <vt:lpstr>Образование</vt:lpstr>
      <vt:lpstr>Начало</vt:lpstr>
      <vt:lpstr>1915 – знакомство с Есениным</vt:lpstr>
      <vt:lpstr>Клюев и революция</vt:lpstr>
      <vt:lpstr>1934 – ссылка в Томскую область 1937 - расстрел</vt:lpstr>
      <vt:lpstr>Художественный мир Николая Клюева  1. Идея христианской жертвенности, страдания</vt:lpstr>
      <vt:lpstr>2. Любимый образ – образ избы </vt:lpstr>
      <vt:lpstr>3. Использование архаизмов и фольклора</vt:lpstr>
      <vt:lpstr>4. Любовь к природе и ненависть к городу</vt:lpstr>
      <vt:lpstr>5. Использование цветописи</vt:lpstr>
      <vt:lpstr>  Жизнь и творчество   Сергея  Александровича  Есенина</vt:lpstr>
      <vt:lpstr>Детство</vt:lpstr>
      <vt:lpstr>Начало творчества</vt:lpstr>
      <vt:lpstr>Образование</vt:lpstr>
      <vt:lpstr>1912 – переезд в Москву</vt:lpstr>
      <vt:lpstr>1915 - Петербург</vt:lpstr>
      <vt:lpstr>Поэт «из народа»</vt:lpstr>
      <vt:lpstr>Есенин и революция</vt:lpstr>
      <vt:lpstr>Есенин и имажинизм - 1919</vt:lpstr>
      <vt:lpstr>Личная жизнь</vt:lpstr>
      <vt:lpstr>Бакинские поэмы</vt:lpstr>
      <vt:lpstr>Возвращение в Ленинград –  23 декабря 1825 года</vt:lpstr>
      <vt:lpstr>Художественный мир Есенина 1. Любимый образ – месяц, луна</vt:lpstr>
      <vt:lpstr>2. Зоологические сравнения и метафоры</vt:lpstr>
      <vt:lpstr>3. Любовь к животным</vt:lpstr>
      <vt:lpstr>4. Вселенная Есенина – крестьянский двор</vt:lpstr>
      <vt:lpstr>5. Любовь к России, Руси</vt:lpstr>
      <vt:lpstr>6. Разные лирические герои</vt:lpstr>
      <vt:lpstr>7. Любимая девушка – фольклорная красная девица</vt:lpstr>
      <vt:lpstr>8. Образ хулигана и скандалиста («Исповедь хулигана», «Москва кабацкая») </vt:lpstr>
      <vt:lpstr>9. Разочарование в революции</vt:lpstr>
      <vt:lpstr>10. Мотив подведения итогов</vt:lpstr>
      <vt:lpstr>«Черный человек» 1923-1925</vt:lpstr>
      <vt:lpstr>Закрепление усвоенного материала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XXXXX</cp:lastModifiedBy>
  <cp:revision>53</cp:revision>
  <cp:lastPrinted>2017-02-15T02:14:12Z</cp:lastPrinted>
  <dcterms:created xsi:type="dcterms:W3CDTF">2017-02-02T03:24:01Z</dcterms:created>
  <dcterms:modified xsi:type="dcterms:W3CDTF">2021-03-20T06:38:49Z</dcterms:modified>
</cp:coreProperties>
</file>