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0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6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1313"/>
    <a:srgbClr val="4C0C0C"/>
    <a:srgbClr val="000000"/>
    <a:srgbClr val="FF7979"/>
    <a:srgbClr val="FF5B5B"/>
    <a:srgbClr val="E5F692"/>
    <a:srgbClr val="D0F76D"/>
    <a:srgbClr val="C9EC1C"/>
    <a:srgbClr val="DFF474"/>
    <a:srgbClr val="D4F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уголок клёна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lum contrast="-28000"/>
          </a:blip>
          <a:stretch>
            <a:fillRect/>
          </a:stretch>
        </p:blipFill>
        <p:spPr>
          <a:xfrm flipH="1">
            <a:off x="2915816" y="3359993"/>
            <a:ext cx="6048672" cy="3336031"/>
          </a:xfrm>
          <a:prstGeom prst="rect">
            <a:avLst/>
          </a:prstGeom>
        </p:spPr>
      </p:pic>
      <p:pic>
        <p:nvPicPr>
          <p:cNvPr id="15" name="Рисунок 14" descr="книга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13696" y="4816183"/>
            <a:ext cx="3043842" cy="1853177"/>
          </a:xfrm>
          <a:prstGeom prst="rect">
            <a:avLst/>
          </a:prstGeom>
        </p:spPr>
      </p:pic>
      <p:pic>
        <p:nvPicPr>
          <p:cNvPr id="12" name="Рисунок 11" descr="осенний уголок 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107504" y="3465376"/>
            <a:ext cx="3381814" cy="3348000"/>
          </a:xfrm>
          <a:prstGeom prst="rect">
            <a:avLst/>
          </a:prstGeom>
        </p:spPr>
      </p:pic>
      <p:pic>
        <p:nvPicPr>
          <p:cNvPr id="13" name="Рисунок 12" descr="осенний уголок 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0800000" flipV="1">
            <a:off x="5644338" y="44625"/>
            <a:ext cx="3381814" cy="3348000"/>
          </a:xfrm>
          <a:prstGeom prst="rect">
            <a:avLst/>
          </a:prstGeom>
        </p:spPr>
      </p:pic>
      <p:pic>
        <p:nvPicPr>
          <p:cNvPr id="11" name="Рисунок 10" descr="осенний уголок 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066" y="44624"/>
            <a:ext cx="3381814" cy="33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Осень в творчестве Н.Рубцова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0D613-DFED-4D9E-A6C9-28359DE3A8E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03.04.2021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чернильница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410" y="5176223"/>
            <a:ext cx="1450851" cy="1450851"/>
          </a:xfrm>
          <a:prstGeom prst="rect">
            <a:avLst/>
          </a:prstGeom>
        </p:spPr>
      </p:pic>
      <p:pic>
        <p:nvPicPr>
          <p:cNvPr id="18" name="Рисунок 17" descr="перо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53482" y="3763447"/>
            <a:ext cx="1034942" cy="227687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34944" y="6292865"/>
            <a:ext cx="2133600" cy="365125"/>
          </a:xfrm>
          <a:prstGeom prst="rect">
            <a:avLst/>
          </a:prstGeom>
        </p:spPr>
        <p:txBody>
          <a:bodyPr/>
          <a:lstStyle/>
          <a:p>
            <a:fld id="{F41CC30D-7A58-4B42-BC3E-AF33BE11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34944" y="6292865"/>
            <a:ext cx="2133600" cy="365125"/>
          </a:xfrm>
          <a:prstGeom prst="rect">
            <a:avLst/>
          </a:prstGeom>
        </p:spPr>
        <p:txBody>
          <a:bodyPr/>
          <a:lstStyle/>
          <a:p>
            <a:fld id="{F41CC30D-7A58-4B42-BC3E-AF33BE11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угловая виньетк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V="1">
            <a:off x="6524896" y="4249624"/>
            <a:ext cx="2503200" cy="2520000"/>
          </a:xfrm>
          <a:prstGeom prst="rect">
            <a:avLst/>
          </a:prstGeom>
        </p:spPr>
      </p:pic>
      <p:pic>
        <p:nvPicPr>
          <p:cNvPr id="9" name="Рисунок 8" descr="угловая виньетк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3"/>
            <a:ext cx="2503478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сенний уголок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2909082" cy="2880000"/>
          </a:xfrm>
          <a:prstGeom prst="rect">
            <a:avLst/>
          </a:prstGeom>
        </p:spPr>
      </p:pic>
      <p:pic>
        <p:nvPicPr>
          <p:cNvPr id="9" name="Рисунок 8" descr="осенний уголок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6127414" y="3933376"/>
            <a:ext cx="2909082" cy="28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венная виньетка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800" y="188646"/>
            <a:ext cx="2592000" cy="655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уголок клёна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4293368"/>
            <a:ext cx="4385714" cy="2448000"/>
          </a:xfrm>
          <a:prstGeom prst="rect">
            <a:avLst/>
          </a:prstGeom>
        </p:spPr>
      </p:pic>
      <p:pic>
        <p:nvPicPr>
          <p:cNvPr id="11" name="Рисунок 10" descr="уголок клёна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16" y="4293096"/>
            <a:ext cx="4385714" cy="24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" name="Рисунок 5" descr="узор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01633" y="3429000"/>
            <a:ext cx="2306871" cy="3284984"/>
          </a:xfrm>
          <a:prstGeom prst="rect">
            <a:avLst/>
          </a:prstGeom>
        </p:spPr>
      </p:pic>
      <p:pic>
        <p:nvPicPr>
          <p:cNvPr id="7" name="Рисунок 6" descr="узор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H="1">
            <a:off x="35497" y="144015"/>
            <a:ext cx="2306871" cy="3284984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уголок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300192" y="3934856"/>
            <a:ext cx="2808312" cy="2878520"/>
          </a:xfrm>
          <a:prstGeom prst="rect">
            <a:avLst/>
          </a:prstGeom>
        </p:spPr>
      </p:pic>
      <p:pic>
        <p:nvPicPr>
          <p:cNvPr id="6" name="Рисунок 5" descr="уголок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 flipH="1" flipV="1">
            <a:off x="70601" y="-62487"/>
            <a:ext cx="2808312" cy="287852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34944" y="6292865"/>
            <a:ext cx="2133600" cy="365125"/>
          </a:xfrm>
          <a:prstGeom prst="rect">
            <a:avLst/>
          </a:prstGeom>
        </p:spPr>
        <p:txBody>
          <a:bodyPr/>
          <a:lstStyle/>
          <a:p>
            <a:fld id="{F41CC30D-7A58-4B42-BC3E-AF33BE11654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трава и листья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4128" y="3861048"/>
            <a:ext cx="3384376" cy="2825954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0D613-DFED-4D9E-A6C9-28359DE3A8EB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34944" y="6292865"/>
            <a:ext cx="2133600" cy="365125"/>
          </a:xfrm>
          <a:prstGeom prst="rect">
            <a:avLst/>
          </a:prstGeom>
        </p:spPr>
        <p:txBody>
          <a:bodyPr/>
          <a:lstStyle/>
          <a:p>
            <a:fld id="{F41CC30D-7A58-4B42-BC3E-AF33BE116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3.wav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13.png"/><Relationship Id="rId4" Type="http://schemas.openxmlformats.org/officeDocument/2006/relationships/image" Target="../media/image22.gif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507/20573769.d/0_82797_544deeb4_-1-orig" TargetMode="External"/><Relationship Id="rId13" Type="http://schemas.openxmlformats.org/officeDocument/2006/relationships/hyperlink" Target="http://www.playcast.ru/uploads/2013/09/02/6001826.gif" TargetMode="External"/><Relationship Id="rId18" Type="http://schemas.openxmlformats.org/officeDocument/2006/relationships/hyperlink" Target="http://krittv.ru/upload/image/638708.gif" TargetMode="External"/><Relationship Id="rId3" Type="http://schemas.openxmlformats.org/officeDocument/2006/relationships/hyperlink" Target="http://img-fotki.yandex.ru/get/6512/132352990.cf/0_8a8bb_3b37298e_L.jpg" TargetMode="External"/><Relationship Id="rId21" Type="http://schemas.openxmlformats.org/officeDocument/2006/relationships/hyperlink" Target="https://lh6.googleusercontent.com/-AHBvLV2yNM4/UiReFK6FCRI/AAAAAAAGlOg/28bBMq6cLQ4/w497-h371-no/GifLikeAutumn.gif" TargetMode="External"/><Relationship Id="rId7" Type="http://schemas.openxmlformats.org/officeDocument/2006/relationships/hyperlink" Target="http://img-fotki.yandex.ru/get/6303/34907849.55/0_88215_8a86fffc_orig" TargetMode="External"/><Relationship Id="rId12" Type="http://schemas.openxmlformats.org/officeDocument/2006/relationships/hyperlink" Target="http://libdocs.ru/tw_files2/urls_1599/2/d-1325/1325_html_47294ff5.jpg" TargetMode="External"/><Relationship Id="rId17" Type="http://schemas.openxmlformats.org/officeDocument/2006/relationships/hyperlink" Target="http://img-fotki.yandex.ru/get/4901/102699435.9b3/0_af7f6_82b1fec0_orig.gif" TargetMode="External"/><Relationship Id="rId2" Type="http://schemas.openxmlformats.org/officeDocument/2006/relationships/hyperlink" Target="http://hrundik.ucoz.ru/kartinki/032_SD_Background5-poster.jpg" TargetMode="External"/><Relationship Id="rId16" Type="http://schemas.openxmlformats.org/officeDocument/2006/relationships/hyperlink" Target="http://gylhataj.ru/wp-content/uploads/2012/03/klipart-pticy-zhuravli8.png" TargetMode="External"/><Relationship Id="rId20" Type="http://schemas.openxmlformats.org/officeDocument/2006/relationships/hyperlink" Target="http://steshka.ru/wp-content/uploads/2012/10/%D0%91%D0%B5%D0%B7-%D0%B8%D0%BC%D0%B5%D0%BD%D0%B8-111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g-fotki.yandex.ru/get/6304/34907849.55/0_8820e_b2fe1f0d_orig" TargetMode="External"/><Relationship Id="rId11" Type="http://schemas.openxmlformats.org/officeDocument/2006/relationships/hyperlink" Target="http://1abzac.ru/wp-content/uploads/2014/04/%D0%9D%D0%B8%D0%BA%D0%BE%D0%BB%D0%B0%D0%B9-%D0%A0%D1%83%D0%B1%D1%86%D0%BE%D0%B2-8.jpg" TargetMode="External"/><Relationship Id="rId5" Type="http://schemas.openxmlformats.org/officeDocument/2006/relationships/hyperlink" Target="http://www.elitgifts.ru/upload/iblock/37e/13921b.jpg" TargetMode="External"/><Relationship Id="rId15" Type="http://schemas.openxmlformats.org/officeDocument/2006/relationships/hyperlink" Target="http://www.playcast.ru/uploads/2014/09/09/9786164.gif" TargetMode="External"/><Relationship Id="rId23" Type="http://schemas.openxmlformats.org/officeDocument/2006/relationships/image" Target="../media/image14.jpeg"/><Relationship Id="rId10" Type="http://schemas.openxmlformats.org/officeDocument/2006/relationships/hyperlink" Target="http://piramidka.net/wp-content/uploads/2013/09/bereza.png" TargetMode="External"/><Relationship Id="rId19" Type="http://schemas.openxmlformats.org/officeDocument/2006/relationships/hyperlink" Target="http://s4.pic4you.ru/y2015/01-04/24687/4822348-thumb.png" TargetMode="External"/><Relationship Id="rId4" Type="http://schemas.openxmlformats.org/officeDocument/2006/relationships/hyperlink" Target="http://pic4you.ru/allimage/y2011/08-12/12216/1107415.png" TargetMode="External"/><Relationship Id="rId9" Type="http://schemas.openxmlformats.org/officeDocument/2006/relationships/hyperlink" Target="http://img-fotki.yandex.ru/get/6721/16969765.17b/0_7beea_532a3d33_M.png" TargetMode="External"/><Relationship Id="rId14" Type="http://schemas.openxmlformats.org/officeDocument/2006/relationships/hyperlink" Target="http://ic.pics.livejournal.com/sviridenkov/12934488/537968/537968_original.gif" TargetMode="External"/><Relationship Id="rId22" Type="http://schemas.openxmlformats.org/officeDocument/2006/relationships/hyperlink" Target="http://ifs.cook-time.com/preview/img451/45128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21/102699435.4b6/0_77e8d_d5227475_XL.jpg" TargetMode="External"/><Relationship Id="rId3" Type="http://schemas.openxmlformats.org/officeDocument/2006/relationships/hyperlink" Target="http://www.chitalnya.ru/upload2/316/11830803239718.jpg" TargetMode="External"/><Relationship Id="rId7" Type="http://schemas.openxmlformats.org/officeDocument/2006/relationships/hyperlink" Target="http://img-fotki.yandex.ru/get/5409/28257045.617/0_700a5_e595e280_XL.png" TargetMode="External"/><Relationship Id="rId2" Type="http://schemas.openxmlformats.org/officeDocument/2006/relationships/hyperlink" Target="http://www.playcast.ru/uploads/2013/09/02/6001826.gi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openarium.ru/%D1%84%D0%BE%D1%82%D0%BE/%D1%80%D0%BE%D1%81%D1%81%D0%B8%D1%8F/%D0%B2%D0%BE%D0%BB%D0%BE%D0%B3%D0%B4%D0%B0/%D0%BF%D0%B0%D0%BC%D1%8F%D1%82%D0%BD%D0%B8%D0%BA-%D0%B2%D0%B5%D0%BB%D0%B8%D0%BA%D0%BE%D0%BC%D1%83-%D1%80%D1%83%D1%81%D1%81%D0%BA%D0%BE%D0%BC%D1%83-%D0%BF%D0%BE%D1%8D%D1%82%D1%83-%D0%BD%D0%B8%D0%BA%D0%BE%D0%BB%D0%B0%D1%8E-%D1%80%D1%83%D0%B1%D1%86%D0%BE%D0%B2%D1%83.jpg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1abzac.ru/wp-content/uploads/2014/04/%D0%9C%D0%BE%D0%B3%D0%B8%D0%BB%D0%B0-%D0%9D%D0%B8%D0%BA%D0%BE%D0%BB%D0%B0%D1%8F-%D0%A0%D1%83%D0%B1%D1%86%D0%BE%D0%B2%D0%B0-%D0%B2-%D0%92%D0%BE%D0%BB%D0%BE%D0%B3%D0%B4%D0%B5.jpg" TargetMode="External"/><Relationship Id="rId10" Type="http://schemas.openxmlformats.org/officeDocument/2006/relationships/hyperlink" Target="http://mp3-engine.ru/music/%F0%F3%E1%F6%EE%E2+%FF+%EB%FE%E1%EB%FE+%EA%EE%E3%E4%E0+%F8%F3%EC%FF%F2+%E1%E5%F0%E5%E7%FB" TargetMode="External"/><Relationship Id="rId4" Type="http://schemas.openxmlformats.org/officeDocument/2006/relationships/hyperlink" Target="http://www.booksite.ru/fulltext/70y/ears/old/3.jpg" TargetMode="External"/><Relationship Id="rId9" Type="http://schemas.openxmlformats.org/officeDocument/2006/relationships/hyperlink" Target="http://maltzewa17.ru/wp-content/uploads/2013/10/0_abb1c_5eef4d1_X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84176"/>
          </a:xfrm>
        </p:spPr>
        <p:txBody>
          <a:bodyPr/>
          <a:lstStyle/>
          <a:p>
            <a:r>
              <a:rPr lang="ru-RU" dirty="0" smtClean="0">
                <a:solidFill>
                  <a:srgbClr val="731313"/>
                </a:solidFill>
                <a:latin typeface="Cambria" pitchFamily="18" charset="0"/>
              </a:rPr>
              <a:t>Осень в творчестве </a:t>
            </a:r>
            <a:br>
              <a:rPr lang="ru-RU" dirty="0" smtClean="0">
                <a:solidFill>
                  <a:srgbClr val="731313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731313"/>
                </a:solidFill>
                <a:latin typeface="Cambria" pitchFamily="18" charset="0"/>
              </a:rPr>
              <a:t>Николая Рубцова</a:t>
            </a:r>
            <a:r>
              <a:rPr lang="ru-RU" dirty="0">
                <a:solidFill>
                  <a:srgbClr val="731313"/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rgbClr val="731313"/>
                </a:solidFill>
                <a:latin typeface="Cambria" pitchFamily="18" charset="0"/>
              </a:rPr>
            </a:br>
            <a:endParaRPr lang="ru-RU" dirty="0">
              <a:solidFill>
                <a:srgbClr val="731313"/>
              </a:solidFill>
            </a:endParaRPr>
          </a:p>
        </p:txBody>
      </p:sp>
      <p:pic>
        <p:nvPicPr>
          <p:cNvPr id="5" name="Рисунок 4" descr="3 кленовых лис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864096" cy="784146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7956376" y="6273360"/>
            <a:ext cx="576000" cy="396000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>
            <a:hlinkClick r:id="rId4" action="ppaction://hlinksldjump"/>
          </p:cNvPr>
          <p:cNvSpPr/>
          <p:nvPr/>
        </p:nvSpPr>
        <p:spPr>
          <a:xfrm flipH="1">
            <a:off x="6372200" y="6273360"/>
            <a:ext cx="576000" cy="396000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рёза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3" r="55674" b="4259"/>
          <a:stretch>
            <a:fillRect/>
          </a:stretch>
        </p:blipFill>
        <p:spPr>
          <a:xfrm>
            <a:off x="251520" y="188640"/>
            <a:ext cx="3888432" cy="653862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635896" y="873280"/>
            <a:ext cx="5256000" cy="5076000"/>
          </a:xfrm>
          <a:prstGeom prst="verticalScroll">
            <a:avLst/>
          </a:prstGeom>
          <a:blipFill>
            <a:blip r:embed="rId3" cstate="print">
              <a:lum bright="2000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Сам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Николай Рубцов </a:t>
            </a: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был очень музыкален, поэтому и стихи его очень мелодичны, напевны.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Песен на стихи Н.Рубцова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каждым годом становится всё больше и больше. Создаются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они и профессиональными композиторами и самодеятельными музыкантами.  </a:t>
            </a:r>
          </a:p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Предлагаю послушать песню</a:t>
            </a:r>
          </a:p>
          <a:p>
            <a:pPr algn="ctr">
              <a:lnSpc>
                <a:spcPct val="90000"/>
              </a:lnSpc>
            </a:pPr>
            <a:r>
              <a:rPr lang="ru-RU" sz="24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ru-RU" sz="2400" dirty="0"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лист берёз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0">
            <a:off x="5387491" y="4276809"/>
            <a:ext cx="1643327" cy="2124000"/>
          </a:xfrm>
          <a:prstGeom prst="rect">
            <a:avLst/>
          </a:prstGeom>
        </p:spPr>
      </p:pic>
      <p:sp>
        <p:nvSpPr>
          <p:cNvPr id="9" name="TextBox 8">
            <a:hlinkClick r:id="" action="ppaction://hlinkshowjump?jump=nextslide">
              <a:snd r:embed="rId5" name="Берёзы  m).wav"/>
            </a:hlinkClick>
          </p:cNvPr>
          <p:cNvSpPr txBox="1"/>
          <p:nvPr/>
        </p:nvSpPr>
        <p:spPr>
          <a:xfrm>
            <a:off x="5575294" y="4800346"/>
            <a:ext cx="126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Берёзы</a:t>
            </a:r>
          </a:p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ека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8" y="116632"/>
            <a:ext cx="8856000" cy="66149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осень 4.jpg"/>
          <p:cNvPicPr>
            <a:picLocks noChangeAspect="1"/>
          </p:cNvPicPr>
          <p:nvPr/>
        </p:nvPicPr>
        <p:blipFill>
          <a:blip r:embed="rId3" cstate="print"/>
          <a:srcRect t="3981" b="5462"/>
          <a:stretch>
            <a:fillRect/>
          </a:stretch>
        </p:blipFill>
        <p:spPr>
          <a:xfrm>
            <a:off x="144488" y="116632"/>
            <a:ext cx="8856000" cy="6616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Рисунок 18" descr="сентябр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488" y="116632"/>
            <a:ext cx="8856000" cy="6624000"/>
          </a:xfrm>
          <a:prstGeom prst="rect">
            <a:avLst/>
          </a:prstGeom>
        </p:spPr>
      </p:pic>
      <p:pic>
        <p:nvPicPr>
          <p:cNvPr id="8" name="Рисунок 7" descr="Рубцов у берёзы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488" y="116632"/>
            <a:ext cx="8856000" cy="6624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 descr="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488" y="116632"/>
            <a:ext cx="8856000" cy="66149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картина Рубцов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488" y="116632"/>
            <a:ext cx="8856000" cy="6642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Рисунок 15" descr="Могила-Николая-Рубцова-в-Вологде.jpg"/>
          <p:cNvPicPr>
            <a:picLocks noChangeAspect="1"/>
          </p:cNvPicPr>
          <p:nvPr/>
        </p:nvPicPr>
        <p:blipFill>
          <a:blip r:embed="rId8" cstate="print"/>
          <a:srcRect t="3479" b="18251"/>
          <a:stretch>
            <a:fillRect/>
          </a:stretch>
        </p:blipFill>
        <p:spPr>
          <a:xfrm>
            <a:off x="144488" y="116632"/>
            <a:ext cx="8856000" cy="6642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Рисунок 16" descr="вологда.jpg"/>
          <p:cNvPicPr>
            <a:picLocks noChangeAspect="1"/>
          </p:cNvPicPr>
          <p:nvPr/>
        </p:nvPicPr>
        <p:blipFill>
          <a:blip r:embed="rId9" cstate="print"/>
          <a:srcRect l="15270" r="9722"/>
          <a:stretch>
            <a:fillRect/>
          </a:stretch>
        </p:blipFill>
        <p:spPr>
          <a:xfrm>
            <a:off x="144488" y="116632"/>
            <a:ext cx="8856000" cy="66412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 descr="3 кленовых листа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44408" y="6021288"/>
            <a:ext cx="674399" cy="612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Сентябрь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Слава тебе, поднебесный,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Радостный краткий покой!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Солнечный блеск твой чудесный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нашей играет рекой,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рощей играет багряной,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россыпью ягод в сенях,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Словно бы праздник нагрянул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златогривых конях!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Радуюсь громкому лаю,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Листьям, корове, грачу,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ничего не желаю,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ничего не хочу!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никому не известно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То, что, с зимой говоря,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 бездне таится небесной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Ветер и грусть октября…</a:t>
            </a:r>
          </a:p>
          <a:p>
            <a:pPr algn="ctr"/>
            <a:endParaRPr lang="ru-RU" sz="2400" dirty="0" smtClean="0">
              <a:ln w="50800"/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50800"/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Осень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Осень! Летит по дорогам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Осени стужа и стон!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Каркает около стога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Стая озябших ворон.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Скользкой неровной тропою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В зарослях пасмурных ив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Лошадь идёт с водопоя,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Голову вниз опустив.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Мелкий, дремотный, без меры,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Словно из множества сит,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Дождик </a:t>
            </a:r>
            <a:r>
              <a:rPr lang="ru-RU" sz="2400" dirty="0" err="1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знобящий</a:t>
            </a:r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и серый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 Всё моросит, моросит…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Жнивы, деревья и стены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 В мокрых сетях полутьмы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Словно бы ждут перемены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 Чистой, весёлой зимы!</a:t>
            </a:r>
          </a:p>
          <a:p>
            <a:endParaRPr lang="ru-RU" sz="240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50800"/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864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Журавли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Меж болотных стволов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красовался восток </a:t>
            </a:r>
            <a:r>
              <a:rPr lang="ru-RU" sz="2400" dirty="0" err="1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огнеликий</a:t>
            </a:r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наступит октябрь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покажутся вдруг журавли! </a:t>
            </a:r>
          </a:p>
          <a:p>
            <a:r>
              <a:rPr lang="ru-RU" sz="2400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разбудят меня, </a:t>
            </a:r>
          </a:p>
          <a:p>
            <a:r>
              <a:rPr lang="ru-RU" sz="2400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позовут журавлиные крики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Над моим чердаком,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над болотом, забытым вдали…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Широко по Руси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предназначенный срок увяданья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Возвещают они,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как сказание древних страниц.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Всё, что есть на душе,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до конца выражает рыданье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высокий полёт этих гордых прославленных птиц.</a:t>
            </a:r>
          </a:p>
        </p:txBody>
      </p:sp>
      <p:pic>
        <p:nvPicPr>
          <p:cNvPr id="3" name="Рисунок 2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235840" y="5913360"/>
            <a:ext cx="629280" cy="68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Широко на Руси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машут птицам согласные руки.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err="1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забытость</a:t>
            </a:r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болот,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утраты </a:t>
            </a:r>
            <a:r>
              <a:rPr lang="ru-RU" sz="2400" dirty="0" err="1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знобящих</a:t>
            </a:r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полей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Это выразят всё,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как сказанье, небесные звуки,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Далеко разгласит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улетающий плач журавлей…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летят, вот летят…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Отворите скорее ворота!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Выходите скорей,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чтоб взглянуть на высоких своих!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замолкни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вновь сиротеет душа и природа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Оттого, что – молчи!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так никто уж не выразит их… </a:t>
            </a:r>
          </a:p>
        </p:txBody>
      </p:sp>
      <p:pic>
        <p:nvPicPr>
          <p:cNvPr id="3" name="Рисунок 2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Песня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Отцветёт да поспеет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болоте морошка,-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и кончилось лето, мой друг!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опять он мелькает,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Листопад за окошком,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Тучи тёмные вьются вокруг…</a:t>
            </a:r>
          </a:p>
          <a:p>
            <a:endParaRPr lang="ru-RU" sz="8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Заскрипели ворота,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Потемнели избушки,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Закачалась над омутом ель,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Слышен жалобный голос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Одинокой кукушки,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не спит по ночам коростель.</a:t>
            </a:r>
          </a:p>
          <a:p>
            <a:endParaRPr lang="ru-RU" sz="8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Над притихшей деревней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Скоро, скоро подружки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 облаках полетят с ветерком,</a:t>
            </a:r>
          </a:p>
        </p:txBody>
      </p:sp>
      <p:pic>
        <p:nvPicPr>
          <p:cNvPr id="3" name="Рисунок 2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235840" y="5913360"/>
            <a:ext cx="629280" cy="68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Выходя на дорогу,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Будут плакать старушки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махать самолёту платком.</a:t>
            </a:r>
          </a:p>
          <a:p>
            <a:endParaRPr lang="ru-RU" sz="10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Ах, я тоже желаю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просторы вселенной!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Ах, я тоже на небо хочу!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Но в краю незнакомом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Будет грусть неизменной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По родному в окошке лучу.</a:t>
            </a:r>
          </a:p>
          <a:p>
            <a:endParaRPr lang="ru-RU" sz="10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Жаль мне доброе поле,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Жаль простую избушку 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Жаль над омутом старую ель…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Что ж так жалобно плачет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болоте кукушка?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Что ж не спит по ночам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коростель?</a:t>
            </a:r>
          </a:p>
          <a:p>
            <a:r>
              <a:rPr lang="ru-RU" sz="2400" dirty="0" smtClean="0">
                <a:ln w="50800"/>
                <a:solidFill>
                  <a:srgbClr val="CA0207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Берёзы</a:t>
            </a:r>
          </a:p>
          <a:p>
            <a:pPr algn="ctr"/>
            <a:endParaRPr lang="ru-RU" sz="800" b="1" cap="none" spc="0" dirty="0" smtClean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Я люблю, когда шумят берёзы,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Когда листья падают  с берёз.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Слушаю – и набегают слёзы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глаза, отвыкшие от слёз.</a:t>
            </a:r>
          </a:p>
          <a:p>
            <a:endParaRPr lang="ru-RU" sz="24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Всё очнётся в памяти невольно,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Отзовётся в сердце и в крови.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Станет как-то  радостно и больно,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Будто кто-то шепчет о любви.</a:t>
            </a:r>
          </a:p>
          <a:p>
            <a:endParaRPr lang="ru-RU" sz="24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Только чаще побеждает проза,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Словно дунет ветер хмурых дней.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Ведь шумит такая же берёза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Над могилой матери моей.</a:t>
            </a:r>
          </a:p>
        </p:txBody>
      </p:sp>
      <p:pic>
        <p:nvPicPr>
          <p:cNvPr id="3" name="Рисунок 2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235840" y="5913360"/>
            <a:ext cx="629280" cy="68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войне отца убила пуля,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А у нас в деревне у оград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ветром и с дождём шумел, как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                                            улей,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такой же жёлтый листопад…</a:t>
            </a:r>
          </a:p>
          <a:p>
            <a:endParaRPr lang="ru-RU" sz="24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Русь моя, люблю твои берёзы!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 первых лет я с ними жил и рос.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Потому и набегают  слёзы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 глаза, отвыкшие от слёз…</a:t>
            </a:r>
          </a:p>
          <a:p>
            <a:endParaRPr lang="ru-RU" sz="2400" dirty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6216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771800" y="332656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Николай Михайлович Рубцов - вологодский поэт (1936-1971)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428306" y="1628800"/>
            <a:ext cx="41041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Рубцова называют поэтом России. Вечное и прекрасное сливается в его стихах в пленительно неповторимом образе Родины.  В своей поэзии он выражает необъятную любовь к родному краю, который прекрасен в любое время года.</a:t>
            </a:r>
          </a:p>
        </p:txBody>
      </p:sp>
      <p:pic>
        <p:nvPicPr>
          <p:cNvPr id="10" name="Рисунок 9" descr="Рубц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968" y="1700808"/>
            <a:ext cx="3398008" cy="46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5580112" y="6165304"/>
            <a:ext cx="576000" cy="396000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189360"/>
            <a:ext cx="5616624" cy="6480000"/>
          </a:xfrm>
          <a:prstGeom prst="roundRect">
            <a:avLst>
              <a:gd name="adj" fmla="val 11407"/>
            </a:avLst>
          </a:prstGeom>
          <a:blipFill>
            <a:blip r:embed="rId2" cstate="print">
              <a:lum bright="35000"/>
            </a:blip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Ворона</a:t>
            </a:r>
          </a:p>
          <a:p>
            <a:pPr algn="ctr"/>
            <a:endParaRPr lang="ru-RU" sz="1000" b="1" cap="none" spc="0" dirty="0" smtClean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Вот ворона сидит на заборе,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Все амбары давно на запоре.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Все обозы прошли, все подводы,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Наступила пора непогоды.</a:t>
            </a:r>
          </a:p>
          <a:p>
            <a:endParaRPr lang="ru-RU" sz="2400" dirty="0">
              <a:ln w="50800"/>
              <a:solidFill>
                <a:srgbClr val="73131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Суетится она на заборе.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Горе ей. Настоящее  горе!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Ведь ни зёрнышка нет у вороны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 от холода нет обороны…</a:t>
            </a:r>
          </a:p>
          <a:p>
            <a:endParaRPr lang="ru-RU" sz="2400" dirty="0" smtClean="0">
              <a:ln w="50800"/>
              <a:solidFill>
                <a:srgbClr val="CA0207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cap="none" spc="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A02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cap="none" spc="0" dirty="0" smtClean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ln w="5080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50800"/>
                <a:solidFill>
                  <a:srgbClr val="FFFF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 descr="3 кленовых листа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69352"/>
            <a:ext cx="912421" cy="82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504056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Источники:</a:t>
            </a:r>
            <a:endParaRPr lang="ru-RU" sz="32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136904" cy="56166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2"/>
              </a:rPr>
              <a:t>http://hrundik.ucoz.ru/kartinki/032_SD_Background5-poster.jpg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фон  слайдов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3"/>
              </a:rPr>
              <a:t>http://img-fotki.yandex.ru/get/6512/132352990.cf/0_8a8bb_3b37298e_L.jpg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фон рамки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4"/>
              </a:rPr>
              <a:t>http://pic4you.ru/allimage/y2011/08-12/12216/1107415.png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 осенний уголок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www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elitgifts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ru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upload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iblock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/37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e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/13921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b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 -  чернильница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img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-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fotki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yandex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ru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get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/6304/34907849.55/0_8820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e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_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b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2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fe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1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f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0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d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_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orig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перо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img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-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fotki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yandex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ru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get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/6303/34907849.55/0_88215_8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a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86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fffc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_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orig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 книга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img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-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fotki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yandex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ru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get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/6507/20573769.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d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/0_82797_544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deeb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4_-1-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orig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- 3 кленовых листика</a:t>
            </a:r>
          </a:p>
          <a:p>
            <a:pPr>
              <a:buFont typeface="Arial" pitchFamily="34" charset="0"/>
              <a:buChar char="•"/>
            </a:pP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http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://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img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-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fotki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yandex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ru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/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get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/6721/16969765.17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b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/0_7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beea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_532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a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3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d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33_</a:t>
            </a:r>
            <a:r>
              <a:rPr lang="en-US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M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.</a:t>
            </a:r>
            <a:r>
              <a:rPr lang="en-US" sz="1200" u="sng" dirty="0" err="1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png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кленовый лист 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0"/>
              </a:rPr>
              <a:t>http://piramidka.net/wp-content/uploads/2013/09/bereza.png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 лист берёзы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1"/>
              </a:rPr>
              <a:t>http://1abzac.ru/wp-content/uploads/2014/04/%D0%9D%D0%B8%D0%BA%D0%BE%D0%BB%D0%B0%D0%B9-%D0%A0%D1%83%D0%B1%D1%86%D0%BE%D0%B2-8.jpg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–  портрет Николая Рубцова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2"/>
              </a:rPr>
              <a:t>http://libdocs.ru/tw_files2/urls_1599/2/d-1325/1325_html_47294ff5.jpg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мудрая сова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3"/>
              </a:rPr>
              <a:t>http://www.playcast.ru/uploads/2013/09/02/6001826.gif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слайд 4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4"/>
              </a:rPr>
              <a:t>http://ic.pics.livejournal.com/sviridenkov/12934488/537968/537968_original.gif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5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5"/>
              </a:rPr>
              <a:t>http://www.playcast.ru/uploads/2014/09/09/9786164.gif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журавль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6"/>
              </a:rPr>
              <a:t>http://gylhataj.ru/wp-content/uploads/2012/03/klipart-pticy-zhuravli8.png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журавли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7"/>
              </a:rPr>
              <a:t>http://img-fotki.yandex.ru/get/4901/102699435.9b3/0_af7f6_82b1fec0_orig.gif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7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8"/>
              </a:rPr>
              <a:t>http://krittv.ru/upload/image/638708.gif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8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9"/>
              </a:rPr>
              <a:t>http://s4.pic4you.ru/y2015/01-04/24687/4822348-thumb.png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ворона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20"/>
              </a:rPr>
              <a:t>http://steshka.ru/wp-content/uploads/2012/10/%D0%91%D0%B5%D0%B7-%D0%B8%D0%BC%D0%B5%D0%BD%D0%B8-111.jpg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– берёза 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21"/>
              </a:rPr>
              <a:t>https://lh6.googleusercontent.com/-AHBvLV2yNM4/UiReFK6FCRI/AAAAAAAGlOg/28bBMq6cLQ4/w497-h371-no/GifLikeAutumn.gif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11 картина 1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22"/>
              </a:rPr>
              <a:t>http://ifs.cook-time.com/preview/img451/451280.jpg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11 картина 2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   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539552" y="6165304"/>
            <a:ext cx="576000" cy="396000"/>
          </a:xfrm>
          <a:prstGeom prst="notchedRightArrow">
            <a:avLst/>
          </a:prstGeom>
          <a:blipFill>
            <a:blip r:embed="rId2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504056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Источники:</a:t>
            </a:r>
            <a:endParaRPr lang="ru-RU" sz="3200" b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8064896" cy="56166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2"/>
              </a:rPr>
              <a:t>http://www.playcast.ru/uploads/2013/09/02/6001826.gif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слайд 11 картина 3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3"/>
              </a:rPr>
              <a:t>http://www.chitalnya.ru/upload2/316/11830803239718.jpg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Рубцов у берёзы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4"/>
              </a:rPr>
              <a:t>http://www.booksite.ru/fulltext/70y/ears/old/3.jpg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картина Рубцов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5"/>
              </a:rPr>
              <a:t>http://1abzac.ru/wp-content/uploads/2014/04/%D0%9C%D0%BE%D0%B3%D0%B8%D0%BB%D0%B0-%D0%9D%D0%B8%D0%BA%D0%BE%D0%BB%D0%B0%D1%8F-%D0%A0%D1%83%D0%B1%D1%86%D0%BE%D0%B2%D0%B0-%D0%B2-%D0%92%D0%BE%D0%BB%D0%BE%D0%B3%D0%B4%D0%B5.jpg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– могила Рубцова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6"/>
              </a:rPr>
              <a:t>http://www.openarium.ru/%D1%84%D0%BE%D1%82%D0%BE/%D1%80%D0%BE%D1%81%D1%81%D0%B8%D1%8F/%D0%B2%D0%BE%D0%BB%D0%BE%D0%B3%D0%B4%D0%B0/%D0%BF%D0%B0%D0%BC%D1%8F%D1%82%D0%BD%D0%B8%D0%BA-%D0%B2%D0%B5%D0%BB%D0%B8%D0%BA%D0%BE%D0%BC%D1%83-%D1%80%D1%83%D1%81%D1%81%D0%BA%D0%BE%D0%BC%D1%83-%D0%BF%D0%BE%D1%8D%D1%82%D1%83-%D0%BD%D0%B8%D0%BA%D0%BE%D0%BB%D0%B0%D1%8E-%D1%80%D1%83%D0%B1%D1%86%D0%BE%D0%B2%D1%83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-памятник Рубцову в Вологде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7"/>
              </a:rPr>
              <a:t>http://img-fotki.yandex.ru/get/5409/28257045.617/0_700a5_e595e280_XL.png</a:t>
            </a: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лиственная виньетка</a:t>
            </a:r>
          </a:p>
          <a:p>
            <a:pPr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8"/>
              </a:rPr>
              <a:t>http://img-fotki.yandex.ru/get/4421/102699435.4b6/0_77e8d_d5227475_XL.jpg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- фон страницы под стихами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u="sng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9"/>
              </a:rPr>
              <a:t>http://maltzewa17.ru/wp-content/uploads/2013/10/0_abb1c_5eef4d1_XL.png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 - трава и листья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0"/>
              </a:rPr>
              <a:t>http://mp3-engine.ru/music/%F0%F3%E1%F6%EE%E2+%FF+%EB%FE%E1%EB%FE+%EA%EE%E3%E4%E0+%F8%F3%EC%FF%F2+%</a:t>
            </a:r>
            <a:r>
              <a:rPr lang="en-US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  <a:hlinkClick r:id="rId10"/>
              </a:rPr>
              <a:t>E1%E5%F0%E5%E7%FB</a:t>
            </a: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– аудиофайл «Берёзы»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Рубцов Н.М. Видения на холме: Стихи, переводы, проза, письма. – М.: Сов. Россия, 1990. – 400 с.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Развитие творческой самостоятельности студентов в процессе музыкального воспитания в педагогическом колледже. Сборник научно – методических материалов. Выпуск 1. - ВИРО, ВПК: Вологда 2004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3 кленовых листа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5877272"/>
            <a:ext cx="864096" cy="7841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556456" y="260648"/>
            <a:ext cx="6120000" cy="5112000"/>
          </a:xfrm>
          <a:prstGeom prst="verticalScroll">
            <a:avLst/>
          </a:prstGeom>
          <a:blipFill>
            <a:blip r:embed="rId2" cstate="print">
              <a:lum bright="20000"/>
            </a:blip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Дорогие друзья!</a:t>
            </a:r>
          </a:p>
          <a:p>
            <a:pPr algn="ctr"/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Известны ли вам стихи Николая Рубцова осенней тематики? Предлагаю разгадать кроссворд и проверить свои знания. Для этого нужно определить название стихотворения, отрывок которого появится на слайде после щелчка</a:t>
            </a:r>
          </a:p>
          <a:p>
            <a:pPr algn="ctr"/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по            Чтобы проверить свой ответ, кликните по заданию. Полностью всё стихотворение можно прочитать после щелчка по появившейся картинке.</a:t>
            </a:r>
          </a:p>
          <a:p>
            <a:pPr algn="ctr"/>
            <a:r>
              <a:rPr lang="ru-RU" sz="20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Возврат назад – щелчок по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Желаю успехов! </a:t>
            </a:r>
          </a:p>
          <a:p>
            <a:pPr algn="ctr"/>
            <a:r>
              <a:rPr lang="ru-RU" sz="2400" dirty="0" smtClean="0">
                <a:solidFill>
                  <a:srgbClr val="731313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мудрая со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93" y="4005344"/>
            <a:ext cx="2558115" cy="2520000"/>
          </a:xfrm>
          <a:prstGeom prst="rect">
            <a:avLst/>
          </a:prstGeom>
        </p:spPr>
      </p:pic>
      <p:pic>
        <p:nvPicPr>
          <p:cNvPr id="6" name="Рисунок 5" descr="кленовый лис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84984"/>
            <a:ext cx="529920" cy="57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522" y="332737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3 кленовых лис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581128"/>
            <a:ext cx="555387" cy="504000"/>
          </a:xfrm>
          <a:prstGeom prst="rect">
            <a:avLst/>
          </a:prstGeom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5580112" y="6165304"/>
            <a:ext cx="576000" cy="396000"/>
          </a:xfrm>
          <a:prstGeom prst="notchedRightArrow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789040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74482" y="390343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Слава тебе, поднебесный,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Радостный краткий  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                       покой! Солнечный блеск твой 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                       чудесный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С нашей играет рекой,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С рощей играет багряной,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С россыпью ягод в сенях,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Словно бы праздник  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                        нагрянул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  <a:latin typeface="+mj-lt"/>
              </a:rPr>
              <a:t>На златогривых конях!</a:t>
            </a:r>
            <a:endParaRPr lang="ru-RU" sz="2400" dirty="0">
              <a:solidFill>
                <a:srgbClr val="731313"/>
              </a:solidFill>
              <a:latin typeface="+mj-lt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5658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47" name="Рисунок 46" descr="сентябрь 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2414" y="188640"/>
            <a:ext cx="5822074" cy="48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1" animBg="1"/>
      <p:bldP spid="4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62400" y="3708464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5400000">
            <a:off x="1090645" y="3801667"/>
            <a:ext cx="553998" cy="50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Мелкий, дремотный,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                без меры,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Словно из множества сит,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Дождик  </a:t>
            </a:r>
            <a:r>
              <a:rPr lang="ru-RU" sz="2400" dirty="0" err="1" smtClean="0">
                <a:ln w="50800"/>
                <a:solidFill>
                  <a:srgbClr val="731313"/>
                </a:solidFill>
              </a:rPr>
              <a:t>знобящий</a:t>
            </a:r>
            <a:r>
              <a:rPr lang="ru-RU" sz="2400" dirty="0" smtClean="0">
                <a:ln w="50800"/>
                <a:solidFill>
                  <a:srgbClr val="731313"/>
                </a:solidFill>
              </a:rPr>
              <a:t> 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                серый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Всё моросит, моросит…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Жнивы, деревья и стены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В мокрых сетях полутьмы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Словно бы ждут  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                перемены -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 Чистой, весёлой зимы!</a:t>
            </a:r>
            <a:endParaRPr lang="ru-RU" sz="2800" dirty="0" smtClean="0">
              <a:ln w="50800"/>
              <a:solidFill>
                <a:srgbClr val="731313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4802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53" name="Рисунок 52" descr="дождь2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33488" y="188640"/>
            <a:ext cx="4131000" cy="550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62400" y="4212520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5400000">
            <a:off x="1090645" y="4305723"/>
            <a:ext cx="553998" cy="504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Меж болотных стволов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красовался восток </a:t>
            </a:r>
            <a:r>
              <a:rPr lang="ru-RU" sz="2400" dirty="0" err="1" smtClean="0">
                <a:ln w="50800"/>
                <a:solidFill>
                  <a:srgbClr val="731313"/>
                </a:solidFill>
              </a:rPr>
              <a:t>огнеликий</a:t>
            </a:r>
            <a:r>
              <a:rPr lang="ru-RU" sz="2400" dirty="0" smtClean="0">
                <a:ln w="50800"/>
                <a:solidFill>
                  <a:srgbClr val="731313"/>
                </a:solidFill>
              </a:rPr>
              <a:t>…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Вот наступит октябрь –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и покажутся вдруг журавли!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И разбудят меня, позовут журавлиные крики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Над моим чердаком,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над болотом, забытым  </a:t>
            </a:r>
          </a:p>
          <a:p>
            <a:r>
              <a:rPr lang="ru-RU" sz="2400" dirty="0" smtClean="0">
                <a:ln w="50800"/>
                <a:solidFill>
                  <a:srgbClr val="731313"/>
                </a:solidFill>
              </a:rPr>
              <a:t>                             вдали …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4802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47" name="Рисунок 46" descr="журавли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t="1640" r="18253"/>
          <a:stretch>
            <a:fillRect/>
          </a:stretch>
        </p:blipFill>
        <p:spPr>
          <a:xfrm>
            <a:off x="4788024" y="189152"/>
            <a:ext cx="4180076" cy="46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журавль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44624"/>
            <a:ext cx="2952328" cy="32373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467088" y="4788584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5400000">
            <a:off x="1509013" y="4868107"/>
            <a:ext cx="553998" cy="531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Отцветёт да поспеет 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На болоте морошка,-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Вот и кончилось лето,  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                    мой друг!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И опять он мелькает,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Листопад за окошком,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Тучи тёмные вьются  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                       вокруг…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4802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49" name="Рисунок 48" descr="осень 5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488" y="188640"/>
            <a:ext cx="4104000" cy="54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82936" y="4788584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0800000" flipV="1">
            <a:off x="827584" y="4902983"/>
            <a:ext cx="4879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Я люблю, когда шумят берёзы, 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Когда листья падают  с берёз.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Слушаю – и набегают слёзы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На глаза, отвыкшие от слёз.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4802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53" name="Рисунок 52" descr="река и осень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9476" y="188640"/>
            <a:ext cx="4135012" cy="54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52328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952328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95232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2413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0020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7626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28392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04456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680520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256584" y="314096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28392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56584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680520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104456" y="371703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Рисунок 45" descr="кленовый ли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07504" y="5265280"/>
            <a:ext cx="629280" cy="684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0800000" flipV="1">
            <a:off x="152152" y="5379679"/>
            <a:ext cx="4879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896480" y="225080"/>
            <a:ext cx="3996000" cy="3996000"/>
          </a:xfrm>
          <a:prstGeom prst="flowChartAlternateProcess">
            <a:avLst/>
          </a:prstGeom>
          <a:blipFill>
            <a:blip r:embed="rId6" cstate="print">
              <a:lum bright="37000"/>
            </a:blip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Вот ворона сидит на заборе,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Все амбары давно на запоре.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Все обозы прошли, все подводы,</a:t>
            </a:r>
          </a:p>
          <a:p>
            <a:r>
              <a:rPr lang="ru-RU" sz="2800" dirty="0" smtClean="0">
                <a:ln w="50800"/>
                <a:solidFill>
                  <a:srgbClr val="731313"/>
                </a:solidFill>
              </a:rPr>
              <a:t>Наступила пора непогоды.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40871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32648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256584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680520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04456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528392" y="4329160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2528392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04456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80520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248024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32648" y="4905224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0020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1376264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1952328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2528392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104456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680520" y="5481288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22413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800200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1376264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1952328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528392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3104456" y="6057352"/>
            <a:ext cx="540000" cy="540000"/>
          </a:xfrm>
          <a:prstGeom prst="flowChartAlternateProcess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кленовый лист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283512" y="5921920"/>
            <a:ext cx="629280" cy="684000"/>
          </a:xfrm>
          <a:prstGeom prst="rect">
            <a:avLst/>
          </a:prstGeom>
        </p:spPr>
      </p:pic>
      <p:pic>
        <p:nvPicPr>
          <p:cNvPr id="47" name="Рисунок 46" descr="ворона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8104" y="513056"/>
            <a:ext cx="3275868" cy="342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1516</Words>
  <Application>Microsoft Office PowerPoint</Application>
  <PresentationFormat>Экран (4:3)</PresentationFormat>
  <Paragraphs>456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Тема Office</vt:lpstr>
      <vt:lpstr>Осень в творчестве  Николая Рубцова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XXXXX</cp:lastModifiedBy>
  <cp:revision>94</cp:revision>
  <dcterms:created xsi:type="dcterms:W3CDTF">2015-10-18T15:05:14Z</dcterms:created>
  <dcterms:modified xsi:type="dcterms:W3CDTF">2021-04-03T16:48:04Z</dcterms:modified>
</cp:coreProperties>
</file>