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69" r:id="rId15"/>
    <p:sldId id="273" r:id="rId16"/>
    <p:sldId id="270" r:id="rId17"/>
    <p:sldId id="271" r:id="rId18"/>
    <p:sldId id="272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8" autoAdjust="0"/>
    <p:restoredTop sz="94660"/>
  </p:normalViewPr>
  <p:slideViewPr>
    <p:cSldViewPr>
      <p:cViewPr varScale="1">
        <p:scale>
          <a:sx n="68" d="100"/>
          <a:sy n="68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 bwMode="auto">
          <a:xfrm>
            <a:off x="0" y="692696"/>
            <a:ext cx="1944216" cy="172819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2286000" y="1268760"/>
            <a:ext cx="6390456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+mj-lt"/>
              </a:rPr>
              <a:t>СОВРЕМЕННЫЕ ОБРАЗОВАТЕЛЬНЫЕ </a:t>
            </a:r>
            <a:r>
              <a:rPr lang="ru-RU" sz="3200" b="1" dirty="0" smtClean="0">
                <a:solidFill>
                  <a:srgbClr val="FF0000"/>
                </a:solidFill>
                <a:latin typeface="+mj-lt"/>
              </a:rPr>
              <a:t>ТЕХНОЛОГИИ ФОРМИРОВАНИЯ ОБЩИХ И ПРОФЕССИОНАЛЬНЫХ КОМПИТЕНЦЙ ОБУЧАЮЩИХСЯ ПОО СПО.</a:t>
            </a:r>
          </a:p>
          <a:p>
            <a:pPr algn="ctr"/>
            <a:endParaRPr lang="ru-RU" sz="3200" b="1" dirty="0" smtClean="0">
              <a:solidFill>
                <a:srgbClr val="FF0000"/>
              </a:solidFill>
              <a:latin typeface="+mj-lt"/>
            </a:endParaRPr>
          </a:p>
          <a:p>
            <a:pPr algn="ctr"/>
            <a:endParaRPr lang="ru-RU" sz="32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3203848" y="5480818"/>
            <a:ext cx="5472608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Смирнова Елена Николаевна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Методист, Преподаватель спец. дисциплин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ЧБПОУ «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Юрюзанский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технологический техникум»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 bwMode="auto">
          <a:xfrm>
            <a:off x="0" y="692696"/>
            <a:ext cx="1944216" cy="172819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4002548" y="404664"/>
            <a:ext cx="308973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8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ДЕБАТЫ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835696" y="1556792"/>
            <a:ext cx="698477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В основе - свободное высказывание, обмен мнениями , приведение примеров, фактов, аргументация, пояснение, информация и т.д.,  не допуская личностных оценок, эмоциональных проявлений. </a:t>
            </a:r>
          </a:p>
          <a:p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Основное отличие от дискуссий – однозначный ответ – </a:t>
            </a: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</a:rPr>
              <a:t>да или нет.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  Одна группа (утверждающие) является сторонниками положительного ответа, а другая группа (отрицающие) – сторонниками отрицательного ответа. Внутри каждой из групп: 1 подгруппа подбирает аргументы, 2-я  разрабатывает контраргументы. </a:t>
            </a:r>
            <a:endParaRPr lang="ru-RU" sz="24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 bwMode="auto">
          <a:xfrm>
            <a:off x="0" y="188640"/>
            <a:ext cx="1944216" cy="172819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1907704" y="476673"/>
            <a:ext cx="723629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 smtClean="0">
              <a:solidFill>
                <a:srgbClr val="FF0000"/>
              </a:solidFill>
            </a:endParaRPr>
          </a:p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МОЗГОВОЙ ШТУРМ, БРЕЙНСТОРМ, МОЗГОВАЯ АТАКА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91680" y="1720840"/>
            <a:ext cx="712879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Метод мозгового штурма (мозговая атака, </a:t>
            </a:r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brain storming</a:t>
            </a: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— оперативный метод решения проблемы на основе стимулирования творческой активности, при котором участникам обсуждения предлагают высказывать как можно большее количество вариантов решения, в том числе самых фантастичных. Затем из общего числа высказанных идей отбирают наиболее удачные, которые могут быть использованы на практике.</a:t>
            </a:r>
          </a:p>
          <a:p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 bwMode="auto">
          <a:xfrm>
            <a:off x="0" y="188640"/>
            <a:ext cx="1944216" cy="172819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1835696" y="548681"/>
            <a:ext cx="770485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ШЕСТЬ ДУМАЮЩИХ ШЛЯП – </a:t>
            </a:r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МЕТОД ОЦЕНКИ СИТУАЦИИ, ИДЕИ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75656" y="2136339"/>
            <a:ext cx="705678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Белая 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информация</a:t>
            </a:r>
          </a:p>
          <a:p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Красная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эмоции</a:t>
            </a:r>
          </a:p>
          <a:p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Синяя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процесс</a:t>
            </a:r>
          </a:p>
          <a:p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Зеленая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рост</a:t>
            </a:r>
          </a:p>
          <a:p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Черная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– пессимизм</a:t>
            </a:r>
          </a:p>
          <a:p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Желтая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оптимизм</a:t>
            </a:r>
          </a:p>
          <a:p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Основные преимущества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параллельное мышление, рассмотрение ситуации с разных углов, подавление эго.</a:t>
            </a:r>
            <a:endParaRPr lang="ru-RU" sz="28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 bwMode="auto">
          <a:xfrm>
            <a:off x="0" y="692696"/>
            <a:ext cx="1944216" cy="172819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2627784" y="692696"/>
            <a:ext cx="590465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solidFill>
                <a:srgbClr val="FF0000"/>
              </a:solidFill>
            </a:endParaRPr>
          </a:p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ТЕХНИКА «АКВАРИУМ»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1582341"/>
            <a:ext cx="6534472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Организация  обсуждения проблемы  в  большой группе (25 -30 человек)</a:t>
            </a:r>
          </a:p>
          <a:p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Проблема предлагается руководителем.</a:t>
            </a:r>
          </a:p>
          <a:p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Участники в группах по 5 -6 человек располагаются в </a:t>
            </a:r>
          </a:p>
          <a:p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разных углах учебной аудитории.</a:t>
            </a:r>
          </a:p>
          <a:p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течение 10 -15 мин в группах обсуждается проблема и вырабатывается вариант ее решения. </a:t>
            </a:r>
          </a:p>
          <a:p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Группы выбирают представителя, который в процессе дискуссии будет представлять их позицию.</a:t>
            </a:r>
          </a:p>
          <a:p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 bwMode="auto">
          <a:xfrm>
            <a:off x="0" y="692696"/>
            <a:ext cx="1944216" cy="172819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3335250" y="620688"/>
            <a:ext cx="469313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ТЕХНИКА«АКВАРИУМА»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79712" y="1166843"/>
            <a:ext cx="716428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центре круга  – в «Аквариуме» представители групп  высказывают  мнение группы, аргументируя позиции. </a:t>
            </a:r>
          </a:p>
          <a:p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Остальные в большом кругу следят за ходом обсуждения.</a:t>
            </a:r>
          </a:p>
          <a:p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Они НЕ МОГУТ высказывать собственное мнение. Но могут передавать в ходе обсуждения записки в малый круг своим «депутатам». </a:t>
            </a:r>
          </a:p>
          <a:p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Представители групп могут взять перерыв, чтобы проконсультироваться с остальными ее членами. Группа может отозвать своего представителя.</a:t>
            </a:r>
          </a:p>
          <a:p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Обсуждение заканчивается по истечении отведенного времени. </a:t>
            </a:r>
          </a:p>
          <a:p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Принимается общее решение.</a:t>
            </a:r>
            <a:endParaRPr lang="ru-RU" sz="24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 bwMode="auto">
          <a:xfrm>
            <a:off x="0" y="0"/>
            <a:ext cx="1944216" cy="172819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1835696" y="332656"/>
            <a:ext cx="730830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solidFill>
                <a:srgbClr val="FF0000"/>
              </a:solidFill>
            </a:endParaRPr>
          </a:p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ТЕХНОЛОГИЯ СМЕШАННОГО ОБУЧЕНИЯ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blended learning)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1\Desktop\Курсы Смешанное обучение\img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700808"/>
            <a:ext cx="7128792" cy="4608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 bwMode="auto">
          <a:xfrm>
            <a:off x="0" y="692696"/>
            <a:ext cx="1944216" cy="172819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1979712" y="764704"/>
            <a:ext cx="69847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МОБИЛЬНОЕ ОБУЧЕНИЕ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mLearning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1859340"/>
            <a:ext cx="646246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Согласно исследованию </a:t>
            </a:r>
            <a:r>
              <a:rPr lang="ru-RU" sz="2400" dirty="0" err="1" smtClean="0">
                <a:solidFill>
                  <a:schemeClr val="accent3">
                    <a:lumMod val="50000"/>
                  </a:schemeClr>
                </a:solidFill>
              </a:rPr>
              <a:t>Dscout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, в среднем человек прикасается к экрану телефона 2 617 раз в сутки. Уловив тенденцию, компании стали разрабатывать электронные курсы для мобильников и планшетов. Так </a:t>
            </a:r>
            <a:r>
              <a:rPr lang="ru-RU" sz="2400" dirty="0" err="1" smtClean="0">
                <a:solidFill>
                  <a:schemeClr val="accent3">
                    <a:lumMod val="50000"/>
                  </a:schemeClr>
                </a:solidFill>
              </a:rPr>
              <a:t>гаджеты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 взяли роль «учителя» на себя. Основное преимущество в том, что учиться можно в любом месте в свободное от работы время: по дороге в офис или во время обеда</a:t>
            </a:r>
            <a:endParaRPr lang="ru-RU" sz="24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 bwMode="auto">
          <a:xfrm>
            <a:off x="0" y="692696"/>
            <a:ext cx="1944216" cy="172819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1907704" y="692696"/>
            <a:ext cx="698477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solidFill>
                <a:srgbClr val="FF0000"/>
              </a:solidFill>
            </a:endParaRPr>
          </a:p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СИНГАПУРСКАЯ МЕТОДИКА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2136339"/>
            <a:ext cx="603041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Сингапурская методика обучения представляет собой набор тезисов и формул, называемых структурами, из которых, как из кубиков ЛЕГО, строится урок. Соединять их друг с другом можно в любой последовательности. Каждая структура имеет жесткие рамки и собственное название.</a:t>
            </a:r>
          </a:p>
          <a:p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мэнэдж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мэт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» (управление классом) </a:t>
            </a:r>
            <a:endParaRPr lang="ru-RU" sz="24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 bwMode="auto">
          <a:xfrm>
            <a:off x="0" y="188640"/>
            <a:ext cx="1944216" cy="172819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Заголовок 1">
            <a:extLst>
              <a:ext uri="{FF2B5EF4-FFF2-40B4-BE49-F238E27FC236}">
                <a16:creationId xmlns:a16="http://schemas.microsoft.com/office/drawing/2014/main" xmlns="" id="{0D40A76D-A60F-4A8B-921F-82924A2D4275}"/>
              </a:ext>
            </a:extLst>
          </p:cNvPr>
          <p:cNvSpPr txBox="1">
            <a:spLocks/>
          </p:cNvSpPr>
          <p:nvPr/>
        </p:nvSpPr>
        <p:spPr>
          <a:xfrm>
            <a:off x="1463631" y="620687"/>
            <a:ext cx="6566315" cy="253579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СОСТАВЛЕНИЕ КЛАСТЕРА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xmlns="" id="{613193C6-A093-4939-B370-F75300AB907A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1916832"/>
            <a:ext cx="8630499" cy="46805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 bwMode="auto">
          <a:xfrm>
            <a:off x="0" y="0"/>
            <a:ext cx="1944216" cy="1728192"/>
          </a:xfrm>
          <a:prstGeom prst="rect">
            <a:avLst/>
          </a:prstGeom>
          <a:noFill/>
          <a:ln>
            <a:noFill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907704" y="1145142"/>
            <a:ext cx="6984776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Исходя из выше изложенного можно сделать вывод, что конкурс «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Worldskills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» действительно имеет огромное значение для студентов СПО, преподавателей, обучающихся общеобразовательных организаций, системы образования области в целом. Такого рода профориентация позволит повысить имидж профессиональных учреждений.</a:t>
            </a:r>
            <a:b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 bwMode="auto">
          <a:xfrm>
            <a:off x="0" y="260648"/>
            <a:ext cx="1944216" cy="172819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2286000" y="548680"/>
            <a:ext cx="667848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Эволюция понятия</a:t>
            </a:r>
          </a:p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 «педагогическая технология»</a:t>
            </a:r>
            <a:endParaRPr lang="ru-RU" sz="3200" b="1" dirty="0">
              <a:solidFill>
                <a:srgbClr val="FF0000"/>
              </a:solidFill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755576" y="1916832"/>
            <a:ext cx="7560840" cy="1006803"/>
            <a:chOff x="0" y="0"/>
            <a:chExt cx="8640960" cy="1037646"/>
          </a:xfrm>
        </p:grpSpPr>
        <p:sp>
          <p:nvSpPr>
            <p:cNvPr id="16" name="Скругленный прямоугольник 15"/>
            <p:cNvSpPr/>
            <p:nvPr/>
          </p:nvSpPr>
          <p:spPr>
            <a:xfrm>
              <a:off x="0" y="0"/>
              <a:ext cx="8640960" cy="1037646"/>
            </a:xfrm>
            <a:prstGeom prst="roundRect">
              <a:avLst>
                <a:gd name="adj" fmla="val 10000"/>
              </a:avLst>
            </a:prstGeom>
            <a:solidFill>
              <a:srgbClr val="F15A29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Скругленный прямоугольник 4"/>
            <p:cNvSpPr/>
            <p:nvPr/>
          </p:nvSpPr>
          <p:spPr>
            <a:xfrm>
              <a:off x="1831956" y="0"/>
              <a:ext cx="6809003" cy="103764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0" tIns="152400" rIns="152400" bIns="152400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4000" kern="1200" dirty="0">
                  <a:solidFill>
                    <a:schemeClr val="bg1"/>
                  </a:solidFill>
                </a:rPr>
                <a:t>1 период (40-е - сер. 50-х г.) </a:t>
              </a:r>
            </a:p>
          </p:txBody>
        </p:sp>
      </p:grpSp>
      <p:grpSp>
        <p:nvGrpSpPr>
          <p:cNvPr id="7" name="Группа 6"/>
          <p:cNvGrpSpPr/>
          <p:nvPr/>
        </p:nvGrpSpPr>
        <p:grpSpPr>
          <a:xfrm>
            <a:off x="755576" y="3068960"/>
            <a:ext cx="7632848" cy="1006803"/>
            <a:chOff x="0" y="1141411"/>
            <a:chExt cx="8640960" cy="1037646"/>
          </a:xfrm>
        </p:grpSpPr>
        <p:sp>
          <p:nvSpPr>
            <p:cNvPr id="14" name="Скругленный прямоугольник 13"/>
            <p:cNvSpPr/>
            <p:nvPr/>
          </p:nvSpPr>
          <p:spPr>
            <a:xfrm>
              <a:off x="0" y="1141411"/>
              <a:ext cx="8640960" cy="1037646"/>
            </a:xfrm>
            <a:prstGeom prst="roundRect">
              <a:avLst>
                <a:gd name="adj" fmla="val 10000"/>
              </a:avLst>
            </a:prstGeom>
            <a:solidFill>
              <a:srgbClr val="001648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hueOff val="1560506"/>
                <a:satOff val="-1946"/>
                <a:lumOff val="45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Скругленный прямоугольник 6"/>
            <p:cNvSpPr/>
            <p:nvPr/>
          </p:nvSpPr>
          <p:spPr>
            <a:xfrm>
              <a:off x="1831956" y="1141411"/>
              <a:ext cx="6809003" cy="103764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0" tIns="152400" rIns="152400" bIns="152400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4000" kern="1200" dirty="0"/>
                <a:t>2 период (сер. 50-х - 60-е г.) </a:t>
              </a:r>
            </a:p>
          </p:txBody>
        </p:sp>
      </p:grpSp>
      <p:grpSp>
        <p:nvGrpSpPr>
          <p:cNvPr id="8" name="Группа 7"/>
          <p:cNvGrpSpPr/>
          <p:nvPr/>
        </p:nvGrpSpPr>
        <p:grpSpPr>
          <a:xfrm>
            <a:off x="755576" y="4199654"/>
            <a:ext cx="7560840" cy="1006803"/>
            <a:chOff x="0" y="2282822"/>
            <a:chExt cx="8640960" cy="1037646"/>
          </a:xfrm>
        </p:grpSpPr>
        <p:sp>
          <p:nvSpPr>
            <p:cNvPr id="12" name="Скругленный прямоугольник 11"/>
            <p:cNvSpPr/>
            <p:nvPr/>
          </p:nvSpPr>
          <p:spPr>
            <a:xfrm>
              <a:off x="0" y="2282822"/>
              <a:ext cx="8640960" cy="1037646"/>
            </a:xfrm>
            <a:prstGeom prst="roundRect">
              <a:avLst>
                <a:gd name="adj" fmla="val 10000"/>
              </a:avLst>
            </a:prstGeom>
            <a:solidFill>
              <a:srgbClr val="006D4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hueOff val="3121013"/>
                <a:satOff val="-3893"/>
                <a:lumOff val="915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Скругленный прямоугольник 8"/>
            <p:cNvSpPr/>
            <p:nvPr/>
          </p:nvSpPr>
          <p:spPr>
            <a:xfrm>
              <a:off x="1831956" y="2282822"/>
              <a:ext cx="6809003" cy="103764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0" tIns="152400" rIns="152400" bIns="152400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4000" kern="1200" dirty="0"/>
                <a:t>3 период (70-е г.)</a:t>
              </a:r>
            </a:p>
          </p:txBody>
        </p:sp>
      </p:grpSp>
      <p:grpSp>
        <p:nvGrpSpPr>
          <p:cNvPr id="9" name="Группа 8"/>
          <p:cNvGrpSpPr/>
          <p:nvPr/>
        </p:nvGrpSpPr>
        <p:grpSpPr>
          <a:xfrm>
            <a:off x="683568" y="5341065"/>
            <a:ext cx="7632848" cy="1006803"/>
            <a:chOff x="0" y="3424233"/>
            <a:chExt cx="8640960" cy="1037646"/>
          </a:xfrm>
        </p:grpSpPr>
        <p:sp>
          <p:nvSpPr>
            <p:cNvPr id="10" name="Скругленный прямоугольник 9"/>
            <p:cNvSpPr/>
            <p:nvPr/>
          </p:nvSpPr>
          <p:spPr>
            <a:xfrm>
              <a:off x="0" y="3424233"/>
              <a:ext cx="8640960" cy="1037646"/>
            </a:xfrm>
            <a:prstGeom prst="roundRect">
              <a:avLst>
                <a:gd name="adj" fmla="val 10000"/>
              </a:avLst>
            </a:prstGeom>
            <a:solidFill>
              <a:srgbClr val="852D78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hueOff val="4681519"/>
                <a:satOff val="-5839"/>
                <a:lumOff val="1373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Скругленный прямоугольник 10"/>
            <p:cNvSpPr/>
            <p:nvPr/>
          </p:nvSpPr>
          <p:spPr>
            <a:xfrm>
              <a:off x="1831956" y="3424233"/>
              <a:ext cx="6809003" cy="103764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71450" tIns="171450" rIns="171450" bIns="171450" numCol="1" spcCol="1270" anchor="ctr" anchorCtr="0">
              <a:noAutofit/>
            </a:bodyPr>
            <a:lstStyle/>
            <a:p>
              <a:pPr lvl="0" algn="l" defTabSz="2000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4500" kern="1200" dirty="0"/>
                <a:t>4 период (с начала 80-х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 bwMode="auto">
          <a:xfrm>
            <a:off x="0" y="692696"/>
            <a:ext cx="1944216" cy="172819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2411760" y="692696"/>
            <a:ext cx="6192688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 smtClean="0">
              <a:solidFill>
                <a:srgbClr val="FF0000"/>
              </a:solidFill>
            </a:endParaRPr>
          </a:p>
          <a:p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ВОСПРОИЗВОДИМЫЙ ОБУЧАЮЩИЙ ЦИКЛ</a:t>
            </a:r>
            <a:endParaRPr lang="ru-RU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2204864"/>
            <a:ext cx="820891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3"/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 планирование обучения на основе точного определения его желаемого эталона в виде набора наблюдаемых действий обучающихся;</a:t>
            </a:r>
          </a:p>
          <a:p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 предварительная оценка </a:t>
            </a:r>
            <a:r>
              <a:rPr lang="ru-RU" sz="2400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обученности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обучающихся </a:t>
            </a:r>
            <a:endParaRPr lang="ru-RU" sz="2400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 обучающая фаза - совокупность учебных процедур, сопровождающаяся коррекцией на основе оперативной обратной связи; </a:t>
            </a:r>
          </a:p>
          <a:p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4) оценка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результатов           </a:t>
            </a:r>
            <a:endParaRPr lang="ru-RU" sz="24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 bwMode="auto">
          <a:xfrm>
            <a:off x="0" y="0"/>
            <a:ext cx="1944216" cy="172819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1012938" y="227988"/>
            <a:ext cx="7714746" cy="1040771"/>
          </a:xfrm>
          <a:prstGeom prst="rect">
            <a:avLst/>
          </a:prstGeom>
        </p:spPr>
        <p:txBody>
          <a:bodyPr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5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Формы взаимодействия</a:t>
            </a:r>
            <a:br>
              <a:rPr kumimoji="0" lang="ru-RU" sz="5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5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педагога  и обучающихся</a:t>
            </a:r>
            <a:endParaRPr kumimoji="0" lang="ru-RU" sz="5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012938" y="2780928"/>
            <a:ext cx="7714746" cy="720080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5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165338" y="380389"/>
            <a:ext cx="7714746" cy="610820"/>
          </a:xfrm>
          <a:prstGeom prst="rect">
            <a:avLst/>
          </a:prstGeom>
        </p:spPr>
        <p:txBody>
          <a:bodyPr>
            <a:normAutofit fontScale="8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5000" b="1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79512" y="2132856"/>
            <a:ext cx="835292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</a:rPr>
              <a:t>Пассивные методы</a:t>
            </a:r>
          </a:p>
          <a:p>
            <a:pPr marL="457200" indent="-457200">
              <a:buAutoNum type="arabicPeriod"/>
            </a:pPr>
            <a:endParaRPr lang="ru-RU" sz="24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457200" indent="-457200"/>
            <a:endParaRPr lang="ru-RU" sz="24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457200" indent="-457200"/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endParaRPr lang="ru-RU" sz="24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</a:rPr>
              <a:t>2. Активные методы </a:t>
            </a:r>
            <a:endParaRPr lang="ru-RU" sz="24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endParaRPr lang="ru-RU" sz="24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endParaRPr lang="ru-RU" sz="24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endParaRPr lang="ru-RU" sz="24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endParaRPr lang="ru-RU" sz="24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</a:rPr>
              <a:t>3</a:t>
            </a: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</a:rPr>
              <a:t>. Интерактивные методы </a:t>
            </a:r>
            <a:endParaRPr lang="ru-RU" sz="2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9" name="Объект 3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5004048" y="1340768"/>
            <a:ext cx="3347864" cy="20162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Объект 3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4499992" y="4797152"/>
            <a:ext cx="4176464" cy="18722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Рисунок 10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47864" y="2924944"/>
            <a:ext cx="3353223" cy="187220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 bwMode="auto">
          <a:xfrm>
            <a:off x="0" y="0"/>
            <a:ext cx="1944216" cy="1728192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1835696" y="764705"/>
            <a:ext cx="698477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 smtClean="0">
              <a:solidFill>
                <a:srgbClr val="FF0000"/>
              </a:solidFill>
            </a:endParaRPr>
          </a:p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ИНТЕГРИРОВАННОЕ ОБУЧЕНИЕ- ТРЕБОВАНИЕ ФГОС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27584" y="2348880"/>
            <a:ext cx="7776864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ctr"/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200" b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Интерактив</a:t>
            </a:r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» - англ. «</a:t>
            </a:r>
            <a:r>
              <a:rPr lang="ru-RU" sz="3200" b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interact</a:t>
            </a:r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»: </a:t>
            </a:r>
            <a:r>
              <a:rPr lang="ru-RU" sz="3200" b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inter</a:t>
            </a:r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- «взаимный», </a:t>
            </a:r>
            <a:endParaRPr lang="ru-RU" sz="3200" b="1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2" algn="ctr"/>
            <a:r>
              <a:rPr lang="ru-RU" sz="3200" b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act</a:t>
            </a:r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«действовать». </a:t>
            </a:r>
            <a:endParaRPr lang="ru-RU" sz="3200" b="1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2" algn="ctr"/>
            <a:endParaRPr lang="ru-RU" sz="2400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Интерактивность означает 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способность взаимодействовать или находиться в режиме беседы, диалога с кем-либо (педагог) или чем-либо (компьютер). </a:t>
            </a:r>
            <a:endParaRPr lang="ru-RU" sz="28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 bwMode="auto">
          <a:xfrm>
            <a:off x="0" y="692696"/>
            <a:ext cx="1944216" cy="172819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1763688" y="476672"/>
            <a:ext cx="712879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 smtClean="0">
              <a:solidFill>
                <a:srgbClr val="FF0000"/>
              </a:solidFill>
            </a:endParaRPr>
          </a:p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КРУГЛЫЙ СТОЛ, ДИСКУССИИЯ, ДЕБАТЫ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1582341"/>
            <a:ext cx="639045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Круглый стол 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организационная форма познавательной деятельности, </a:t>
            </a:r>
            <a:r>
              <a:rPr lang="ru-RU" sz="2400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сочетание тематической дискуссии с групповой консультацией,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позволяющая закрепить полученные ранее знания, восполнить недостающую информацию. </a:t>
            </a:r>
          </a:p>
          <a:p>
            <a:pPr algn="just"/>
            <a:r>
              <a:rPr lang="ru-RU" sz="2400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Основная цель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выработка  профессиональных умений излагать мысли, аргументировать свои соображения, обосновывать предлагаемые решения и отстаивать свои убеждения, выявлять проблемы и вопросы для обсуждения.</a:t>
            </a:r>
            <a:endParaRPr lang="ru-RU" sz="24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 bwMode="auto">
          <a:xfrm>
            <a:off x="0" y="692696"/>
            <a:ext cx="1944216" cy="172819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3180625" y="476672"/>
            <a:ext cx="5351815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 smtClean="0">
              <a:solidFill>
                <a:srgbClr val="FF0000"/>
              </a:solidFill>
            </a:endParaRPr>
          </a:p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ПРОВЕДЕНИЕ ДИСКУССИИ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39752" y="1582341"/>
            <a:ext cx="655272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 стадия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sz="2400" b="1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Адаптация к проблеме и друг к другу.</a:t>
            </a:r>
          </a:p>
          <a:p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Перед организатором дискуссии ставятся задачи:</a:t>
            </a:r>
          </a:p>
          <a:p>
            <a:pPr lvl="0" algn="just"/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Сформулировать проблему и цели дискуссии (Что обсуждается? Что должно дать обсуждение?)</a:t>
            </a:r>
          </a:p>
          <a:p>
            <a:pPr lvl="0" algn="just"/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Провести знакомство участников (метод «интервьюирования» - участники разбиваются на пары и представляют друг друга после короткой ознакомительной (не более 5 минут), направленной беседы.</a:t>
            </a:r>
            <a:endParaRPr lang="ru-RU" sz="24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 bwMode="auto">
          <a:xfrm>
            <a:off x="0" y="692696"/>
            <a:ext cx="1944216" cy="172819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3584806" y="908720"/>
            <a:ext cx="379550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ОСНАВНАЯ ЧАСТЬ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86000" y="2136339"/>
            <a:ext cx="603041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Вторая стадия — </a:t>
            </a:r>
            <a:r>
              <a:rPr lang="ru-RU" sz="2400" i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стадия</a:t>
            </a:r>
            <a:r>
              <a:rPr lang="ru-RU" sz="2400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оценки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—ситуация сопоставления, конфронтации, конфликта идей. Организатором ставятся  задачи:</a:t>
            </a:r>
          </a:p>
          <a:p>
            <a:pPr lvl="0"/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предоставить слова конкретным участникам;</a:t>
            </a:r>
          </a:p>
          <a:p>
            <a:pPr lvl="0"/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собрать максимум мнений, идей, предложений. Для этого необходимо активизировать каждого студента. </a:t>
            </a:r>
            <a:endParaRPr lang="ru-RU" sz="24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 bwMode="auto">
          <a:xfrm>
            <a:off x="0" y="332656"/>
            <a:ext cx="1944216" cy="172819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2627784" y="548680"/>
            <a:ext cx="619268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ВЫВОДЫ (РЕФЛЕКСИЯ)</a:t>
            </a:r>
            <a:endParaRPr lang="ru-RU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92707" y="3244334"/>
            <a:ext cx="2744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bg2"/>
                </a:solidFill>
              </a:rPr>
              <a:t>)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337591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2276872"/>
            <a:ext cx="896448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</a:rPr>
              <a:t>Задачи  педагога:</a:t>
            </a:r>
          </a:p>
          <a:p>
            <a:pPr lvl="0"/>
            <a:r>
              <a:rPr lang="ru-RU" sz="2000" b="1" i="1" dirty="0" smtClean="0">
                <a:solidFill>
                  <a:schemeClr val="accent3">
                    <a:lumMod val="50000"/>
                  </a:schemeClr>
                </a:solidFill>
              </a:rPr>
              <a:t>проанализировать и оценить дискуссию</a:t>
            </a:r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</a:rPr>
              <a:t>, сопоставив ее цель с полученными результатами, сделать выводы, вынести решения, оценить результаты (+, -);</a:t>
            </a:r>
          </a:p>
          <a:p>
            <a:pPr lvl="0"/>
            <a:r>
              <a:rPr lang="ru-RU" sz="2000" b="1" i="1" dirty="0" smtClean="0">
                <a:solidFill>
                  <a:schemeClr val="accent3">
                    <a:lumMod val="50000"/>
                  </a:schemeClr>
                </a:solidFill>
              </a:rPr>
              <a:t>помочь участникам прийти к согласованному мнению  </a:t>
            </a:r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</a:rPr>
              <a:t>путем внимательного выслушивания различных толкований, поиска общих тенденций для принятия решений.</a:t>
            </a:r>
          </a:p>
          <a:p>
            <a:pPr lvl="0"/>
            <a:r>
              <a:rPr lang="ru-RU" sz="2000" b="1" i="1" dirty="0" smtClean="0">
                <a:solidFill>
                  <a:schemeClr val="accent3">
                    <a:lumMod val="50000"/>
                  </a:schemeClr>
                </a:solidFill>
              </a:rPr>
              <a:t>принять групповое решение </a:t>
            </a:r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</a:rPr>
              <a:t>совместно с участниками,  подчеркнув важность разнообразных позиций и подходов.</a:t>
            </a:r>
          </a:p>
          <a:p>
            <a:pPr lvl="0"/>
            <a:r>
              <a:rPr lang="ru-RU" sz="2000" b="1" i="1" dirty="0" smtClean="0">
                <a:solidFill>
                  <a:schemeClr val="accent3">
                    <a:lumMod val="50000"/>
                  </a:schemeClr>
                </a:solidFill>
              </a:rPr>
              <a:t>подвести группу к конструктивным выводам</a:t>
            </a:r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</a:rPr>
              <a:t>, имеющим познавательное и практическое значение.</a:t>
            </a:r>
          </a:p>
          <a:p>
            <a:pPr lvl="0"/>
            <a:r>
              <a:rPr lang="ru-RU" sz="2000" b="1" i="1" dirty="0" smtClean="0">
                <a:solidFill>
                  <a:schemeClr val="accent3">
                    <a:lumMod val="50000"/>
                  </a:schemeClr>
                </a:solidFill>
              </a:rPr>
              <a:t>добиться чувства удовлетворения</a:t>
            </a:r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</a:rPr>
              <a:t>, поблагодарить всех участников за активную работу, выделить тех, кто помог в решении проблемы.</a:t>
            </a:r>
            <a:endParaRPr lang="ru-RU" sz="2000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94</TotalTime>
  <Words>926</Words>
  <Application>Microsoft Office PowerPoint</Application>
  <PresentationFormat>Экран (4:3)</PresentationFormat>
  <Paragraphs>100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Леся</dc:creator>
  <cp:lastModifiedBy>Леся</cp:lastModifiedBy>
  <cp:revision>25</cp:revision>
  <dcterms:created xsi:type="dcterms:W3CDTF">2020-05-18T15:27:32Z</dcterms:created>
  <dcterms:modified xsi:type="dcterms:W3CDTF">2020-05-19T07:03:43Z</dcterms:modified>
</cp:coreProperties>
</file>