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3" r:id="rId20"/>
    <p:sldId id="287" r:id="rId21"/>
    <p:sldId id="288" r:id="rId22"/>
    <p:sldId id="289" r:id="rId23"/>
    <p:sldId id="290" r:id="rId24"/>
    <p:sldId id="291" r:id="rId25"/>
    <p:sldId id="292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509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280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995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456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747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098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186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456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90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291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293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4176-40C3-40A5-8177-AC53892E370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CC93-93CF-4A8A-8B12-85B222F02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0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14" y="1412876"/>
            <a:ext cx="6048375" cy="2187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05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</a:rPr>
              <a:t>Методист:  Смирнова Е.Н.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11449" y="1557338"/>
            <a:ext cx="910884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ФГОС по ТОП -50 как условие обновления содержания и организации обучения по программам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8382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6939" r="57298" b="23782"/>
          <a:stretch>
            <a:fillRect/>
          </a:stretch>
        </p:blipFill>
        <p:spPr bwMode="auto">
          <a:xfrm>
            <a:off x="2921000" y="71437"/>
            <a:ext cx="91186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56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0600" y="736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Появился ФГОС для специалистов с вариативным набором модулей для освоения: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551837"/>
            <a:ext cx="875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Федеральный государственный образовательный стандарта среднего профессионального образования по специальности 09.02.07 Информационные системы и программирование предполагает получение различных квалификаций по ТОП-50 в зависимости от конкретного набора профессиональных модулей </a:t>
            </a:r>
          </a:p>
        </p:txBody>
      </p:sp>
    </p:spTree>
    <p:extLst>
      <p:ext uri="{BB962C8B-B14F-4D97-AF65-F5344CB8AC3E}">
        <p14:creationId xmlns:p14="http://schemas.microsoft.com/office/powerpoint/2010/main" val="1024301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27351" r="56923" b="22578"/>
          <a:stretch>
            <a:fillRect/>
          </a:stretch>
        </p:blipFill>
        <p:spPr bwMode="auto">
          <a:xfrm>
            <a:off x="3124200" y="101600"/>
            <a:ext cx="8883649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34831" r="57191" b="22203"/>
          <a:stretch>
            <a:fillRect/>
          </a:stretch>
        </p:blipFill>
        <p:spPr>
          <a:xfrm>
            <a:off x="2298700" y="913031"/>
            <a:ext cx="9664700" cy="56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5700" y="2667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/>
              <a:t>Общие положения включают: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670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3600" y="127000"/>
            <a:ext cx="770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/>
              <a:t>Общие положения включают: 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35593" r="57048" b="21948"/>
          <a:stretch>
            <a:fillRect/>
          </a:stretch>
        </p:blipFill>
        <p:spPr>
          <a:xfrm>
            <a:off x="2133601" y="1054100"/>
            <a:ext cx="98806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675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8600" y="127001"/>
            <a:ext cx="897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Требования к результатам освоения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образовальной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программа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41949" r="57764" b="22713"/>
          <a:stretch>
            <a:fillRect/>
          </a:stretch>
        </p:blipFill>
        <p:spPr>
          <a:xfrm>
            <a:off x="2298700" y="900333"/>
            <a:ext cx="9696450" cy="57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4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7800" y="215900"/>
            <a:ext cx="574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Перечень общих  компетенций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34737" r="47159" b="23009"/>
          <a:stretch>
            <a:fillRect/>
          </a:stretch>
        </p:blipFill>
        <p:spPr>
          <a:xfrm>
            <a:off x="2603500" y="895552"/>
            <a:ext cx="9328150" cy="58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0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247900" y="228600"/>
            <a:ext cx="99441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solidFill>
                  <a:srgbClr val="FF0000"/>
                </a:solidFill>
              </a:rPr>
              <a:t>Требования к структуре образовательной программы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39404" r="57906" b="23221"/>
          <a:stretch>
            <a:fillRect/>
          </a:stretch>
        </p:blipFill>
        <p:spPr>
          <a:xfrm>
            <a:off x="2362200" y="1409700"/>
            <a:ext cx="9626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0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8699" y="114300"/>
            <a:ext cx="812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70C0"/>
                </a:solidFill>
              </a:rPr>
              <a:t>В структуре образовательной программы представлены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38136" r="57477" b="22966"/>
          <a:stretch>
            <a:fillRect/>
          </a:stretch>
        </p:blipFill>
        <p:spPr>
          <a:xfrm>
            <a:off x="2273300" y="1191518"/>
            <a:ext cx="9556750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6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6440" r="57620" b="22713"/>
          <a:stretch>
            <a:fillRect/>
          </a:stretch>
        </p:blipFill>
        <p:spPr>
          <a:xfrm>
            <a:off x="2136775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60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t="32445" r="38202" b="16626"/>
          <a:stretch>
            <a:fillRect/>
          </a:stretch>
        </p:blipFill>
        <p:spPr>
          <a:xfrm>
            <a:off x="1841500" y="1473001"/>
            <a:ext cx="10223500" cy="53736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66945" y="289933"/>
            <a:ext cx="878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Нормативные основания введения</a:t>
            </a:r>
            <a:b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ФГОС по ТОП-50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30613474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2224" y="0"/>
            <a:ext cx="73375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70C0"/>
                </a:solidFill>
              </a:rPr>
              <a:t>Основные изменения организации и проведения ГИА в соответствии с требованиями методики WorldSkills</a:t>
            </a:r>
            <a:br>
              <a:rPr lang="ru-RU" alt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224" y="1643301"/>
            <a:ext cx="10399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70C0"/>
                </a:solidFill>
              </a:rPr>
              <a:t>Определение участников на основании заявлений студентов.</a:t>
            </a:r>
          </a:p>
          <a:p>
            <a:r>
              <a:rPr lang="ru-RU" altLang="ru-RU" sz="2400" dirty="0">
                <a:solidFill>
                  <a:srgbClr val="0070C0"/>
                </a:solidFill>
              </a:rPr>
              <a:t> Дополнительно к выпускной квалификационной работе введение демонстрационного экзамена (ДЭ).</a:t>
            </a:r>
          </a:p>
          <a:p>
            <a:r>
              <a:rPr lang="ru-RU" altLang="ru-RU" sz="2400" dirty="0">
                <a:solidFill>
                  <a:srgbClr val="0070C0"/>
                </a:solidFill>
              </a:rPr>
              <a:t>Включение в состав ГЭК сертифицированных экспертов. </a:t>
            </a:r>
          </a:p>
          <a:p>
            <a:r>
              <a:rPr lang="ru-RU" altLang="ru-RU" sz="2400" dirty="0">
                <a:solidFill>
                  <a:srgbClr val="0070C0"/>
                </a:solidFill>
              </a:rPr>
              <a:t>Определение базовых площадок для проведения квалификационных испытаний (учебно-производственные мастерские профессиональной образовательной организации либо производственные площадки предприятий - социальных партнёров).</a:t>
            </a:r>
          </a:p>
          <a:p>
            <a:r>
              <a:rPr lang="ru-RU" altLang="ru-RU" sz="2400" dirty="0">
                <a:solidFill>
                  <a:srgbClr val="0070C0"/>
                </a:solidFill>
              </a:rPr>
              <a:t> Формирование апелляционной комиссии из экспертов по компетенциям для решения спорных вопросов. 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5326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0898" y="334537"/>
            <a:ext cx="911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Основные изменения во ФГОС по ТОП-50 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35629" r="45686" b="19591"/>
          <a:stretch>
            <a:fillRect/>
          </a:stretch>
        </p:blipFill>
        <p:spPr>
          <a:xfrm>
            <a:off x="2199332" y="1717286"/>
            <a:ext cx="9992668" cy="4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7985" y="312235"/>
            <a:ext cx="9863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</a:rPr>
              <a:t>Особенности проведения демонстрационного экзамена: </a:t>
            </a:r>
            <a:br>
              <a:rPr lang="ru-RU" altLang="ru-RU" sz="3600" b="1" dirty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799" y="2066561"/>
            <a:ext cx="101925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</a:rPr>
              <a:t>Разработка заданий Союзом</a:t>
            </a:r>
            <a:r>
              <a:rPr lang="en-US" altLang="ru-RU" sz="2000" b="1" dirty="0">
                <a:solidFill>
                  <a:srgbClr val="0070C0"/>
                </a:solidFill>
              </a:rPr>
              <a:t>WS</a:t>
            </a:r>
            <a:r>
              <a:rPr lang="ru-RU" altLang="ru-RU" sz="2000" b="1" dirty="0">
                <a:solidFill>
                  <a:srgbClr val="0070C0"/>
                </a:solidFill>
              </a:rPr>
              <a:t> ( задание разрабатывается в виде модулей, за основу берется задание финала Национального Чемпионата </a:t>
            </a:r>
            <a:r>
              <a:rPr lang="ru-RU" altLang="ru-RU" sz="2000" b="1" dirty="0" err="1">
                <a:solidFill>
                  <a:srgbClr val="0070C0"/>
                </a:solidFill>
              </a:rPr>
              <a:t>Worldskills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Russia</a:t>
            </a:r>
            <a:r>
              <a:rPr lang="ru-RU" altLang="ru-RU" sz="2000" b="1" dirty="0">
                <a:solidFill>
                  <a:srgbClr val="0070C0"/>
                </a:solidFill>
              </a:rPr>
              <a:t> и дорабатывается в соответствии с требованиями ФГОС к результатам освоения ППКРС (ППССЗ).</a:t>
            </a:r>
            <a:endParaRPr lang="en-US" altLang="ru-RU" sz="2000" b="1" dirty="0">
              <a:solidFill>
                <a:srgbClr val="0070C0"/>
              </a:solidFill>
            </a:endParaRPr>
          </a:p>
          <a:p>
            <a:r>
              <a:rPr lang="ru-RU" altLang="ru-RU" sz="2000" b="1" dirty="0">
                <a:solidFill>
                  <a:srgbClr val="0070C0"/>
                </a:solidFill>
              </a:rPr>
              <a:t>Обеспечение  м-т базы в соответствии с инфраструктурными листами,  в </a:t>
            </a:r>
            <a:r>
              <a:rPr lang="ru-RU" altLang="ru-RU" sz="2000" b="1" dirty="0" err="1">
                <a:solidFill>
                  <a:srgbClr val="0070C0"/>
                </a:solidFill>
              </a:rPr>
              <a:t>т.ч</a:t>
            </a:r>
            <a:r>
              <a:rPr lang="ru-RU" altLang="ru-RU" sz="2000" b="1" dirty="0">
                <a:solidFill>
                  <a:srgbClr val="0070C0"/>
                </a:solidFill>
              </a:rPr>
              <a:t>. аккредитация.</a:t>
            </a:r>
          </a:p>
          <a:p>
            <a:r>
              <a:rPr lang="ru-RU" altLang="ru-RU" sz="2000" b="1" dirty="0">
                <a:solidFill>
                  <a:srgbClr val="0070C0"/>
                </a:solidFill>
              </a:rPr>
              <a:t>Наличие сертифицированных экспертов не являющимися работника ПОО.</a:t>
            </a:r>
          </a:p>
          <a:p>
            <a:r>
              <a:rPr lang="ru-RU" altLang="ru-RU" sz="2000" b="1" dirty="0">
                <a:solidFill>
                  <a:srgbClr val="0070C0"/>
                </a:solidFill>
              </a:rPr>
              <a:t> Использование  шкала оценивания по  балловой системы.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r>
              <a:rPr lang="ru-RU" altLang="ru-RU" sz="2000" b="1" dirty="0">
                <a:solidFill>
                  <a:srgbClr val="0070C0"/>
                </a:solidFill>
              </a:rPr>
              <a:t>  Особенности работы состава комиссии: </a:t>
            </a:r>
          </a:p>
          <a:p>
            <a:r>
              <a:rPr lang="ru-RU" altLang="ru-RU" sz="2000" b="1" dirty="0">
                <a:solidFill>
                  <a:srgbClr val="0070C0"/>
                </a:solidFill>
              </a:rPr>
              <a:t>- для оценки ДЭ в состав ГЭК должно быть включено не менее 5 сертифицированных экспертов;</a:t>
            </a:r>
          </a:p>
          <a:p>
            <a:r>
              <a:rPr lang="ru-RU" altLang="ru-RU" sz="2000" b="1" dirty="0">
                <a:solidFill>
                  <a:srgbClr val="0070C0"/>
                </a:solidFill>
              </a:rPr>
              <a:t>- сертифицированные эксперты WSR в день экзамена выступают в роли организатора на площадке - организуют квалификационные испытания, проводят измерения.</a:t>
            </a:r>
          </a:p>
          <a:p>
            <a:r>
              <a:rPr lang="ru-RU" altLang="ru-RU" sz="2000" b="1" dirty="0">
                <a:solidFill>
                  <a:srgbClr val="0070C0"/>
                </a:solidFill>
              </a:rPr>
              <a:t>Результаты ГИА для ввода в систему CIS;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583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824" y="200723"/>
            <a:ext cx="10054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990000"/>
                </a:solidFill>
              </a:rPr>
              <a:t>План проведения Государственной итоговой аттестации  в форме демонстрационного </a:t>
            </a:r>
            <a:r>
              <a:rPr lang="ru-RU" altLang="ru-RU" sz="3200" b="1" dirty="0" smtClean="0">
                <a:solidFill>
                  <a:srgbClr val="990000"/>
                </a:solidFill>
              </a:rPr>
              <a:t>экзамена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39767" r="13004" b="23254"/>
          <a:stretch>
            <a:fillRect/>
          </a:stretch>
        </p:blipFill>
        <p:spPr bwMode="auto">
          <a:xfrm>
            <a:off x="1856752" y="1478664"/>
            <a:ext cx="9822808" cy="507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6161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27457" r="58763" b="22203"/>
          <a:stretch>
            <a:fillRect/>
          </a:stretch>
        </p:blipFill>
        <p:spPr>
          <a:xfrm>
            <a:off x="2966223" y="103148"/>
            <a:ext cx="8868937" cy="66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289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6949" r="57620" b="22713"/>
          <a:stretch>
            <a:fillRect/>
          </a:stretch>
        </p:blipFill>
        <p:spPr>
          <a:xfrm>
            <a:off x="3233853" y="179099"/>
            <a:ext cx="8541834" cy="64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09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8672" y="289932"/>
            <a:ext cx="943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990000"/>
                </a:solidFill>
              </a:rPr>
              <a:t>МОДЕЛИ АПРОБАЦИИ и  УСЛОВИЯ  ИХ ВЫБОРА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0448" y="1490261"/>
            <a:ext cx="9838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>
                <a:solidFill>
                  <a:srgbClr val="0070C0"/>
                </a:solidFill>
              </a:rPr>
              <a:t>Модель 1. Комплексное внедрение   ФГОС по ТОП-50.</a:t>
            </a:r>
          </a:p>
          <a:p>
            <a:endParaRPr lang="ru-RU" altLang="ru-RU" sz="4000" dirty="0">
              <a:solidFill>
                <a:srgbClr val="0070C0"/>
              </a:solidFill>
            </a:endParaRPr>
          </a:p>
          <a:p>
            <a:r>
              <a:rPr lang="ru-RU" altLang="ru-RU" sz="4000" dirty="0">
                <a:solidFill>
                  <a:srgbClr val="0070C0"/>
                </a:solidFill>
              </a:rPr>
              <a:t>Модель2. Поэтапное проектирование и апробация образовательных программ, УМК и КОС для специалистов среднего звена и наиболее востребованным и перспективным профессиям СПО.</a:t>
            </a:r>
          </a:p>
        </p:txBody>
      </p:sp>
    </p:spTree>
    <p:extLst>
      <p:ext uri="{BB962C8B-B14F-4D97-AF65-F5344CB8AC3E}">
        <p14:creationId xmlns:p14="http://schemas.microsoft.com/office/powerpoint/2010/main" val="2245672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31018" r="57477" b="21693"/>
          <a:stretch>
            <a:fillRect/>
          </a:stretch>
        </p:blipFill>
        <p:spPr>
          <a:xfrm>
            <a:off x="1968500" y="57150"/>
            <a:ext cx="10223500" cy="674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0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3000" y="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Цель: Обеспечение в субъектах РФ подготовку кадров по наиболее востребованным и перспективным специальностям и рабочим профессиям в соответствии с международными стандартами и передовыми технологиями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3400" y="1676400"/>
            <a:ext cx="10388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Задача 1. Определение приоритетов подготовки кадров для региональной экономики </a:t>
            </a:r>
            <a:endParaRPr lang="ru-RU" altLang="ru-RU" sz="2000" dirty="0">
              <a:solidFill>
                <a:srgbClr val="7030A0"/>
              </a:solidFill>
            </a:endParaRPr>
          </a:p>
          <a:p>
            <a:pPr lvl="1">
              <a:defRPr/>
            </a:pPr>
            <a:endParaRPr lang="ru-RU" altLang="ru-RU" sz="2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Задача 2. Формирование плана развития системы СПО, предусматривающего обеспечение  подготовки кадров по наиболее востребованным и перспективным специальностям и рабочим профессиям в соответствии с международными стандартами и передовыми технологиями на базе ведущих профессиональных образовательных организаций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Задача 3. Внедрение современных технологий подготовки кадров по наиболее востребованным</a:t>
            </a:r>
            <a:r>
              <a:rPr lang="ru-RU" altLang="ru-RU" sz="2000" b="1" i="1" dirty="0">
                <a:solidFill>
                  <a:srgbClr val="7030A0"/>
                </a:solidFill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</a:rPr>
              <a:t>и перспективным специальностям и рабочим профессиям </a:t>
            </a:r>
          </a:p>
          <a:p>
            <a:pPr lvl="1">
              <a:defRPr/>
            </a:pPr>
            <a:endParaRPr lang="ru-RU" altLang="ru-RU" sz="2000" i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Задача 4. Оценка и мониторинг качества подготовки кадров по наиболее востребованным</a:t>
            </a:r>
            <a:r>
              <a:rPr lang="ru-RU" altLang="ru-RU" sz="2000" b="1" i="1" dirty="0">
                <a:solidFill>
                  <a:srgbClr val="7030A0"/>
                </a:solidFill>
              </a:rPr>
              <a:t> </a:t>
            </a:r>
            <a:r>
              <a:rPr lang="ru-RU" altLang="ru-RU" sz="2000" b="1" dirty="0">
                <a:solidFill>
                  <a:srgbClr val="7030A0"/>
                </a:solidFill>
              </a:rPr>
              <a:t>и перспективным специальностям и рабочим профессиям</a:t>
            </a:r>
            <a:endParaRPr lang="ru-RU" altLang="ru-RU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3493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07139"/>
            <a:ext cx="904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7030A0"/>
                </a:solidFill>
              </a:rPr>
              <a:t>Приоритетный проект "Образование" по направлению "Подготовка высококвалифицированных специалистов </a:t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>и рабочих кадров с учетом современных стандартов и передовых технологий" </a:t>
            </a:r>
            <a:br>
              <a:rPr lang="ru-RU" altLang="ru-RU" b="1" dirty="0">
                <a:solidFill>
                  <a:srgbClr val="7030A0"/>
                </a:solidFill>
              </a:rPr>
            </a:br>
            <a:r>
              <a:rPr lang="ru-RU" altLang="ru-RU" b="1" dirty="0">
                <a:solidFill>
                  <a:srgbClr val="7030A0"/>
                </a:solidFill>
              </a:rPr>
              <a:t>("Рабочие кадры для передовых технологий")  </a:t>
            </a:r>
            <a:r>
              <a:rPr lang="ru-RU" altLang="ru-RU" b="1" i="1" dirty="0">
                <a:solidFill>
                  <a:srgbClr val="7030A0"/>
                </a:solidFill>
              </a:rPr>
              <a:t>Протокол  </a:t>
            </a:r>
            <a:r>
              <a:rPr lang="ru-RU" altLang="ru-RU" b="1" i="1" dirty="0" err="1">
                <a:solidFill>
                  <a:srgbClr val="7030A0"/>
                </a:solidFill>
              </a:rPr>
              <a:t>Президиумома</a:t>
            </a:r>
            <a:r>
              <a:rPr lang="ru-RU" altLang="ru-RU" b="1" i="1" dirty="0">
                <a:solidFill>
                  <a:srgbClr val="7030A0"/>
                </a:solidFill>
              </a:rPr>
              <a:t> Совета  при Президенте РФ по стратегическому развитию и приоритетным проектам   от 25 октября 2016 г. № 9 </a:t>
            </a:r>
            <a:r>
              <a:rPr lang="ru-RU" altLang="ru-RU" i="1" dirty="0"/>
              <a:t/>
            </a:r>
            <a:br>
              <a:rPr lang="ru-RU" altLang="ru-RU" i="1" dirty="0"/>
            </a:br>
            <a:r>
              <a:rPr lang="ru-RU" altLang="ru-RU" b="1" i="1" dirty="0"/>
              <a:t/>
            </a:r>
            <a:br>
              <a:rPr lang="ru-RU" altLang="ru-RU" b="1" i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9900" y="1997839"/>
            <a:ext cx="10452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РЕЗУЛЬТАТЫ  ПРОЕКТА:</a:t>
            </a: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1. В образовательных организациях, реализующих программы среднего профессионального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образования, к 2020 году внедрены новые федеральные государственные образовательные стандарты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(далее - ФГОС СПО) по наиболее востребованным, новым и перспективным профессиям 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специальностям, соответствующие современным стандартам и передовым технологиям.</a:t>
            </a: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2. В образовательных организациях, внедривших новые ФГОС СПО, государственная итоговая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аттестация выпускников проводится с использованием нового инструмента оценки качества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подготовки кадров - демонстрационного экзамена. </a:t>
            </a:r>
          </a:p>
          <a:p>
            <a:endParaRPr lang="ru-RU" altLang="ru-RU" b="1" dirty="0" smtClean="0">
              <a:solidFill>
                <a:srgbClr val="002060"/>
              </a:solidFill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</a:rPr>
              <a:t>3. Сформирована сеть образовательных организаций, реализующих программы среднего профессионального образования, в которых создана материально-техническая и учебно-методическая база для подготовки кадров в соответствии с современными стандартами и передовыми технологиями и проведения демонстрационного экзамена, включающая не менее 7 межрегиональных центров компетенций и 175 специализированных центров компетенций, аккредитованных по стандартам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Ворлдскиллс</a:t>
            </a:r>
            <a:r>
              <a:rPr lang="ru-RU" altLang="ru-RU" b="1" dirty="0" smtClean="0">
                <a:solidFill>
                  <a:srgbClr val="002060"/>
                </a:solidFill>
              </a:rPr>
              <a:t> Россия.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1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2900" y="228600"/>
            <a:ext cx="103505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4. В образовательных организациях, внедривших новые ФГОС СПО, все педагогические и </a:t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руководящие работники прошли повышение квалификации по вопросам внедрения новых </a:t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образовательных стандартов среднего профессионального образования.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5. Подготовлено не менее 30 тыс. экспертов для проведения демонстрационного экзамена и </a:t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чемпионатов "Молодые профессионалы (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+mj-lt"/>
              </a:rPr>
              <a:t>Ворлдскиллс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Россия)".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6. Прошли повышение квалификации не менее 2 800 мастеров производственного обучения.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5. Организованы, проведены и подведены итоги национальных чемпионатов по профессиональному  мастерству "Молодые профессионалы" (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+mj-lt"/>
              </a:rPr>
              <a:t>Ворлдскиллс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Россия) и чемпионатов профессионального  мастерства среди молодых рабочих "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+mj-lt"/>
              </a:rPr>
              <a:t>Hi-tech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" в 2017, 2018, 2020 годах.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6. Построен и введен в эксплуатацию выставочный комплекс для проведения мирового чемпионата по  профессиональному мастерству.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7. Сформирована инфраструктура Всероссийского учебно-тренировочного центра профессионального  мастерства на базе Всероссийского детского центра "Смена".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8. Проведен Мировой чемпионат по профессиональному мастерству по стандартам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+mj-lt"/>
              </a:rPr>
              <a:t>Ворлдскиллс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в  2019 году в г. Казани.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5683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7700" y="3556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Цель: Обеспечение в субъектах РФ подготовку кадров по наиболее востребованным и перспективным специальностям и рабочим профессиям в соответствии с международными стандартами и передовыми технологиями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8300" y="2249944"/>
            <a:ext cx="10337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Задача 1. Определение приоритетов подготовки кадров для региональной экономики </a:t>
            </a:r>
          </a:p>
          <a:p>
            <a:pPr lvl="1">
              <a:defRPr/>
            </a:pPr>
            <a:endParaRPr lang="ru-RU" altLang="ru-RU" sz="20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Задача 2. Формирование плана развития системы СПО, предусматривающего обеспечение  подготовки кадров по наиболее востребованным и перспективным специальностям и рабочим профессиям в соответствии с международными стандартами и передовыми технологиями на базе ведущих профессиональных образовательных организаций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Задача 3. Внедрение современных технологий подготовки кадров по наиболее востребованным</a:t>
            </a:r>
            <a:r>
              <a:rPr lang="ru-RU" altLang="ru-RU" sz="2000" b="1" i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и перспективным специальностям и рабочим профессиям </a:t>
            </a:r>
          </a:p>
          <a:p>
            <a:pPr lvl="1">
              <a:defRPr/>
            </a:pPr>
            <a:endParaRPr lang="ru-RU" altLang="ru-RU" sz="20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ru-RU" sz="2000" b="1" dirty="0">
                <a:solidFill>
                  <a:srgbClr val="0070C0"/>
                </a:solidFill>
              </a:rPr>
              <a:t>Задача 4. Оценка и мониторинг качества подготовки кадров по наиболее востребованным</a:t>
            </a:r>
            <a:r>
              <a:rPr lang="ru-RU" altLang="ru-RU" sz="2000" b="1" i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и перспективным специальностям и рабочим профессиям</a:t>
            </a:r>
          </a:p>
          <a:p>
            <a:pPr>
              <a:defRPr/>
            </a:pPr>
            <a:endParaRPr lang="ru-RU" alt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2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31018" r="57477" b="21693"/>
          <a:stretch>
            <a:fillRect/>
          </a:stretch>
        </p:blipFill>
        <p:spPr>
          <a:xfrm>
            <a:off x="2908300" y="237052"/>
            <a:ext cx="9042400" cy="61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16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7800" y="1282701"/>
            <a:ext cx="1056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3399"/>
                </a:solidFill>
                <a:latin typeface="Times New Roman" pitchFamily="18" charset="0"/>
              </a:rPr>
              <a:t>Основные характеристики ФГОС СПО наиболее востребованным и перспективным профессиям и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113371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549</Words>
  <Application>Microsoft Office PowerPoint</Application>
  <PresentationFormat>Широкоэкранный</PresentationFormat>
  <Paragraphs>63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Методист</dc:creator>
  <cp:lastModifiedBy>Методист</cp:lastModifiedBy>
  <cp:revision>13</cp:revision>
  <dcterms:created xsi:type="dcterms:W3CDTF">2020-06-15T08:10:06Z</dcterms:created>
  <dcterms:modified xsi:type="dcterms:W3CDTF">2020-06-16T07:11:29Z</dcterms:modified>
</cp:coreProperties>
</file>